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1241" r:id="rId3"/>
    <p:sldId id="1314" r:id="rId4"/>
    <p:sldId id="1347" r:id="rId5"/>
    <p:sldId id="1346" r:id="rId6"/>
    <p:sldId id="1324" r:id="rId7"/>
    <p:sldId id="1333" r:id="rId8"/>
    <p:sldId id="1348" r:id="rId9"/>
    <p:sldId id="1290" r:id="rId10"/>
    <p:sldId id="1291" r:id="rId11"/>
    <p:sldId id="1296" r:id="rId12"/>
    <p:sldId id="1349" r:id="rId13"/>
    <p:sldId id="1350" r:id="rId14"/>
    <p:sldId id="1319" r:id="rId15"/>
    <p:sldId id="282" r:id="rId16"/>
    <p:sldId id="1351" r:id="rId17"/>
    <p:sldId id="1352" r:id="rId18"/>
    <p:sldId id="1353" r:id="rId19"/>
    <p:sldId id="1354" r:id="rId20"/>
    <p:sldId id="1345" r:id="rId2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3" pos="272" userDrawn="1">
          <p15:clr>
            <a:srgbClr val="A4A3A4"/>
          </p15:clr>
        </p15:guide>
        <p15:guide id="20" orient="horz" pos="459" userDrawn="1">
          <p15:clr>
            <a:srgbClr val="A4A3A4"/>
          </p15:clr>
        </p15:guide>
        <p15:guide id="23" pos="5443" userDrawn="1">
          <p15:clr>
            <a:srgbClr val="A4A3A4"/>
          </p15:clr>
        </p15:guide>
        <p15:guide id="25" orient="horz" pos="3634" userDrawn="1">
          <p15:clr>
            <a:srgbClr val="A4A3A4"/>
          </p15:clr>
        </p15:guide>
        <p15:guide id="26" orient="horz" pos="686" userDrawn="1">
          <p15:clr>
            <a:srgbClr val="A4A3A4"/>
          </p15:clr>
        </p15:guide>
        <p15:guide id="27" pos="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na Tennant" initials="ST" lastIdx="1" clrIdx="0"/>
  <p:cmAuthor id="2" name="Caroline Turnbull" initials="CT" lastIdx="8" clrIdx="1"/>
  <p:cmAuthor id="3" name="Anna Thomas" initials="A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F3A"/>
    <a:srgbClr val="E11013"/>
    <a:srgbClr val="360734"/>
    <a:srgbClr val="6130B4"/>
    <a:srgbClr val="F7A600"/>
    <a:srgbClr val="EE79AD"/>
    <a:srgbClr val="2609A0"/>
    <a:srgbClr val="4C30A5"/>
    <a:srgbClr val="595958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9"/>
    <p:restoredTop sz="95628"/>
  </p:normalViewPr>
  <p:slideViewPr>
    <p:cSldViewPr snapToGrid="0" snapToObjects="1" showGuides="1">
      <p:cViewPr varScale="1">
        <p:scale>
          <a:sx n="107" d="100"/>
          <a:sy n="107" d="100"/>
        </p:scale>
        <p:origin x="2106" y="102"/>
      </p:cViewPr>
      <p:guideLst>
        <p:guide pos="272"/>
        <p:guide orient="horz" pos="459"/>
        <p:guide pos="5443"/>
        <p:guide orient="horz" pos="3634"/>
        <p:guide orient="horz" pos="686"/>
        <p:guide pos="4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4848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35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0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B-BB4F-830D-D8F1DB15AF3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B-BB4F-830D-D8F1DB15AF33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65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B-BB4F-830D-D8F1DB15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7A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C-FC41-8D22-92A24E274C2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EC-FC41-8D22-92A24E274C2B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C-FC41-8D22-92A24E274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E79A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A-C041-86B4-16EAB66551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A-C041-86B4-16EAB6655108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10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CA-C041-86B4-16EAB6655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1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DD88D93-95C4-44C3-BC97-278CD71CB7BD}" type="datetimeFigureOut">
              <a:rPr lang="en-GB" smtClean="0"/>
              <a:pPr/>
              <a:t>17/03/2023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0C55064-9B7C-436E-B2BA-0D4166BB01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39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11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84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60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60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1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8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4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76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59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55064-9B7C-436E-B2BA-0D4166BB018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8621D22-05C4-1848-AC05-0764946A001D}"/>
              </a:ext>
            </a:extLst>
          </p:cNvPr>
          <p:cNvSpPr txBox="1">
            <a:spLocks/>
          </p:cNvSpPr>
          <p:nvPr userDrawn="1"/>
        </p:nvSpPr>
        <p:spPr>
          <a:xfrm>
            <a:off x="1" y="5588950"/>
            <a:ext cx="8811712" cy="127518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4EE31F2-D52D-3743-B66F-DF4150D9B44B}"/>
              </a:ext>
            </a:extLst>
          </p:cNvPr>
          <p:cNvSpPr txBox="1">
            <a:spLocks/>
          </p:cNvSpPr>
          <p:nvPr userDrawn="1"/>
        </p:nvSpPr>
        <p:spPr>
          <a:xfrm>
            <a:off x="8811712" y="5589737"/>
            <a:ext cx="332288" cy="1268263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7D7DA7-F872-3F4A-B227-6438715F6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0"/>
            <a:ext cx="5955991" cy="1269051"/>
          </a:xfrm>
          <a:noFill/>
        </p:spPr>
        <p:txBody>
          <a:bodyPr lIns="0" tIns="108000" rIns="108000" bIns="0">
            <a:noAutofit/>
          </a:bodyPr>
          <a:lstStyle>
            <a:lvl1pPr marL="136525" indent="-136525">
              <a:lnSpc>
                <a:spcPct val="100000"/>
              </a:lnSpc>
              <a:spcBef>
                <a:spcPts val="0"/>
              </a:spcBef>
              <a:buNone/>
              <a:tabLst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accent1"/>
                </a:solidFill>
              </a:defRPr>
            </a:lvl2pPr>
            <a:lvl3pPr marL="914400" indent="0">
              <a:buNone/>
              <a:defRPr sz="1000">
                <a:solidFill>
                  <a:schemeClr val="accent1"/>
                </a:solidFill>
              </a:defRPr>
            </a:lvl3pPr>
            <a:lvl4pPr marL="1371600" indent="0">
              <a:buNone/>
              <a:defRPr sz="1000">
                <a:solidFill>
                  <a:schemeClr val="accent1"/>
                </a:solidFill>
              </a:defRPr>
            </a:lvl4pPr>
            <a:lvl5pPr marL="1828800" indent="0">
              <a:buNone/>
              <a:defRPr sz="1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9E677C-88C7-394E-973A-B905EFFE7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47566"/>
            <a:ext cx="7887218" cy="3529611"/>
          </a:xfrm>
        </p:spPr>
        <p:txBody>
          <a:bodyPr lIns="0" tIns="0" rIns="0" bIns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180975" indent="-174625">
              <a:lnSpc>
                <a:spcPct val="100000"/>
              </a:lnSpc>
              <a:spcBef>
                <a:spcPts val="1200"/>
              </a:spcBef>
              <a:tabLst/>
              <a:defRPr sz="1500">
                <a:solidFill>
                  <a:schemeClr val="bg2">
                    <a:lumMod val="25000"/>
                  </a:schemeClr>
                </a:solidFill>
              </a:defRPr>
            </a:lvl2pPr>
            <a:lvl3pPr marL="401638" indent="-176213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>
                <a:solidFill>
                  <a:schemeClr val="accent1"/>
                </a:solidFill>
              </a:defRPr>
            </a:lvl3pPr>
            <a:lvl4pPr marL="355600" indent="-174625">
              <a:tabLst/>
              <a:defRPr sz="1600"/>
            </a:lvl4pPr>
            <a:lvl5pPr marL="355600" indent="-174625">
              <a:tabLst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245291"/>
            <a:ext cx="5955992" cy="709750"/>
          </a:xfrm>
          <a:solidFill>
            <a:schemeClr val="bg1"/>
          </a:solidFill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6743B3-8C3F-665D-F935-38E4BA537E35}"/>
              </a:ext>
            </a:extLst>
          </p:cNvPr>
          <p:cNvSpPr txBox="1">
            <a:spLocks/>
          </p:cNvSpPr>
          <p:nvPr userDrawn="1"/>
        </p:nvSpPr>
        <p:spPr>
          <a:xfrm>
            <a:off x="-5264" y="0"/>
            <a:ext cx="289744" cy="46736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7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2495"/>
            <a:ext cx="6739847" cy="2897151"/>
          </a:xfrm>
          <a:solidFill>
            <a:schemeClr val="tx1"/>
          </a:solidFill>
          <a:ln>
            <a:noFill/>
          </a:ln>
        </p:spPr>
        <p:txBody>
          <a:bodyPr lIns="576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9022"/>
            <a:ext cx="6739847" cy="497351"/>
          </a:xfrm>
        </p:spPr>
        <p:txBody>
          <a:bodyPr lIns="576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A361E-B162-8593-BF71-6D0572A40802}"/>
              </a:ext>
            </a:extLst>
          </p:cNvPr>
          <p:cNvSpPr/>
          <p:nvPr userDrawn="1"/>
        </p:nvSpPr>
        <p:spPr>
          <a:xfrm rot="16200000">
            <a:off x="5863821" y="2618522"/>
            <a:ext cx="2897150" cy="11450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3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8D9761-1B78-8846-8849-3FFFA72B7571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B5926E1-BA7C-BE49-8E0E-00A8BA9E1B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falk.co.uk/jorveza-1mg-oro-dipsersible-tabl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DF3202B-EE69-5248-B3B0-6BE127766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396000">
            <a:normAutofit/>
          </a:bodyPr>
          <a:lstStyle/>
          <a:p>
            <a:pPr algn="l"/>
            <a:r>
              <a:rPr lang="en-GB" sz="2200" b="1" u="none" strike="noStrike" dirty="0">
                <a:effectLst/>
                <a:cs typeface="Arial" panose="020B0604020202020204" pitchFamily="34" charset="0"/>
              </a:rPr>
              <a:t>Pathological features of </a:t>
            </a:r>
            <a:br>
              <a:rPr lang="en-GB" sz="2200" b="1" u="none" strike="noStrike" dirty="0">
                <a:effectLst/>
                <a:cs typeface="Arial" panose="020B0604020202020204" pitchFamily="34" charset="0"/>
              </a:rPr>
            </a:br>
            <a:r>
              <a:rPr lang="en-GB" sz="2200" b="1" u="none" strike="noStrike" dirty="0">
                <a:effectLst/>
                <a:cs typeface="Arial" panose="020B0604020202020204" pitchFamily="34" charset="0"/>
              </a:rPr>
              <a:t>eosinophilic oesophagitis</a:t>
            </a:r>
          </a:p>
        </p:txBody>
      </p:sp>
    </p:spTree>
    <p:extLst>
      <p:ext uri="{BB962C8B-B14F-4D97-AF65-F5344CB8AC3E}">
        <p14:creationId xmlns:p14="http://schemas.microsoft.com/office/powerpoint/2010/main" val="245797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6EFA521-4842-2441-9AE7-6917A379717B}"/>
              </a:ext>
            </a:extLst>
          </p:cNvPr>
          <p:cNvPicPr/>
          <p:nvPr/>
        </p:nvPicPr>
        <p:blipFill rotWithShape="1">
          <a:blip r:embed="rId2"/>
          <a:srcRect l="15133" r="4252"/>
          <a:stretch/>
        </p:blipFill>
        <p:spPr>
          <a:xfrm>
            <a:off x="3645647" y="1697318"/>
            <a:ext cx="4880060" cy="3405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3FECC-957B-0445-9F67-2C175EE283AE}"/>
              </a:ext>
            </a:extLst>
          </p:cNvPr>
          <p:cNvSpPr txBox="1"/>
          <p:nvPr/>
        </p:nvSpPr>
        <p:spPr>
          <a:xfrm>
            <a:off x="4353475" y="1780430"/>
            <a:ext cx="3067005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Surface layering of eosinophils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7A6B3-C1CF-394B-97DA-75741717540B}"/>
              </a:ext>
            </a:extLst>
          </p:cNvPr>
          <p:cNvSpPr txBox="1"/>
          <p:nvPr/>
        </p:nvSpPr>
        <p:spPr>
          <a:xfrm>
            <a:off x="4073237" y="2880240"/>
            <a:ext cx="1843470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Dilated intracellular spaces – can also be seen in GORD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A13EAC36-15BD-6948-A94F-D41BE8D9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02781"/>
            <a:ext cx="8216612" cy="417838"/>
          </a:xfrm>
        </p:spPr>
        <p:txBody>
          <a:bodyPr/>
          <a:lstStyle/>
          <a:p>
            <a:r>
              <a:rPr lang="en-US" dirty="0" err="1"/>
              <a:t>EoE</a:t>
            </a:r>
            <a:r>
              <a:rPr lang="en-US" dirty="0"/>
              <a:t> and GORD have differences in their histological presentations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15CA3B4-B2BE-1A44-87DD-52F2B7A77F85}"/>
              </a:ext>
            </a:extLst>
          </p:cNvPr>
          <p:cNvSpPr txBox="1">
            <a:spLocks/>
          </p:cNvSpPr>
          <p:nvPr/>
        </p:nvSpPr>
        <p:spPr>
          <a:xfrm>
            <a:off x="419929" y="1232543"/>
            <a:ext cx="3061590" cy="38474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altLang="en-US" sz="1400" b="1" dirty="0" err="1"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EoE</a:t>
            </a:r>
            <a:endParaRPr lang="en-GB" altLang="en-US" sz="1400" b="1" dirty="0">
              <a:latin typeface="Arial" panose="020B0604020202020204" pitchFamily="34" charset="0"/>
              <a:ea typeface="Arial Regular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258EFE9-5FE9-AE48-8FAA-81AAA103EAAE}"/>
              </a:ext>
            </a:extLst>
          </p:cNvPr>
          <p:cNvSpPr txBox="1">
            <a:spLocks/>
          </p:cNvSpPr>
          <p:nvPr/>
        </p:nvSpPr>
        <p:spPr>
          <a:xfrm>
            <a:off x="419929" y="1691390"/>
            <a:ext cx="3058377" cy="340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7C7D987-5CD4-0E40-A8C6-6B03374E48D9}"/>
              </a:ext>
            </a:extLst>
          </p:cNvPr>
          <p:cNvSpPr txBox="1">
            <a:spLocks/>
          </p:cNvSpPr>
          <p:nvPr/>
        </p:nvSpPr>
        <p:spPr>
          <a:xfrm>
            <a:off x="523681" y="1697463"/>
            <a:ext cx="2954625" cy="2594474"/>
          </a:xfrm>
          <a:prstGeom prst="rect">
            <a:avLst/>
          </a:prstGeom>
          <a:noFill/>
        </p:spPr>
        <p:txBody>
          <a:bodyPr vert="horz" lIns="36000" tIns="72000" rIns="3600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is a typical esophageal squamous epithelium affected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EoE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While all the features are commonly seen in EoE, the ones that differentiate the inflammation from GORD are the density of eosinophils (&gt;15/hpf) and the surface layering of eosinophils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4C058F-E5DA-0845-9D4F-4F1CA6E06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733904"/>
            <a:ext cx="5955991" cy="1124097"/>
          </a:xfrm>
        </p:spPr>
        <p:txBody>
          <a:bodyPr>
            <a:normAutofit/>
          </a:bodyPr>
          <a:lstStyle/>
          <a:p>
            <a:r>
              <a:rPr lang="en-US" dirty="0"/>
              <a:t>1. 	Wong S </a:t>
            </a:r>
            <a:r>
              <a:rPr lang="en-US" i="1" dirty="0"/>
              <a:t>et al</a:t>
            </a:r>
            <a:r>
              <a:rPr lang="en-US" dirty="0"/>
              <a:t>. World J </a:t>
            </a:r>
            <a:r>
              <a:rPr lang="en-US" dirty="0" err="1"/>
              <a:t>Gastrointest</a:t>
            </a:r>
            <a:r>
              <a:rPr lang="en-US" dirty="0"/>
              <a:t> </a:t>
            </a:r>
            <a:r>
              <a:rPr lang="en-US" dirty="0" err="1"/>
              <a:t>Pathophysiol</a:t>
            </a:r>
            <a:r>
              <a:rPr lang="en-US" dirty="0"/>
              <a:t> 2018; 9(3): 63-72.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61713D5-22CE-F9B3-C506-3072F6857D1D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hpf: high power field</a:t>
            </a:r>
          </a:p>
          <a:p>
            <a:pPr marL="6350" indent="-6350"/>
            <a:endParaRPr lang="en-GB" dirty="0"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AE368B-6BC7-638E-35C1-845DBB2EE661}"/>
              </a:ext>
            </a:extLst>
          </p:cNvPr>
          <p:cNvGrpSpPr/>
          <p:nvPr/>
        </p:nvGrpSpPr>
        <p:grpSpPr>
          <a:xfrm>
            <a:off x="7977097" y="1066410"/>
            <a:ext cx="485335" cy="485335"/>
            <a:chOff x="8117088" y="543897"/>
            <a:chExt cx="485335" cy="4853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775D11-4DF5-4723-1BDE-602D202B23D5}"/>
                </a:ext>
              </a:extLst>
            </p:cNvPr>
            <p:cNvSpPr/>
            <p:nvPr/>
          </p:nvSpPr>
          <p:spPr>
            <a:xfrm>
              <a:off x="8117088" y="543897"/>
              <a:ext cx="485335" cy="485335"/>
            </a:xfrm>
            <a:prstGeom prst="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ultiply 4">
              <a:extLst>
                <a:ext uri="{FF2B5EF4-FFF2-40B4-BE49-F238E27FC236}">
                  <a16:creationId xmlns:a16="http://schemas.microsoft.com/office/drawing/2014/main" id="{5A8471FE-2300-C92C-408A-7508AF7DA221}"/>
                </a:ext>
              </a:extLst>
            </p:cNvPr>
            <p:cNvSpPr/>
            <p:nvPr/>
          </p:nvSpPr>
          <p:spPr>
            <a:xfrm>
              <a:off x="8117088" y="543897"/>
              <a:ext cx="485335" cy="485335"/>
            </a:xfrm>
            <a:prstGeom prst="mathMultiply">
              <a:avLst>
                <a:gd name="adj1" fmla="val 118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9CE517C5-A550-391F-B2D4-B74725DBDECE}"/>
              </a:ext>
            </a:extLst>
          </p:cNvPr>
          <p:cNvSpPr/>
          <p:nvPr/>
        </p:nvSpPr>
        <p:spPr>
          <a:xfrm>
            <a:off x="7945511" y="1009792"/>
            <a:ext cx="604910" cy="595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992B46-633C-F042-9FDA-B66C045F7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4" t="19222" r="5718" b="10446"/>
          <a:stretch/>
        </p:blipFill>
        <p:spPr>
          <a:xfrm>
            <a:off x="3639671" y="1691391"/>
            <a:ext cx="4856358" cy="340788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58F6BC-5039-FC49-B58B-0C3D479FAA29}"/>
              </a:ext>
            </a:extLst>
          </p:cNvPr>
          <p:cNvSpPr txBox="1"/>
          <p:nvPr/>
        </p:nvSpPr>
        <p:spPr>
          <a:xfrm>
            <a:off x="3874771" y="3334102"/>
            <a:ext cx="17098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Elongation of the papillae: 90% of epithelial thickness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28CC9-C86B-AB45-9B88-59862E0C1E5E}"/>
              </a:ext>
            </a:extLst>
          </p:cNvPr>
          <p:cNvSpPr txBox="1"/>
          <p:nvPr/>
        </p:nvSpPr>
        <p:spPr>
          <a:xfrm>
            <a:off x="5310822" y="4506503"/>
            <a:ext cx="15017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Scattered lymphocytes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and neutrophils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424BE-B0F2-694E-8756-BB90CF11226C}"/>
              </a:ext>
            </a:extLst>
          </p:cNvPr>
          <p:cNvSpPr txBox="1"/>
          <p:nvPr/>
        </p:nvSpPr>
        <p:spPr>
          <a:xfrm>
            <a:off x="6505303" y="3269964"/>
            <a:ext cx="17098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Basal cell hyperplasia: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50% of epithelial thickness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3198B0-AE76-5544-AB0E-FE392337BBC5}"/>
              </a:ext>
            </a:extLst>
          </p:cNvPr>
          <p:cNvCxnSpPr>
            <a:cxnSpLocks/>
          </p:cNvCxnSpPr>
          <p:nvPr/>
        </p:nvCxnSpPr>
        <p:spPr>
          <a:xfrm>
            <a:off x="6113929" y="2363331"/>
            <a:ext cx="270686" cy="271828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E616F2-E4CF-C342-BA53-6B1C40948E1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729706" y="2910962"/>
            <a:ext cx="581116" cy="42314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5822A7-6E5B-7A49-A60D-460417877A67}"/>
              </a:ext>
            </a:extLst>
          </p:cNvPr>
          <p:cNvCxnSpPr>
            <a:cxnSpLocks/>
          </p:cNvCxnSpPr>
          <p:nvPr/>
        </p:nvCxnSpPr>
        <p:spPr>
          <a:xfrm>
            <a:off x="7655859" y="3665291"/>
            <a:ext cx="234611" cy="747963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65EFA6-6B43-8B4A-A12C-14C87E05618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812560" y="4282784"/>
            <a:ext cx="674511" cy="423774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">
            <a:extLst>
              <a:ext uri="{FF2B5EF4-FFF2-40B4-BE49-F238E27FC236}">
                <a16:creationId xmlns:a16="http://schemas.microsoft.com/office/drawing/2014/main" id="{4FFAFE9A-2C9B-1745-B75C-A5BB53EE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02781"/>
            <a:ext cx="8216612" cy="417838"/>
          </a:xfrm>
        </p:spPr>
        <p:txBody>
          <a:bodyPr/>
          <a:lstStyle/>
          <a:p>
            <a:r>
              <a:rPr lang="en-US" dirty="0" err="1"/>
              <a:t>EoE</a:t>
            </a:r>
            <a:r>
              <a:rPr lang="en-US" dirty="0"/>
              <a:t> and GORD have differences in their histological presentations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4AC867-0EFE-D443-82C3-39243D006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733904"/>
            <a:ext cx="5955991" cy="1124097"/>
          </a:xfrm>
        </p:spPr>
        <p:txBody>
          <a:bodyPr>
            <a:normAutofit/>
          </a:bodyPr>
          <a:lstStyle/>
          <a:p>
            <a:r>
              <a:rPr lang="en-US" dirty="0"/>
              <a:t>1. 	Wong S </a:t>
            </a:r>
            <a:r>
              <a:rPr lang="en-US" i="1" dirty="0"/>
              <a:t>et al</a:t>
            </a:r>
            <a:r>
              <a:rPr lang="en-US" dirty="0"/>
              <a:t>. World J </a:t>
            </a:r>
            <a:r>
              <a:rPr lang="en-US" dirty="0" err="1"/>
              <a:t>Gastrointest</a:t>
            </a:r>
            <a:r>
              <a:rPr lang="en-US" dirty="0"/>
              <a:t> </a:t>
            </a:r>
            <a:r>
              <a:rPr lang="en-US" dirty="0" err="1"/>
              <a:t>Pathophysiol</a:t>
            </a:r>
            <a:r>
              <a:rPr lang="en-US" dirty="0"/>
              <a:t> 2018; 9(3): 63-72.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D865EB7-B1A6-2B42-9090-0715157E48EB}"/>
              </a:ext>
            </a:extLst>
          </p:cNvPr>
          <p:cNvSpPr txBox="1">
            <a:spLocks/>
          </p:cNvSpPr>
          <p:nvPr/>
        </p:nvSpPr>
        <p:spPr>
          <a:xfrm>
            <a:off x="419928" y="1232543"/>
            <a:ext cx="3051867" cy="38474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altLang="en-US" sz="1400" b="1" dirty="0"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GORD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C06776D8-BCE3-D447-A5C5-4B7AE5460AC5}"/>
              </a:ext>
            </a:extLst>
          </p:cNvPr>
          <p:cNvSpPr txBox="1">
            <a:spLocks/>
          </p:cNvSpPr>
          <p:nvPr/>
        </p:nvSpPr>
        <p:spPr>
          <a:xfrm>
            <a:off x="419929" y="1691390"/>
            <a:ext cx="3051867" cy="3407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A64C140-5B4D-524C-99A7-59383BC15851}"/>
              </a:ext>
            </a:extLst>
          </p:cNvPr>
          <p:cNvSpPr txBox="1">
            <a:spLocks/>
          </p:cNvSpPr>
          <p:nvPr/>
        </p:nvSpPr>
        <p:spPr>
          <a:xfrm>
            <a:off x="523682" y="1697463"/>
            <a:ext cx="2852730" cy="2594474"/>
          </a:xfrm>
          <a:prstGeom prst="rect">
            <a:avLst/>
          </a:prstGeom>
          <a:noFill/>
        </p:spPr>
        <p:txBody>
          <a:bodyPr vert="horz" lIns="36000" tIns="72000" rIns="3600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2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example does not show dilated intracellular spaces, but such features do not distinguish GORD from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EoE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34E34-C3AD-6D46-B190-F7D9FB02FBF8}"/>
              </a:ext>
            </a:extLst>
          </p:cNvPr>
          <p:cNvSpPr txBox="1"/>
          <p:nvPr/>
        </p:nvSpPr>
        <p:spPr>
          <a:xfrm>
            <a:off x="4253557" y="2131323"/>
            <a:ext cx="1860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Rare scattered intraepithelial eosinophils: &lt;5/hpf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7C2F110-3502-E0EC-2210-BB4ECA212C89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hpf: high power field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B8EAA8-C968-222E-9A6F-6F570F6D4F4B}"/>
              </a:ext>
            </a:extLst>
          </p:cNvPr>
          <p:cNvGrpSpPr/>
          <p:nvPr/>
        </p:nvGrpSpPr>
        <p:grpSpPr>
          <a:xfrm>
            <a:off x="7977097" y="1066410"/>
            <a:ext cx="485335" cy="485335"/>
            <a:chOff x="8117088" y="543897"/>
            <a:chExt cx="485335" cy="485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9D2246-E2AE-8831-9AF2-A17B556E98A2}"/>
                </a:ext>
              </a:extLst>
            </p:cNvPr>
            <p:cNvSpPr/>
            <p:nvPr/>
          </p:nvSpPr>
          <p:spPr>
            <a:xfrm>
              <a:off x="8117088" y="543897"/>
              <a:ext cx="485335" cy="485335"/>
            </a:xfrm>
            <a:prstGeom prst="rect">
              <a:avLst/>
            </a:prstGeom>
            <a:solidFill>
              <a:schemeClr val="accent5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>
              <a:extLst>
                <a:ext uri="{FF2B5EF4-FFF2-40B4-BE49-F238E27FC236}">
                  <a16:creationId xmlns:a16="http://schemas.microsoft.com/office/drawing/2014/main" id="{02A0692F-F990-9EA9-8B75-9B9C669A4C4F}"/>
                </a:ext>
              </a:extLst>
            </p:cNvPr>
            <p:cNvSpPr/>
            <p:nvPr/>
          </p:nvSpPr>
          <p:spPr>
            <a:xfrm>
              <a:off x="8117088" y="543897"/>
              <a:ext cx="485335" cy="485335"/>
            </a:xfrm>
            <a:prstGeom prst="mathMultiply">
              <a:avLst>
                <a:gd name="adj1" fmla="val 118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E90C16A8-215D-C073-1707-51D6ABB2BF25}"/>
              </a:ext>
            </a:extLst>
          </p:cNvPr>
          <p:cNvSpPr/>
          <p:nvPr/>
        </p:nvSpPr>
        <p:spPr>
          <a:xfrm>
            <a:off x="7945511" y="1009792"/>
            <a:ext cx="604910" cy="5959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Wong S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JGH Open 2020; 4(5): 851-5.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164043"/>
            <a:ext cx="7579751" cy="6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intercellular IgG4 staining to distinguish GORD from EoE</a:t>
            </a:r>
            <a:b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E36D8-5EC0-CCB6-E69D-C0B291F0C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899652"/>
            <a:ext cx="7022499" cy="988142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While the exact role that IgG4 plays in the pathogenesis of EoE is uncertain, the prevalence of a positive intercellular IgG4 stain was significantly higher in the EoE patients than those with GORD (79% vs 7%; p&lt;0.0001)</a:t>
            </a:r>
            <a:r>
              <a:rPr lang="en-GB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7F34BD1-37C7-6EC0-F9F3-A21EF6A1BDF9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D10F8F-5B32-A867-2A75-CDDD0387F9DD}"/>
              </a:ext>
            </a:extLst>
          </p:cNvPr>
          <p:cNvSpPr/>
          <p:nvPr/>
        </p:nvSpPr>
        <p:spPr>
          <a:xfrm>
            <a:off x="431800" y="2019571"/>
            <a:ext cx="7884043" cy="2760749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FE64-B572-84DF-FFF2-64EC99ACFCFA}"/>
              </a:ext>
            </a:extLst>
          </p:cNvPr>
          <p:cNvSpPr txBox="1">
            <a:spLocks/>
          </p:cNvSpPr>
          <p:nvPr/>
        </p:nvSpPr>
        <p:spPr>
          <a:xfrm>
            <a:off x="615140" y="2982039"/>
            <a:ext cx="1543574" cy="17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</a:rPr>
              <a:t>Sensitivity</a:t>
            </a:r>
            <a:endParaRPr lang="en-GB" sz="1100" baseline="30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EF00E-55D1-434E-5EFA-C2F9DD49A6C6}"/>
              </a:ext>
            </a:extLst>
          </p:cNvPr>
          <p:cNvSpPr/>
          <p:nvPr/>
        </p:nvSpPr>
        <p:spPr>
          <a:xfrm>
            <a:off x="2479213" y="2859173"/>
            <a:ext cx="3752853" cy="293160"/>
          </a:xfrm>
          <a:prstGeom prst="rect">
            <a:avLst/>
          </a:prstGeom>
          <a:solidFill>
            <a:srgbClr val="613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365309-66BA-100C-3059-AD49972C83C0}"/>
              </a:ext>
            </a:extLst>
          </p:cNvPr>
          <p:cNvSpPr txBox="1">
            <a:spLocks/>
          </p:cNvSpPr>
          <p:nvPr/>
        </p:nvSpPr>
        <p:spPr>
          <a:xfrm>
            <a:off x="5752664" y="2891393"/>
            <a:ext cx="1543574" cy="170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77%</a:t>
            </a:r>
            <a:endParaRPr lang="en-GB" sz="1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EE7E4D-B51D-1041-9D72-34D290F3CED0}"/>
              </a:ext>
            </a:extLst>
          </p:cNvPr>
          <p:cNvSpPr txBox="1">
            <a:spLocks/>
          </p:cNvSpPr>
          <p:nvPr/>
        </p:nvSpPr>
        <p:spPr>
          <a:xfrm>
            <a:off x="2333741" y="4412858"/>
            <a:ext cx="290945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EAA4C58-36EE-27FF-E080-AA994C090A1D}"/>
              </a:ext>
            </a:extLst>
          </p:cNvPr>
          <p:cNvSpPr txBox="1">
            <a:spLocks/>
          </p:cNvSpPr>
          <p:nvPr/>
        </p:nvSpPr>
        <p:spPr>
          <a:xfrm>
            <a:off x="3330871" y="4412858"/>
            <a:ext cx="290945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20%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C115EAA-62AA-4BD8-5481-15B98BB0AEC5}"/>
              </a:ext>
            </a:extLst>
          </p:cNvPr>
          <p:cNvSpPr txBox="1">
            <a:spLocks/>
          </p:cNvSpPr>
          <p:nvPr/>
        </p:nvSpPr>
        <p:spPr>
          <a:xfrm>
            <a:off x="4328001" y="4412858"/>
            <a:ext cx="290945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40%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23676F2-20C8-600A-B13B-A51CCC1DD148}"/>
              </a:ext>
            </a:extLst>
          </p:cNvPr>
          <p:cNvSpPr txBox="1">
            <a:spLocks/>
          </p:cNvSpPr>
          <p:nvPr/>
        </p:nvSpPr>
        <p:spPr>
          <a:xfrm>
            <a:off x="5325131" y="4412858"/>
            <a:ext cx="290945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60%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2DD238A-A0A0-4F01-BD89-C6020778E2A0}"/>
              </a:ext>
            </a:extLst>
          </p:cNvPr>
          <p:cNvSpPr txBox="1">
            <a:spLocks/>
          </p:cNvSpPr>
          <p:nvPr/>
        </p:nvSpPr>
        <p:spPr>
          <a:xfrm>
            <a:off x="6322261" y="4412858"/>
            <a:ext cx="290945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80%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140FD7-46D8-5E95-9BA3-75A6E7238B11}"/>
              </a:ext>
            </a:extLst>
          </p:cNvPr>
          <p:cNvSpPr txBox="1">
            <a:spLocks/>
          </p:cNvSpPr>
          <p:nvPr/>
        </p:nvSpPr>
        <p:spPr>
          <a:xfrm>
            <a:off x="7319389" y="4412858"/>
            <a:ext cx="379269" cy="230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latin typeface="Arial" panose="020B0604020202020204" pitchFamily="34" charset="0"/>
              </a:rPr>
              <a:t>100%</a:t>
            </a:r>
            <a:endParaRPr lang="en-GB" sz="1000" baseline="30000" dirty="0">
              <a:latin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5530549-1408-D70F-FE3F-C91439D8E978}"/>
              </a:ext>
            </a:extLst>
          </p:cNvPr>
          <p:cNvSpPr txBox="1">
            <a:spLocks/>
          </p:cNvSpPr>
          <p:nvPr/>
        </p:nvSpPr>
        <p:spPr>
          <a:xfrm>
            <a:off x="615140" y="3321731"/>
            <a:ext cx="1543574" cy="17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</a:rPr>
              <a:t>Specificity</a:t>
            </a:r>
            <a:endParaRPr lang="en-GB" sz="1100" baseline="30000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43353F-1AD6-E6F6-5563-2D1E771AF112}"/>
              </a:ext>
            </a:extLst>
          </p:cNvPr>
          <p:cNvSpPr/>
          <p:nvPr/>
        </p:nvSpPr>
        <p:spPr>
          <a:xfrm>
            <a:off x="2479215" y="3224193"/>
            <a:ext cx="4681128" cy="293160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6B85E98-A6BD-CBFC-A99A-79A50D1DB4AC}"/>
              </a:ext>
            </a:extLst>
          </p:cNvPr>
          <p:cNvSpPr txBox="1">
            <a:spLocks/>
          </p:cNvSpPr>
          <p:nvPr/>
        </p:nvSpPr>
        <p:spPr>
          <a:xfrm>
            <a:off x="615140" y="3667973"/>
            <a:ext cx="1832462" cy="17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</a:rPr>
              <a:t>Positive predictive value</a:t>
            </a:r>
            <a:endParaRPr lang="en-GB" sz="1100" baseline="30000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84428-2EA4-0D01-E77A-DC07753A2E04}"/>
              </a:ext>
            </a:extLst>
          </p:cNvPr>
          <p:cNvSpPr/>
          <p:nvPr/>
        </p:nvSpPr>
        <p:spPr>
          <a:xfrm>
            <a:off x="2479214" y="3589213"/>
            <a:ext cx="4629509" cy="293160"/>
          </a:xfrm>
          <a:prstGeom prst="rect">
            <a:avLst/>
          </a:prstGeom>
          <a:solidFill>
            <a:srgbClr val="EE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A84CF44-27F6-5DA4-5D26-3E25D0567F70}"/>
              </a:ext>
            </a:extLst>
          </p:cNvPr>
          <p:cNvSpPr txBox="1">
            <a:spLocks/>
          </p:cNvSpPr>
          <p:nvPr/>
        </p:nvSpPr>
        <p:spPr>
          <a:xfrm>
            <a:off x="6649099" y="3626022"/>
            <a:ext cx="854589" cy="212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92%</a:t>
            </a:r>
            <a:endParaRPr lang="en-GB" sz="1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B072292D-FA3F-9A5E-6CC4-67B60833E8DE}"/>
              </a:ext>
            </a:extLst>
          </p:cNvPr>
          <p:cNvSpPr txBox="1">
            <a:spLocks/>
          </p:cNvSpPr>
          <p:nvPr/>
        </p:nvSpPr>
        <p:spPr>
          <a:xfrm>
            <a:off x="441742" y="1887793"/>
            <a:ext cx="7874102" cy="80863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E626603-4A28-A772-5A67-C51F641C4FB4}"/>
              </a:ext>
            </a:extLst>
          </p:cNvPr>
          <p:cNvSpPr txBox="1">
            <a:spLocks/>
          </p:cNvSpPr>
          <p:nvPr/>
        </p:nvSpPr>
        <p:spPr>
          <a:xfrm>
            <a:off x="598176" y="1995064"/>
            <a:ext cx="6230938" cy="7296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300"/>
              </a:spcBef>
              <a:buNone/>
            </a:pPr>
            <a:r>
              <a:rPr lang="en-GB" sz="1200" b="1" u="none" strike="noStrike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Diagnostic utility of positive IgG4 staining in EoE</a:t>
            </a:r>
            <a:r>
              <a:rPr lang="en-GB" sz="12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GB" sz="1200" b="1" u="none" strike="noStrike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300"/>
              </a:spcBef>
              <a:buNone/>
            </a:pPr>
            <a:r>
              <a:rPr lang="en-GB" sz="1200" u="none" strike="noStrike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Retrospective review of prospectively collected data from patients at a large tertiary referral hospital in Australia over a 3-year period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B6F04E1-A742-5DEE-D3C4-E75EA25DD621}"/>
              </a:ext>
            </a:extLst>
          </p:cNvPr>
          <p:cNvSpPr txBox="1">
            <a:spLocks/>
          </p:cNvSpPr>
          <p:nvPr/>
        </p:nvSpPr>
        <p:spPr>
          <a:xfrm>
            <a:off x="6717153" y="3249838"/>
            <a:ext cx="786535" cy="170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93%</a:t>
            </a:r>
            <a:endParaRPr lang="en-GB" sz="1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DCBC041-404E-C8D7-870C-BCDD7AA61195}"/>
              </a:ext>
            </a:extLst>
          </p:cNvPr>
          <p:cNvSpPr txBox="1">
            <a:spLocks/>
          </p:cNvSpPr>
          <p:nvPr/>
        </p:nvSpPr>
        <p:spPr>
          <a:xfrm>
            <a:off x="615140" y="4025479"/>
            <a:ext cx="1832462" cy="17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</a:rPr>
              <a:t>Negative predictive value</a:t>
            </a:r>
            <a:endParaRPr lang="en-GB" sz="1100" baseline="30000" dirty="0"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DBED56-BD5D-44D2-0353-B82F0D79DDBC}"/>
              </a:ext>
            </a:extLst>
          </p:cNvPr>
          <p:cNvSpPr/>
          <p:nvPr/>
        </p:nvSpPr>
        <p:spPr>
          <a:xfrm>
            <a:off x="2479214" y="3956330"/>
            <a:ext cx="3952051" cy="293160"/>
          </a:xfrm>
          <a:prstGeom prst="rect">
            <a:avLst/>
          </a:prstGeom>
          <a:solidFill>
            <a:schemeClr val="accent2">
              <a:alpha val="7972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212315D-56AF-6810-61D4-333296CB235A}"/>
              </a:ext>
            </a:extLst>
          </p:cNvPr>
          <p:cNvSpPr txBox="1">
            <a:spLocks/>
          </p:cNvSpPr>
          <p:nvPr/>
        </p:nvSpPr>
        <p:spPr>
          <a:xfrm>
            <a:off x="5960114" y="3993538"/>
            <a:ext cx="1543574" cy="170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80%</a:t>
            </a:r>
            <a:endParaRPr lang="en-GB" sz="1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5BDA97-945B-FC72-34CF-09E94FA226E1}"/>
              </a:ext>
            </a:extLst>
          </p:cNvPr>
          <p:cNvSpPr txBox="1">
            <a:spLocks/>
          </p:cNvSpPr>
          <p:nvPr/>
        </p:nvSpPr>
        <p:spPr>
          <a:xfrm>
            <a:off x="431800" y="4922477"/>
            <a:ext cx="7887218" cy="616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statistically significant correlation was found between positive oesophageal IgG4 staining with food bolus obstruction, dysphagia to solids, and fixed rings</a:t>
            </a:r>
            <a:r>
              <a:rPr lang="en-GB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1FF3437-BA1F-BCE9-6CD7-33240A207F81}"/>
              </a:ext>
            </a:extLst>
          </p:cNvPr>
          <p:cNvSpPr txBox="1">
            <a:spLocks/>
          </p:cNvSpPr>
          <p:nvPr/>
        </p:nvSpPr>
        <p:spPr>
          <a:xfrm>
            <a:off x="424914" y="866037"/>
            <a:ext cx="7046437" cy="135921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EBCE7EE-6AB6-4A65-DEC5-0D845ED74CFB}"/>
              </a:ext>
            </a:extLst>
          </p:cNvPr>
          <p:cNvSpPr txBox="1">
            <a:spLocks/>
          </p:cNvSpPr>
          <p:nvPr/>
        </p:nvSpPr>
        <p:spPr>
          <a:xfrm>
            <a:off x="424914" y="2555609"/>
            <a:ext cx="7046437" cy="1303464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3E3F3DD-9701-2536-ECD4-148AEBD134AE}"/>
              </a:ext>
            </a:extLst>
          </p:cNvPr>
          <p:cNvSpPr txBox="1">
            <a:spLocks/>
          </p:cNvSpPr>
          <p:nvPr/>
        </p:nvSpPr>
        <p:spPr>
          <a:xfrm>
            <a:off x="424914" y="4167842"/>
            <a:ext cx="7046437" cy="965772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E77D78A-7229-CA03-E115-7818C6A5B2E3}"/>
              </a:ext>
            </a:extLst>
          </p:cNvPr>
          <p:cNvSpPr txBox="1">
            <a:spLocks/>
          </p:cNvSpPr>
          <p:nvPr/>
        </p:nvSpPr>
        <p:spPr>
          <a:xfrm>
            <a:off x="5593115" y="806307"/>
            <a:ext cx="1393231" cy="4458023"/>
          </a:xfrm>
          <a:prstGeom prst="rect">
            <a:avLst/>
          </a:prstGeom>
          <a:solidFill>
            <a:schemeClr val="bg1"/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Odiase E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Gastroenterology 2018; 154(5): 1217–21.</a:t>
            </a:r>
          </a:p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Dhar A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Frontline Gastroenterol 2022; 13(e1): e51-6.</a:t>
            </a:r>
          </a:p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Dhar A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Gut 2022; 71(8): 1459-87.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90" y="245291"/>
            <a:ext cx="8212139" cy="709750"/>
          </a:xfrm>
        </p:spPr>
        <p:txBody>
          <a:bodyPr>
            <a:no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An endoscopy performed with a patient on PPIs cannot exclude EoE</a:t>
            </a:r>
            <a:r>
              <a:rPr lang="en-GB" baseline="30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BSG: British Society of Gastroenterology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PPI: proton pump inhibitor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DEDC2-F397-DD91-4B07-1EAAFC38C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182" y="1047566"/>
            <a:ext cx="4698546" cy="4131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PPIs can inhibit eosinophil migration and reduce eosinophil counts, thus masking the diagnosis of EoE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pPr marL="444500" lvl="2" indent="-220663">
              <a:buNone/>
            </a:pPr>
            <a:r>
              <a:rPr lang="en-US" sz="1400" dirty="0">
                <a:solidFill>
                  <a:schemeClr val="bg1"/>
                </a:solidFill>
              </a:rPr>
              <a:t>–	as such, it is usually recommended to withdraw PPI therapy for at least 3 weeks prior to endoscopy</a:t>
            </a:r>
          </a:p>
          <a:p>
            <a:pPr marL="444500" lvl="2" indent="-220663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If PPIs have not been withdrawn for this period and EoE remains a possible diagnosis following initial endoscopy and biopsies, the BSG recommend repeating the endoscopy and biopsies, after at least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3 weeks off PPIs to definitively exclude EoE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Whether PPIs have been discontinued and for how long should be clearly documented on the endoscopy report and histology request form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4B5D92-2549-A640-E366-C2BA740E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98" y="4093599"/>
            <a:ext cx="748461" cy="1014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A5BF82-6178-FF4F-3658-6686BC466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93" y="1173049"/>
            <a:ext cx="863296" cy="8341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BE124-94BF-9EA6-376C-3D497FA8C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001" y="2613854"/>
            <a:ext cx="1287083" cy="1082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DA2DEC-EB46-3120-305E-A59D9FEE18C3}"/>
              </a:ext>
            </a:extLst>
          </p:cNvPr>
          <p:cNvSpPr/>
          <p:nvPr/>
        </p:nvSpPr>
        <p:spPr>
          <a:xfrm>
            <a:off x="6384615" y="4414646"/>
            <a:ext cx="118666" cy="1186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40E280-86F6-2517-1E37-EAA059A0181E}"/>
              </a:ext>
            </a:extLst>
          </p:cNvPr>
          <p:cNvSpPr/>
          <p:nvPr/>
        </p:nvSpPr>
        <p:spPr>
          <a:xfrm>
            <a:off x="6384615" y="4608321"/>
            <a:ext cx="118666" cy="1186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5F69B-0DA9-FA3F-1CC1-66BFACC2347C}"/>
              </a:ext>
            </a:extLst>
          </p:cNvPr>
          <p:cNvSpPr/>
          <p:nvPr/>
        </p:nvSpPr>
        <p:spPr>
          <a:xfrm>
            <a:off x="6384615" y="4801996"/>
            <a:ext cx="118666" cy="1186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BCC6-EC3A-FC14-AB67-A53487E8FE5E}"/>
              </a:ext>
            </a:extLst>
          </p:cNvPr>
          <p:cNvCxnSpPr/>
          <p:nvPr/>
        </p:nvCxnSpPr>
        <p:spPr>
          <a:xfrm>
            <a:off x="5975350" y="4492037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537B3C-0F4D-D254-CCB4-C480DAA2395C}"/>
              </a:ext>
            </a:extLst>
          </p:cNvPr>
          <p:cNvCxnSpPr/>
          <p:nvPr/>
        </p:nvCxnSpPr>
        <p:spPr>
          <a:xfrm>
            <a:off x="5975350" y="4533312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509659-F034-9D65-90A3-460D94C58DA2}"/>
              </a:ext>
            </a:extLst>
          </p:cNvPr>
          <p:cNvCxnSpPr/>
          <p:nvPr/>
        </p:nvCxnSpPr>
        <p:spPr>
          <a:xfrm>
            <a:off x="5975350" y="4692062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D2F1BB-B34A-30EB-8E5E-3A7E082D7CBD}"/>
              </a:ext>
            </a:extLst>
          </p:cNvPr>
          <p:cNvCxnSpPr/>
          <p:nvPr/>
        </p:nvCxnSpPr>
        <p:spPr>
          <a:xfrm>
            <a:off x="5975350" y="4733337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B54E55-D342-99E1-ECE0-3B88D677A258}"/>
              </a:ext>
            </a:extLst>
          </p:cNvPr>
          <p:cNvCxnSpPr/>
          <p:nvPr/>
        </p:nvCxnSpPr>
        <p:spPr>
          <a:xfrm>
            <a:off x="5975350" y="4888912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C31C49-161B-F715-5C1E-0551ACA968C2}"/>
              </a:ext>
            </a:extLst>
          </p:cNvPr>
          <p:cNvCxnSpPr/>
          <p:nvPr/>
        </p:nvCxnSpPr>
        <p:spPr>
          <a:xfrm>
            <a:off x="5975350" y="4930187"/>
            <a:ext cx="3619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>
            <a:extLst>
              <a:ext uri="{FF2B5EF4-FFF2-40B4-BE49-F238E27FC236}">
                <a16:creationId xmlns:a16="http://schemas.microsoft.com/office/drawing/2014/main" id="{5524698D-8B4F-FFE2-2DE8-654BE077F46E}"/>
              </a:ext>
            </a:extLst>
          </p:cNvPr>
          <p:cNvSpPr txBox="1">
            <a:spLocks/>
          </p:cNvSpPr>
          <p:nvPr/>
        </p:nvSpPr>
        <p:spPr>
          <a:xfrm rot="20704379">
            <a:off x="6083161" y="1429343"/>
            <a:ext cx="581458" cy="63453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300" dirty="0">
              <a:solidFill>
                <a:schemeClr val="accent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BC184BC-38C0-1C4F-A29D-309E72FF66CA}"/>
              </a:ext>
            </a:extLst>
          </p:cNvPr>
          <p:cNvSpPr txBox="1">
            <a:spLocks/>
          </p:cNvSpPr>
          <p:nvPr/>
        </p:nvSpPr>
        <p:spPr>
          <a:xfrm rot="20819344">
            <a:off x="6153218" y="1680381"/>
            <a:ext cx="581458" cy="63453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accent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401377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FE7378-02FF-774C-834D-4C47C3584F1E}"/>
              </a:ext>
            </a:extLst>
          </p:cNvPr>
          <p:cNvGrpSpPr/>
          <p:nvPr/>
        </p:nvGrpSpPr>
        <p:grpSpPr>
          <a:xfrm>
            <a:off x="417513" y="2551157"/>
            <a:ext cx="7380435" cy="1642612"/>
            <a:chOff x="415213" y="2607694"/>
            <a:chExt cx="8076640" cy="16426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02FD9B-0ABB-B243-8E5B-004D53F0B316}"/>
                </a:ext>
              </a:extLst>
            </p:cNvPr>
            <p:cNvSpPr/>
            <p:nvPr/>
          </p:nvSpPr>
          <p:spPr>
            <a:xfrm>
              <a:off x="415213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6C09EA2-FAC0-7241-9A2B-BEF6E02C7CC9}"/>
                </a:ext>
              </a:extLst>
            </p:cNvPr>
            <p:cNvSpPr/>
            <p:nvPr/>
          </p:nvSpPr>
          <p:spPr>
            <a:xfrm>
              <a:off x="3119502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3A80441-90B9-1C42-8E43-F3DA1F14086A}"/>
                </a:ext>
              </a:extLst>
            </p:cNvPr>
            <p:cNvSpPr/>
            <p:nvPr/>
          </p:nvSpPr>
          <p:spPr>
            <a:xfrm>
              <a:off x="5823791" y="2607694"/>
              <a:ext cx="2668062" cy="1642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Title 3">
            <a:extLst>
              <a:ext uri="{FF2B5EF4-FFF2-40B4-BE49-F238E27FC236}">
                <a16:creationId xmlns:a16="http://schemas.microsoft.com/office/drawing/2014/main" id="{B3EF5F12-F325-3F47-B402-2926CABD1A7B}"/>
              </a:ext>
            </a:extLst>
          </p:cNvPr>
          <p:cNvSpPr txBox="1">
            <a:spLocks/>
          </p:cNvSpPr>
          <p:nvPr/>
        </p:nvSpPr>
        <p:spPr>
          <a:xfrm>
            <a:off x="2986704" y="2605369"/>
            <a:ext cx="2030280" cy="153416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b="0" dirty="0">
                <a:latin typeface="Arial" panose="020B0604020202020204" pitchFamily="34" charset="0"/>
              </a:rPr>
              <a:t>Biopsies taken when </a:t>
            </a:r>
            <a:br>
              <a:rPr lang="en-GB" sz="1100" b="0" dirty="0">
                <a:latin typeface="Arial" panose="020B0604020202020204" pitchFamily="34" charset="0"/>
              </a:rPr>
            </a:br>
            <a:r>
              <a:rPr lang="en-GB" sz="1100" b="0" dirty="0">
                <a:latin typeface="Arial" panose="020B0604020202020204" pitchFamily="34" charset="0"/>
              </a:rPr>
              <a:t>OGD performed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C5D9116-F34D-F442-BB96-8FBF93EC2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96570"/>
            <a:ext cx="6146743" cy="1026299"/>
          </a:xfrm>
        </p:spPr>
        <p:txBody>
          <a:bodyPr wrap="none" tIns="72000" numCol="2" spcCol="108000">
            <a:noAutofit/>
          </a:bodyPr>
          <a:lstStyle/>
          <a:p>
            <a:pPr marL="134938" indent="-134938">
              <a:buFont typeface="+mj-lt"/>
              <a:buAutoNum type="arabicPeriod"/>
            </a:pPr>
            <a:r>
              <a:rPr lang="en-GB" dirty="0"/>
              <a:t>Miehlke S </a:t>
            </a:r>
            <a:r>
              <a:rPr lang="en-GB" i="1" dirty="0"/>
              <a:t>et al</a:t>
            </a:r>
            <a:r>
              <a:rPr lang="en-GB" dirty="0"/>
              <a:t>. Therap Adv Gastroenterol 2020; 13: 1756284820927282.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Dhar A </a:t>
            </a:r>
            <a:r>
              <a:rPr lang="en-GB" i="1" dirty="0"/>
              <a:t>et al</a:t>
            </a:r>
            <a:r>
              <a:rPr lang="en-GB" dirty="0"/>
              <a:t>. Gut 2022; 71(8): 1459-87.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Attwood S, Epstein J. Frontline Gastroenterol </a:t>
            </a:r>
            <a:r>
              <a:rPr lang="is-IS" dirty="0"/>
              <a:t>2021; 12(7): 644-9.</a:t>
            </a:r>
            <a:endParaRPr lang="en-GB" dirty="0"/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Ntuli Y </a:t>
            </a:r>
            <a:r>
              <a:rPr lang="en-GB" i="1" dirty="0"/>
              <a:t>et al. </a:t>
            </a:r>
            <a:r>
              <a:rPr lang="en-GB" dirty="0"/>
              <a:t>Frontline Gastroenterol 2020; 11(1): </a:t>
            </a:r>
            <a:br>
              <a:rPr lang="en-GB" dirty="0"/>
            </a:br>
            <a:r>
              <a:rPr lang="en-GB" dirty="0"/>
              <a:t>11-15.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Marashi Nia SF </a:t>
            </a:r>
            <a:r>
              <a:rPr lang="en-GB" i="1" dirty="0"/>
              <a:t>et al.</a:t>
            </a:r>
            <a:r>
              <a:rPr lang="en-GB" dirty="0"/>
              <a:t> Dis Esophagus 2020; 33(5): doz103.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Donohue S </a:t>
            </a:r>
            <a:r>
              <a:rPr lang="en-GB" i="1" dirty="0"/>
              <a:t>et al. </a:t>
            </a:r>
            <a:r>
              <a:rPr lang="en-GB" dirty="0"/>
              <a:t>Am J Gastroenterol 2019; 114: S269.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Chang JW</a:t>
            </a:r>
            <a:r>
              <a:rPr lang="en-GB" i="1" dirty="0"/>
              <a:t> et al</a:t>
            </a:r>
            <a:r>
              <a:rPr lang="en-GB" dirty="0"/>
              <a:t>. Dis Esophagus 2019; 32(12): doz056.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Lenz CJ</a:t>
            </a:r>
            <a:r>
              <a:rPr lang="en-GB" i="1" dirty="0"/>
              <a:t> et al. </a:t>
            </a:r>
            <a:r>
              <a:rPr lang="en-GB" dirty="0"/>
              <a:t>Dis Esophagus 2019; 32(4): doz010.</a:t>
            </a:r>
          </a:p>
          <a:p>
            <a:pPr marL="134938" indent="-134938">
              <a:buFont typeface="+mj-lt"/>
              <a:buAutoNum type="arabicPeriod"/>
            </a:pPr>
            <a:r>
              <a:rPr lang="en-GB" dirty="0"/>
              <a:t>Hillman L </a:t>
            </a:r>
            <a:r>
              <a:rPr lang="en-GB" i="1" dirty="0"/>
              <a:t>et al.</a:t>
            </a:r>
            <a:r>
              <a:rPr lang="en-GB" dirty="0"/>
              <a:t> Dis Esophagus 2021; 34(11): doab030.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4CCAE-3C2A-864C-987D-4EFD37F2E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912120"/>
            <a:ext cx="7640337" cy="1078889"/>
          </a:xfrm>
        </p:spPr>
        <p:txBody>
          <a:bodyPr>
            <a:noAutofit/>
          </a:bodyPr>
          <a:lstStyle/>
          <a:p>
            <a:r>
              <a:rPr lang="en-US" dirty="0"/>
              <a:t>BSG guidelines state FBO patients should be referred for therapeutic OGD with             6 biopsies taken at two levels during the index endoscopy</a:t>
            </a:r>
            <a:r>
              <a:rPr lang="en-US" baseline="30000" dirty="0"/>
              <a:t>2</a:t>
            </a:r>
          </a:p>
          <a:p>
            <a:pPr lvl="2"/>
            <a:r>
              <a:rPr lang="en-GB" sz="1300" dirty="0">
                <a:solidFill>
                  <a:schemeClr val="bg2">
                    <a:lumMod val="25000"/>
                  </a:schemeClr>
                </a:solidFill>
              </a:rPr>
              <a:t>unfortunately, lack of knowledge of EoE as the most common cause of FBO means that      biopsies are often not taken, leading to lengthy treatment delays/recurrence in many patients</a:t>
            </a:r>
            <a:r>
              <a:rPr lang="en-GB" sz="1300" baseline="30000" dirty="0">
                <a:solidFill>
                  <a:schemeClr val="bg2">
                    <a:lumMod val="25000"/>
                  </a:schemeClr>
                </a:solidFill>
              </a:rPr>
              <a:t>3-8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243444"/>
            <a:ext cx="8212139" cy="489248"/>
          </a:xfrm>
          <a:noFill/>
        </p:spPr>
        <p:txBody>
          <a:bodyPr>
            <a:norm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EoE is the most common underlying cause of food bolus obstruction</a:t>
            </a:r>
            <a:r>
              <a:rPr lang="en-GB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E4CF6-B462-114E-B199-A27CF18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7" t="75775" r="27404" b="-1089"/>
          <a:stretch/>
        </p:blipFill>
        <p:spPr>
          <a:xfrm>
            <a:off x="14707344" y="2749724"/>
            <a:ext cx="520057" cy="1576637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E947C45-296C-C741-9D57-6F2904A24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278752"/>
              </p:ext>
            </p:extLst>
          </p:nvPr>
        </p:nvGraphicFramePr>
        <p:xfrm>
          <a:off x="215012" y="2865455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478D1F8-857F-0341-8D75-6E8BBD8EAF0B}"/>
              </a:ext>
            </a:extLst>
          </p:cNvPr>
          <p:cNvSpPr/>
          <p:nvPr/>
        </p:nvSpPr>
        <p:spPr>
          <a:xfrm>
            <a:off x="1053585" y="3377368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A14DB0-EA98-2C40-A625-20745FBB4D96}"/>
              </a:ext>
            </a:extLst>
          </p:cNvPr>
          <p:cNvSpPr txBox="1">
            <a:spLocks/>
          </p:cNvSpPr>
          <p:nvPr/>
        </p:nvSpPr>
        <p:spPr>
          <a:xfrm>
            <a:off x="1921573" y="3147885"/>
            <a:ext cx="424833" cy="287247"/>
          </a:xfrm>
          <a:prstGeom prst="rect">
            <a:avLst/>
          </a:prstGeom>
          <a:solidFill>
            <a:srgbClr val="2609A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65%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9BBD69-24A0-7349-8420-5975795CA860}"/>
              </a:ext>
            </a:extLst>
          </p:cNvPr>
          <p:cNvCxnSpPr>
            <a:cxnSpLocks/>
          </p:cNvCxnSpPr>
          <p:nvPr/>
        </p:nvCxnSpPr>
        <p:spPr>
          <a:xfrm>
            <a:off x="1496740" y="3293309"/>
            <a:ext cx="424833" cy="0"/>
          </a:xfrm>
          <a:prstGeom prst="line">
            <a:avLst/>
          </a:prstGeom>
          <a:ln w="12700">
            <a:solidFill>
              <a:srgbClr val="613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9C9E824-CE73-5943-A9B8-496979E6E8AA}"/>
              </a:ext>
            </a:extLst>
          </p:cNvPr>
          <p:cNvSpPr txBox="1">
            <a:spLocks/>
          </p:cNvSpPr>
          <p:nvPr/>
        </p:nvSpPr>
        <p:spPr>
          <a:xfrm>
            <a:off x="419813" y="2178733"/>
            <a:ext cx="7380435" cy="318189"/>
          </a:xfrm>
          <a:prstGeom prst="rect">
            <a:avLst/>
          </a:prstGeom>
          <a:solidFill>
            <a:schemeClr val="tx1"/>
          </a:solidFill>
        </p:spPr>
        <p:txBody>
          <a:bodyPr vert="horz" lIns="108000" tIns="72000" rIns="0" bIns="36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Management of FBO patients at a university hospital in Scotland</a:t>
            </a:r>
            <a:r>
              <a:rPr lang="en-GB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3A7B4EB8-9E48-6E40-BDAB-D2A68B19E878}"/>
              </a:ext>
            </a:extLst>
          </p:cNvPr>
          <p:cNvSpPr txBox="1">
            <a:spLocks/>
          </p:cNvSpPr>
          <p:nvPr/>
        </p:nvSpPr>
        <p:spPr>
          <a:xfrm>
            <a:off x="521322" y="2605370"/>
            <a:ext cx="1554033" cy="33832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b="0" dirty="0">
                <a:latin typeface="Arial" panose="020B0604020202020204" pitchFamily="34" charset="0"/>
              </a:rPr>
              <a:t>OGDs performed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A7A1692-2387-784B-BF20-1BADF44E6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31815"/>
              </p:ext>
            </p:extLst>
          </p:nvPr>
        </p:nvGraphicFramePr>
        <p:xfrm>
          <a:off x="2851725" y="2880880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AB9525D-2492-1D41-BBA4-D1AE0534F448}"/>
              </a:ext>
            </a:extLst>
          </p:cNvPr>
          <p:cNvSpPr/>
          <p:nvPr/>
        </p:nvSpPr>
        <p:spPr>
          <a:xfrm>
            <a:off x="3690298" y="3377368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2A4B071-FB3F-AC41-A1F7-4B243F9A2B74}"/>
              </a:ext>
            </a:extLst>
          </p:cNvPr>
          <p:cNvSpPr txBox="1">
            <a:spLocks/>
          </p:cNvSpPr>
          <p:nvPr/>
        </p:nvSpPr>
        <p:spPr>
          <a:xfrm>
            <a:off x="4558286" y="3152614"/>
            <a:ext cx="424833" cy="287247"/>
          </a:xfrm>
          <a:prstGeom prst="rect">
            <a:avLst/>
          </a:prstGeom>
          <a:solidFill>
            <a:srgbClr val="F7A600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40%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C5422D-3C83-F347-87BB-A912F73C33B9}"/>
              </a:ext>
            </a:extLst>
          </p:cNvPr>
          <p:cNvCxnSpPr>
            <a:cxnSpLocks/>
          </p:cNvCxnSpPr>
          <p:nvPr/>
        </p:nvCxnSpPr>
        <p:spPr>
          <a:xfrm>
            <a:off x="4133453" y="3298038"/>
            <a:ext cx="424833" cy="0"/>
          </a:xfrm>
          <a:prstGeom prst="line">
            <a:avLst/>
          </a:prstGeom>
          <a:ln w="12700">
            <a:solidFill>
              <a:srgbClr val="F7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90B161C-8093-FB4C-BEDA-4A3D0DA81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703408"/>
              </p:ext>
            </p:extLst>
          </p:nvPr>
        </p:nvGraphicFramePr>
        <p:xfrm>
          <a:off x="5335324" y="2897353"/>
          <a:ext cx="2005637" cy="133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83F9B103-B609-1849-ACC6-D5D666270B85}"/>
              </a:ext>
            </a:extLst>
          </p:cNvPr>
          <p:cNvSpPr/>
          <p:nvPr/>
        </p:nvSpPr>
        <p:spPr>
          <a:xfrm>
            <a:off x="6173897" y="3377368"/>
            <a:ext cx="338324" cy="338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858387C-0B02-3B4A-8FD7-6207520784A6}"/>
              </a:ext>
            </a:extLst>
          </p:cNvPr>
          <p:cNvSpPr txBox="1">
            <a:spLocks/>
          </p:cNvSpPr>
          <p:nvPr/>
        </p:nvSpPr>
        <p:spPr>
          <a:xfrm>
            <a:off x="7041885" y="3002461"/>
            <a:ext cx="424833" cy="287247"/>
          </a:xfrm>
          <a:prstGeom prst="rect">
            <a:avLst/>
          </a:prstGeom>
          <a:solidFill>
            <a:srgbClr val="EE79AD"/>
          </a:solidFill>
        </p:spPr>
        <p:txBody>
          <a:bodyPr vert="horz" lIns="36000" tIns="36000" rIns="36000" bIns="36000" rtlCol="0" anchor="ctr" anchorCtr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&lt;10%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872E1B-5F2B-9A42-8D20-892571AE4B94}"/>
              </a:ext>
            </a:extLst>
          </p:cNvPr>
          <p:cNvCxnSpPr>
            <a:cxnSpLocks/>
          </p:cNvCxnSpPr>
          <p:nvPr/>
        </p:nvCxnSpPr>
        <p:spPr>
          <a:xfrm>
            <a:off x="6512221" y="3147885"/>
            <a:ext cx="529664" cy="0"/>
          </a:xfrm>
          <a:prstGeom prst="line">
            <a:avLst/>
          </a:prstGeom>
          <a:ln w="12700">
            <a:solidFill>
              <a:srgbClr val="EE7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">
            <a:extLst>
              <a:ext uri="{FF2B5EF4-FFF2-40B4-BE49-F238E27FC236}">
                <a16:creationId xmlns:a16="http://schemas.microsoft.com/office/drawing/2014/main" id="{F36A62EB-4F98-B34D-925F-1E63DA330B45}"/>
              </a:ext>
            </a:extLst>
          </p:cNvPr>
          <p:cNvSpPr txBox="1">
            <a:spLocks/>
          </p:cNvSpPr>
          <p:nvPr/>
        </p:nvSpPr>
        <p:spPr>
          <a:xfrm>
            <a:off x="5424385" y="2605370"/>
            <a:ext cx="1306035" cy="5425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r>
              <a:rPr lang="en-GB" sz="1100" b="0" dirty="0">
                <a:latin typeface="Arial" panose="020B0604020202020204" pitchFamily="34" charset="0"/>
              </a:rPr>
              <a:t>≥6 samples when </a:t>
            </a:r>
            <a:br>
              <a:rPr lang="en-GB" sz="1100" b="0" dirty="0">
                <a:latin typeface="Arial" panose="020B0604020202020204" pitchFamily="34" charset="0"/>
              </a:rPr>
            </a:br>
            <a:r>
              <a:rPr lang="en-GB" sz="1100" b="0" dirty="0">
                <a:latin typeface="Arial" panose="020B0604020202020204" pitchFamily="34" charset="0"/>
              </a:rPr>
              <a:t>biopsies taken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FD55637-123E-8F45-827F-115B42DF7280}"/>
              </a:ext>
            </a:extLst>
          </p:cNvPr>
          <p:cNvSpPr txBox="1">
            <a:spLocks/>
          </p:cNvSpPr>
          <p:nvPr/>
        </p:nvSpPr>
        <p:spPr>
          <a:xfrm>
            <a:off x="412911" y="4450856"/>
            <a:ext cx="6910035" cy="744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Arial" panose="020B0604020202020204" pitchFamily="34" charset="0"/>
              </a:rPr>
              <a:t>When biopsies cannot be obtained at FBO, empiric PPI medications should </a:t>
            </a:r>
            <a:br>
              <a:rPr lang="en-GB" sz="1500" dirty="0">
                <a:latin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</a:rPr>
              <a:t>be avoided due to the potential risk of masking EoE at later biopsy</a:t>
            </a:r>
            <a:r>
              <a:rPr lang="en-GB" sz="1500" baseline="30000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97476A9-68EC-E44E-AF10-F30A2E3E8E45}"/>
              </a:ext>
            </a:extLst>
          </p:cNvPr>
          <p:cNvSpPr txBox="1">
            <a:spLocks/>
          </p:cNvSpPr>
          <p:nvPr/>
        </p:nvSpPr>
        <p:spPr>
          <a:xfrm>
            <a:off x="6659561" y="5588806"/>
            <a:ext cx="2257557" cy="1134215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7938" indent="-7938"/>
            <a:r>
              <a:rPr lang="en-GB" dirty="0">
                <a:latin typeface="Arial" panose="020B0604020202020204" pitchFamily="34" charset="0"/>
              </a:rPr>
              <a:t>BSG: British Society of Gastroenterology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FBO: food bolus obstruction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OGD: oesophagogastroduodenoscopy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PPI: proton pump inhibitor</a:t>
            </a:r>
          </a:p>
        </p:txBody>
      </p:sp>
    </p:spTree>
    <p:extLst>
      <p:ext uri="{BB962C8B-B14F-4D97-AF65-F5344CB8AC3E}">
        <p14:creationId xmlns:p14="http://schemas.microsoft.com/office/powerpoint/2010/main" val="336553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1CC2C1-AC81-E746-AE37-13E6F7E04754}"/>
              </a:ext>
            </a:extLst>
          </p:cNvPr>
          <p:cNvSpPr/>
          <p:nvPr/>
        </p:nvSpPr>
        <p:spPr>
          <a:xfrm>
            <a:off x="431799" y="2405227"/>
            <a:ext cx="5904150" cy="191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7D5D4-7BD9-55A8-FB0A-79254B2D3916}"/>
              </a:ext>
            </a:extLst>
          </p:cNvPr>
          <p:cNvSpPr/>
          <p:nvPr/>
        </p:nvSpPr>
        <p:spPr>
          <a:xfrm>
            <a:off x="5582852" y="2405227"/>
            <a:ext cx="774894" cy="1912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CB8B-A48A-2446-9C96-1B7BA8DEAF7B}"/>
              </a:ext>
            </a:extLst>
          </p:cNvPr>
          <p:cNvSpPr/>
          <p:nvPr/>
        </p:nvSpPr>
        <p:spPr>
          <a:xfrm>
            <a:off x="431798" y="2041044"/>
            <a:ext cx="5925947" cy="364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DD487-062E-8E49-B3C4-A0D0E1B0C6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/>
          <a:lstStyle/>
          <a:p>
            <a:pPr marL="180975" indent="-180975">
              <a:buAutoNum type="arabicPeriod"/>
            </a:pPr>
            <a:r>
              <a:rPr lang="en-GB" dirty="0"/>
              <a:t>Sullivan A </a:t>
            </a:r>
            <a:r>
              <a:rPr lang="en-GB" i="1" dirty="0"/>
              <a:t>et al. </a:t>
            </a:r>
            <a:r>
              <a:rPr lang="en-US" dirty="0"/>
              <a:t>G</a:t>
            </a:r>
            <a:r>
              <a:rPr lang="en-GB" dirty="0"/>
              <a:t>ut 2017; 66(Suppl.2): A187-8.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26E0E-3759-9A4D-BA78-801DD319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3152"/>
            <a:ext cx="5943600" cy="974558"/>
          </a:xfrm>
        </p:spPr>
        <p:txBody>
          <a:bodyPr>
            <a:normAutofit/>
          </a:bodyPr>
          <a:lstStyle/>
          <a:p>
            <a:r>
              <a:rPr lang="en-US" sz="1200" dirty="0"/>
              <a:t>Royal Free Foundation Trust</a:t>
            </a:r>
            <a:br>
              <a:rPr lang="en-US" sz="1800" dirty="0"/>
            </a:br>
            <a:r>
              <a:rPr lang="en-US" dirty="0"/>
              <a:t>Adherence to ACG guidelines for biopsy, histological reporting and management of EoE</a:t>
            </a:r>
            <a:r>
              <a:rPr lang="en-US" baseline="30000" dirty="0"/>
              <a:t>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2525F9-4823-F84D-A0E0-2A2D793B97C4}"/>
              </a:ext>
            </a:extLst>
          </p:cNvPr>
          <p:cNvSpPr txBox="1">
            <a:spLocks/>
          </p:cNvSpPr>
          <p:nvPr/>
        </p:nvSpPr>
        <p:spPr>
          <a:xfrm>
            <a:off x="557365" y="2088175"/>
            <a:ext cx="3190770" cy="327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/>
              <a:t>n=30 patients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748BC90-236E-0846-B78E-3236C1189AF7}"/>
              </a:ext>
            </a:extLst>
          </p:cNvPr>
          <p:cNvSpPr txBox="1">
            <a:spLocks/>
          </p:cNvSpPr>
          <p:nvPr/>
        </p:nvSpPr>
        <p:spPr>
          <a:xfrm>
            <a:off x="558763" y="2525153"/>
            <a:ext cx="5576148" cy="1792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/>
              <a:t>% of patients who had &lt;6 biopsies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/>
              <a:t>% of these patients who had both proximal and distal biopsies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/>
              <a:t>% of reports not specifying the number of eos/hpf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/>
              <a:t>% of patients with no clear follow-up in their clinical records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E7C68E4-FE8C-7643-A8B7-619456B64C47}"/>
              </a:ext>
            </a:extLst>
          </p:cNvPr>
          <p:cNvSpPr txBox="1">
            <a:spLocks/>
          </p:cNvSpPr>
          <p:nvPr/>
        </p:nvSpPr>
        <p:spPr>
          <a:xfrm>
            <a:off x="428625" y="4683722"/>
            <a:ext cx="5904150" cy="61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2">
                    <a:lumMod val="25000"/>
                  </a:schemeClr>
                </a:solidFill>
              </a:rPr>
              <a:t>Diagnosis of EoE falls short in the number of oesophageal biopsies obtained, biopsy locations and the reporting of biopsy results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DF1959-21BE-3F4A-98EB-5CC379B14E29}"/>
              </a:ext>
            </a:extLst>
          </p:cNvPr>
          <p:cNvCxnSpPr>
            <a:cxnSpLocks/>
          </p:cNvCxnSpPr>
          <p:nvPr/>
        </p:nvCxnSpPr>
        <p:spPr>
          <a:xfrm>
            <a:off x="428625" y="2868438"/>
            <a:ext cx="59509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FD4454-2640-A748-8429-4045158403F5}"/>
              </a:ext>
            </a:extLst>
          </p:cNvPr>
          <p:cNvCxnSpPr>
            <a:cxnSpLocks/>
          </p:cNvCxnSpPr>
          <p:nvPr/>
        </p:nvCxnSpPr>
        <p:spPr>
          <a:xfrm>
            <a:off x="428625" y="3844926"/>
            <a:ext cx="59073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C04AB5-D178-8942-A9DE-05CECCA9D799}"/>
              </a:ext>
            </a:extLst>
          </p:cNvPr>
          <p:cNvCxnSpPr>
            <a:cxnSpLocks/>
          </p:cNvCxnSpPr>
          <p:nvPr/>
        </p:nvCxnSpPr>
        <p:spPr>
          <a:xfrm>
            <a:off x="428625" y="2413233"/>
            <a:ext cx="5943600" cy="26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D1805E-0713-7140-8229-A375D4052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202256"/>
            <a:ext cx="5279966" cy="517776"/>
          </a:xfrm>
        </p:spPr>
        <p:txBody>
          <a:bodyPr>
            <a:normAutofit/>
          </a:bodyPr>
          <a:lstStyle/>
          <a:p>
            <a:r>
              <a:rPr lang="en-GB" dirty="0"/>
              <a:t>Retrospective study of patients with a diagnosis of EoE at a large London Trust over 2 years from December 2014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4B75D0-78A4-304F-878F-DBB36DE50AC7}"/>
              </a:ext>
            </a:extLst>
          </p:cNvPr>
          <p:cNvCxnSpPr>
            <a:cxnSpLocks/>
          </p:cNvCxnSpPr>
          <p:nvPr/>
        </p:nvCxnSpPr>
        <p:spPr>
          <a:xfrm>
            <a:off x="426256" y="3369145"/>
            <a:ext cx="59096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B21A58B-FEB2-7758-946F-402415287869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/>
              <a:t>ACG: American College of Gastroenterology</a:t>
            </a:r>
            <a:br>
              <a:rPr lang="en-GB" dirty="0"/>
            </a:br>
            <a:r>
              <a:rPr lang="en-GB" dirty="0"/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eos/hpf: eosinophils/high power field</a:t>
            </a:r>
          </a:p>
          <a:p>
            <a:pPr marL="0" indent="0"/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708EBE-1E3F-184D-8B4E-AE91805121A3}"/>
              </a:ext>
            </a:extLst>
          </p:cNvPr>
          <p:cNvSpPr txBox="1">
            <a:spLocks/>
          </p:cNvSpPr>
          <p:nvPr/>
        </p:nvSpPr>
        <p:spPr>
          <a:xfrm>
            <a:off x="5646334" y="2447316"/>
            <a:ext cx="774894" cy="3886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DA158CC-7A93-D346-9E48-18B56330E4C8}"/>
              </a:ext>
            </a:extLst>
          </p:cNvPr>
          <p:cNvSpPr txBox="1">
            <a:spLocks/>
          </p:cNvSpPr>
          <p:nvPr/>
        </p:nvSpPr>
        <p:spPr>
          <a:xfrm>
            <a:off x="5646334" y="2927040"/>
            <a:ext cx="892562" cy="44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448AF8-D2E1-844B-9604-BA8CEC995C0A}"/>
              </a:ext>
            </a:extLst>
          </p:cNvPr>
          <p:cNvSpPr txBox="1">
            <a:spLocks/>
          </p:cNvSpPr>
          <p:nvPr/>
        </p:nvSpPr>
        <p:spPr>
          <a:xfrm>
            <a:off x="5646334" y="3429579"/>
            <a:ext cx="774894" cy="415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76B9FCA-9C99-EB4A-BC28-C1A9A50855BC}"/>
              </a:ext>
            </a:extLst>
          </p:cNvPr>
          <p:cNvSpPr txBox="1">
            <a:spLocks/>
          </p:cNvSpPr>
          <p:nvPr/>
        </p:nvSpPr>
        <p:spPr>
          <a:xfrm>
            <a:off x="5646334" y="3887991"/>
            <a:ext cx="774894" cy="433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/>
              <a:buChar char="–"/>
              <a:tabLst/>
              <a:defRPr sz="1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282327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88094A-52D5-9547-8D60-2704E59AC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57551"/>
              </p:ext>
            </p:extLst>
          </p:nvPr>
        </p:nvGraphicFramePr>
        <p:xfrm>
          <a:off x="431800" y="1089024"/>
          <a:ext cx="6553200" cy="133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</a:tblGrid>
              <a:tr h="54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 of regional endoscopy units attended a consensus meeting where a biopsy protocol for dysphagia patients was agreed:</a:t>
                      </a:r>
                      <a:r>
                        <a:rPr lang="en-US" sz="1200" b="0" i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1720" marR="8172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16201"/>
                  </a:ext>
                </a:extLst>
              </a:tr>
              <a:tr h="570333">
                <a:tc>
                  <a:txBody>
                    <a:bodyPr/>
                    <a:lstStyle/>
                    <a:p>
                      <a:pPr marL="95250" indent="-9525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Take 8 biopsy samples (4 from 4 cm and 14 cm above the oesophagogastric junction) regardless of the macroscopic appearance</a:t>
                      </a:r>
                    </a:p>
                    <a:p>
                      <a:pPr marL="95250" indent="-9525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Code eosinophilia (≥15 eos/hpf) systematically in the pathology registry</a:t>
                      </a:r>
                    </a:p>
                  </a:txBody>
                  <a:tcPr marL="81720" marR="8172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5595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E00CB71-483A-8455-D022-9E58E10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7852"/>
            <a:ext cx="5943600" cy="580811"/>
          </a:xfrm>
        </p:spPr>
        <p:txBody>
          <a:bodyPr>
            <a:normAutofit/>
          </a:bodyPr>
          <a:lstStyle/>
          <a:p>
            <a:r>
              <a:rPr lang="en-US" sz="1200" dirty="0"/>
              <a:t>North Denmark experience</a:t>
            </a:r>
            <a:br>
              <a:rPr lang="en-US" sz="1800" dirty="0"/>
            </a:b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EoE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diagnosis rates can be improved by education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baseline="300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ABD0E22-AFE9-CC3C-914F-1AAB2259A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96018"/>
              </p:ext>
            </p:extLst>
          </p:nvPr>
        </p:nvGraphicFramePr>
        <p:xfrm>
          <a:off x="428624" y="2568780"/>
          <a:ext cx="6553200" cy="121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</a:tblGrid>
              <a:tr h="50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an infographic of the biopsy protocol was sent to all endoscopy units and the amended instructions for biopsy analysis sent to pathologists:</a:t>
                      </a:r>
                      <a:r>
                        <a:rPr lang="en-US" sz="1200" b="0" i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1720" marR="8172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16201"/>
                  </a:ext>
                </a:extLst>
              </a:tr>
              <a:tr h="69035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biopsy samples per patient doubled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patients with oesophageal eosinophilia detected each year increased 50-fold</a:t>
                      </a:r>
                    </a:p>
                  </a:txBody>
                  <a:tcPr marL="81720" marR="8172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559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C8FECA9-3AC7-728A-B593-DF8D6E46A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62889"/>
              </p:ext>
            </p:extLst>
          </p:nvPr>
        </p:nvGraphicFramePr>
        <p:xfrm>
          <a:off x="435998" y="3908887"/>
          <a:ext cx="6553200" cy="79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</a:tblGrid>
              <a:tr h="795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i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“an intervention as simple as a 2-hour consensus meeting followed by dissemination </a:t>
                      </a:r>
                      <a:br>
                        <a:rPr lang="en-GB" sz="1200" i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GB" sz="1200" i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of information sheets, can lead to a dramatic change in practice with a real impact on everyday clinical care”</a:t>
                      </a:r>
                      <a:r>
                        <a:rPr lang="en-GB" sz="1200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GB" sz="1200" i="1" baseline="30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20" marR="81720" marT="81720" marB="81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16201"/>
                  </a:ext>
                </a:extLst>
              </a:tr>
            </a:tbl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C3453E-C125-8685-3166-23AEE50EB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5588950"/>
            <a:ext cx="4453092" cy="1269051"/>
          </a:xfrm>
        </p:spPr>
        <p:txBody>
          <a:bodyPr tIns="72000"/>
          <a:lstStyle/>
          <a:p>
            <a:pPr marL="180975" indent="-180975">
              <a:buAutoNum type="arabicPeriod"/>
            </a:pPr>
            <a:r>
              <a:rPr lang="en-GB" dirty="0"/>
              <a:t>Krarup AL </a:t>
            </a:r>
            <a:r>
              <a:rPr lang="en-GB" i="1" dirty="0"/>
              <a:t>et al</a:t>
            </a:r>
            <a:r>
              <a:rPr lang="en-GB" dirty="0"/>
              <a:t>. Endoscopy 2021; 53(1): 15-24.</a:t>
            </a:r>
          </a:p>
          <a:p>
            <a:pPr marL="180975" indent="-180975">
              <a:buAutoNum type="arabicPeriod"/>
            </a:pPr>
            <a:r>
              <a:rPr lang="en-GB" dirty="0"/>
              <a:t>Vanuytsel T. Endoscopy 2021; 53(1): 25-6.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92CC08-E2A1-84CA-B093-62A91FEF21F1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/>
              <a:t>EoE: eosinophilic oesophagitis</a:t>
            </a:r>
          </a:p>
          <a:p>
            <a:pPr marL="0" indent="0"/>
            <a:r>
              <a:rPr lang="en-GB" dirty="0"/>
              <a:t>eos/hpf: eosinophils/high power field</a:t>
            </a:r>
          </a:p>
        </p:txBody>
      </p:sp>
    </p:spTree>
    <p:extLst>
      <p:ext uri="{BB962C8B-B14F-4D97-AF65-F5344CB8AC3E}">
        <p14:creationId xmlns:p14="http://schemas.microsoft.com/office/powerpoint/2010/main" val="56511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00CB71-483A-8455-D022-9E58E10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7852"/>
            <a:ext cx="5943600" cy="5808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Looking to the future: Non-invasive tests for EoE</a:t>
            </a:r>
            <a:endParaRPr lang="en-GB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C3453E-C125-8685-3166-23AEE50EB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5588950"/>
            <a:ext cx="4453092" cy="1269051"/>
          </a:xfrm>
        </p:spPr>
        <p:txBody>
          <a:bodyPr tIns="72000"/>
          <a:lstStyle/>
          <a:p>
            <a:pPr marL="180975" indent="-180975">
              <a:buAutoNum type="arabicPeriod"/>
            </a:pPr>
            <a:r>
              <a:rPr lang="en-GB" dirty="0"/>
              <a:t>McGowan EC, Aceves SS. Ann Allergy Asthma Immunol 2022; 129(1): 27-34.</a:t>
            </a:r>
          </a:p>
          <a:p>
            <a:pPr marL="180975" indent="-180975">
              <a:buAutoNum type="arabicPeriod"/>
            </a:pPr>
            <a:r>
              <a:rPr lang="en-GB" dirty="0"/>
              <a:t>Rossi CM </a:t>
            </a:r>
            <a:r>
              <a:rPr lang="en-GB" i="1" dirty="0"/>
              <a:t>et al</a:t>
            </a:r>
            <a:r>
              <a:rPr lang="en-GB" dirty="0"/>
              <a:t>. Lancet Gastroenterol Hepatol 2022; 7(3): 202-3.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DEFB66A-3125-CA94-4D17-A1909CC3C9A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EoE: eosinophilic oesophagitis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OGD: </a:t>
            </a:r>
            <a:r>
              <a:rPr lang="en-GB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oesophagogastroduodenoscopy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GI: gastrointestinal</a:t>
            </a:r>
          </a:p>
          <a:p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7E5ABD-6F51-3216-5BEC-BB0888356E02}"/>
              </a:ext>
            </a:extLst>
          </p:cNvPr>
          <p:cNvSpPr txBox="1">
            <a:spLocks/>
          </p:cNvSpPr>
          <p:nvPr/>
        </p:nvSpPr>
        <p:spPr>
          <a:xfrm>
            <a:off x="368953" y="1801906"/>
            <a:ext cx="5015753" cy="3133165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B8FE94-AE05-30C7-562E-062E2962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1065157"/>
            <a:ext cx="4896410" cy="4048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Oesophageal eosinophilia is currently identified </a:t>
            </a:r>
            <a:br>
              <a:rPr lang="en-GB" b="1" dirty="0"/>
            </a:br>
            <a:r>
              <a:rPr lang="en-GB" b="1" dirty="0"/>
              <a:t>by OGD, an invasive and costly procedure</a:t>
            </a:r>
            <a:r>
              <a:rPr lang="en-GB" b="1" baseline="30000" dirty="0"/>
              <a:t>1</a:t>
            </a:r>
            <a:br>
              <a:rPr lang="en-GB" b="1" baseline="30000" dirty="0"/>
            </a:br>
            <a:br>
              <a:rPr lang="en-GB" b="1" baseline="30000" dirty="0">
                <a:solidFill>
                  <a:schemeClr val="bg1"/>
                </a:solidFill>
              </a:rPr>
            </a:br>
            <a:endParaRPr lang="en-GB" b="1" baseline="300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recent years, much effort has been made toward developing minimally invasive techniques to measure disease activity in EoE:</a:t>
            </a:r>
            <a:r>
              <a:rPr lang="en-GB" baseline="30000" dirty="0">
                <a:solidFill>
                  <a:schemeClr val="bg1"/>
                </a:solidFill>
              </a:rPr>
              <a:t>1,2</a:t>
            </a:r>
          </a:p>
          <a:p>
            <a:pPr lvl="2"/>
            <a:r>
              <a:rPr lang="en-GB" sz="1400" dirty="0">
                <a:solidFill>
                  <a:schemeClr val="bg1"/>
                </a:solidFill>
              </a:rPr>
              <a:t>to decrease reliance on repeated endoscopies</a:t>
            </a:r>
          </a:p>
          <a:p>
            <a:pPr lvl="2"/>
            <a:r>
              <a:rPr lang="en-GB" sz="1400" dirty="0">
                <a:solidFill>
                  <a:schemeClr val="bg1"/>
                </a:solidFill>
              </a:rPr>
              <a:t>to provide non-GI practitioners a means to evaluate disease activity in the oesophagus</a:t>
            </a:r>
          </a:p>
          <a:p>
            <a:pPr lvl="2"/>
            <a:r>
              <a:rPr lang="en-GB" sz="1400" dirty="0">
                <a:solidFill>
                  <a:schemeClr val="bg1"/>
                </a:solidFill>
              </a:rPr>
              <a:t>to improve access to care in areas in where EoE specialists are limited</a:t>
            </a:r>
          </a:p>
          <a:p>
            <a:pPr lvl="2"/>
            <a:r>
              <a:rPr lang="en-GB" sz="1400" dirty="0">
                <a:solidFill>
                  <a:schemeClr val="bg1"/>
                </a:solidFill>
              </a:rPr>
              <a:t>to identify patients with EoE in a timely fashion,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and as early as possible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496DC1-3559-BDB7-99D5-7F0BA9192765}"/>
              </a:ext>
            </a:extLst>
          </p:cNvPr>
          <p:cNvCxnSpPr/>
          <p:nvPr/>
        </p:nvCxnSpPr>
        <p:spPr>
          <a:xfrm>
            <a:off x="194982" y="3133165"/>
            <a:ext cx="5372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B244EB-6C03-560E-3C66-B12038DBDDEA}"/>
              </a:ext>
            </a:extLst>
          </p:cNvPr>
          <p:cNvCxnSpPr/>
          <p:nvPr/>
        </p:nvCxnSpPr>
        <p:spPr>
          <a:xfrm>
            <a:off x="194982" y="3677771"/>
            <a:ext cx="5372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089C1-8A60-A22C-A2F7-C09056241416}"/>
              </a:ext>
            </a:extLst>
          </p:cNvPr>
          <p:cNvCxnSpPr/>
          <p:nvPr/>
        </p:nvCxnSpPr>
        <p:spPr>
          <a:xfrm>
            <a:off x="194982" y="4269442"/>
            <a:ext cx="5372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34667-2B6C-7216-EC44-51691339FC16}"/>
              </a:ext>
            </a:extLst>
          </p:cNvPr>
          <p:cNvCxnSpPr/>
          <p:nvPr/>
        </p:nvCxnSpPr>
        <p:spPr>
          <a:xfrm>
            <a:off x="194982" y="4935072"/>
            <a:ext cx="5372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E9901C4-0EF9-594D-82CB-DEC8FB7ED533}"/>
              </a:ext>
            </a:extLst>
          </p:cNvPr>
          <p:cNvSpPr txBox="1">
            <a:spLocks/>
          </p:cNvSpPr>
          <p:nvPr/>
        </p:nvSpPr>
        <p:spPr>
          <a:xfrm>
            <a:off x="5505729" y="1801906"/>
            <a:ext cx="3638271" cy="3133165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E8A4F22-AF8F-9A5B-31E0-CA4AF8A7ACF6}"/>
              </a:ext>
            </a:extLst>
          </p:cNvPr>
          <p:cNvSpPr txBox="1">
            <a:spLocks/>
          </p:cNvSpPr>
          <p:nvPr/>
        </p:nvSpPr>
        <p:spPr>
          <a:xfrm>
            <a:off x="5629275" y="2023782"/>
            <a:ext cx="3086100" cy="2689412"/>
          </a:xfrm>
          <a:prstGeom prst="rect">
            <a:avLst/>
          </a:prstGeom>
          <a:noFill/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 present, no biomarker displays a high accuracy, wide availability, and disease specificity, and hence cannot yet be incorporated into clinical guidelines or routinely adopted into clinical practice</a:t>
            </a:r>
            <a:r>
              <a:rPr lang="en-GB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GB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0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1CFFE2C-D59E-EECD-4F9D-A9C9039B0766}"/>
              </a:ext>
            </a:extLst>
          </p:cNvPr>
          <p:cNvSpPr txBox="1">
            <a:spLocks/>
          </p:cNvSpPr>
          <p:nvPr/>
        </p:nvSpPr>
        <p:spPr>
          <a:xfrm>
            <a:off x="4881717" y="1019026"/>
            <a:ext cx="3865595" cy="421860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00CB71-483A-8455-D022-9E58E10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7852"/>
            <a:ext cx="8212138" cy="5808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of the cytosponge for assessing histologic activity in EoE</a:t>
            </a:r>
            <a:endParaRPr lang="en-GB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C3453E-C125-8685-3166-23AEE50EB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5588950"/>
            <a:ext cx="4453092" cy="1269051"/>
          </a:xfrm>
        </p:spPr>
        <p:txBody>
          <a:bodyPr tIns="72000"/>
          <a:lstStyle/>
          <a:p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	Katzka DA </a:t>
            </a:r>
            <a:r>
              <a:rPr lang="en-GB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Am J Gastroenterol 2017; 112(10): 1538-44.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B8FE94-AE05-30C7-562E-062E2962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36" y="881860"/>
            <a:ext cx="3954139" cy="4553893"/>
          </a:xfrm>
        </p:spPr>
        <p:txBody>
          <a:bodyPr>
            <a:normAutofit/>
          </a:bodyPr>
          <a:lstStyle/>
          <a:p>
            <a:r>
              <a:rPr lang="en-GB" sz="1400" dirty="0"/>
              <a:t>The cytosponge consists of an ingestible  </a:t>
            </a:r>
            <a:r>
              <a:rPr lang="en-GB" sz="1400" dirty="0" err="1"/>
              <a:t>gelatin</a:t>
            </a:r>
            <a:r>
              <a:rPr lang="en-GB" sz="1400" dirty="0"/>
              <a:t> capsule containing a compressed    mesh sponge attached to a string which is released in the stomach</a:t>
            </a:r>
            <a:r>
              <a:rPr lang="en-GB" sz="1400" baseline="30000" dirty="0"/>
              <a:t>1</a:t>
            </a:r>
            <a:r>
              <a:rPr lang="en-GB" sz="1400" dirty="0"/>
              <a:t> </a:t>
            </a:r>
          </a:p>
          <a:p>
            <a:r>
              <a:rPr lang="en-GB" sz="1400" dirty="0"/>
              <a:t>The sponge is withdrawn through the mouth using the attached string, collecting a tissue specimen as it passes through the oesophagus</a:t>
            </a:r>
            <a:r>
              <a:rPr lang="en-GB" sz="1400" baseline="30000" dirty="0"/>
              <a:t>1</a:t>
            </a:r>
            <a:r>
              <a:rPr lang="en-GB" sz="1400" dirty="0"/>
              <a:t> </a:t>
            </a:r>
          </a:p>
          <a:p>
            <a:r>
              <a:rPr lang="en-GB" sz="1400" dirty="0"/>
              <a:t>After centrifuging the cytosponge specimen, the sample is processed through routine cytology laboratory techniques</a:t>
            </a:r>
            <a:r>
              <a:rPr lang="en-GB" sz="1400" baseline="30000" dirty="0"/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421FB-F62C-BF21-3FCB-3B61357AC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78550"/>
              </p:ext>
            </p:extLst>
          </p:nvPr>
        </p:nvGraphicFramePr>
        <p:xfrm>
          <a:off x="5194846" y="3354389"/>
          <a:ext cx="3377391" cy="14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596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  <a:gridCol w="1005017">
                  <a:extLst>
                    <a:ext uri="{9D8B030D-6E8A-4147-A177-3AD203B41FA5}">
                      <a16:colId xmlns:a16="http://schemas.microsoft.com/office/drawing/2014/main" val="3788619618"/>
                    </a:ext>
                  </a:extLst>
                </a:gridCol>
                <a:gridCol w="996778">
                  <a:extLst>
                    <a:ext uri="{9D8B030D-6E8A-4147-A177-3AD203B41FA5}">
                      <a16:colId xmlns:a16="http://schemas.microsoft.com/office/drawing/2014/main" val="3847384877"/>
                    </a:ext>
                  </a:extLst>
                </a:gridCol>
              </a:tblGrid>
              <a:tr h="2479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Endoscopic biopsy</a:t>
                      </a:r>
                    </a:p>
                  </a:txBody>
                  <a:tcPr marT="648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82480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≥15 eos/hpf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&lt;15 eos/hpf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45944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Cytosponge</a:t>
                      </a:r>
                      <a:endParaRPr lang="en-GB" sz="1000" b="0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2474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≥15 eos/hpf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45168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&lt;15 eos/hpf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GB" sz="1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697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897C36-66A2-FC77-A2C3-887DA64B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0" y="3389182"/>
            <a:ext cx="3713154" cy="2081364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6579C3-A95E-9473-7202-A3D8E969C22F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eos/hpf: eosinophils/high power field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C38BCFE-D487-65DA-0FB9-04D0F5A4E220}"/>
              </a:ext>
            </a:extLst>
          </p:cNvPr>
          <p:cNvSpPr txBox="1">
            <a:spLocks/>
          </p:cNvSpPr>
          <p:nvPr/>
        </p:nvSpPr>
        <p:spPr>
          <a:xfrm>
            <a:off x="5030140" y="1923673"/>
            <a:ext cx="3706804" cy="4553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In a recent study, the cytosponge successfully obtained adequate tissue samples in 95% of EoE patients, with 80% accuracy compared to a gold standard of endoscopy with biopsy: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56654-A4B0-B948-CE06-CB678D69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23" y="801482"/>
            <a:ext cx="748461" cy="10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7A813F0-2C42-A5F7-B1FD-F800AEB88D2D}"/>
              </a:ext>
            </a:extLst>
          </p:cNvPr>
          <p:cNvSpPr txBox="1">
            <a:spLocks/>
          </p:cNvSpPr>
          <p:nvPr/>
        </p:nvSpPr>
        <p:spPr>
          <a:xfrm>
            <a:off x="4881717" y="1024498"/>
            <a:ext cx="4101353" cy="4253473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00CB71-483A-8455-D022-9E58E10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7852"/>
            <a:ext cx="8212138" cy="5808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of the oesophageal string test for assessing histologic activity in EoE</a:t>
            </a:r>
            <a:endParaRPr lang="en-GB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C3453E-C125-8685-3166-23AEE50EB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5588950"/>
            <a:ext cx="4453092" cy="1269051"/>
          </a:xfrm>
        </p:spPr>
        <p:txBody>
          <a:bodyPr tIns="72000"/>
          <a:lstStyle/>
          <a:p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Furuta GT </a:t>
            </a:r>
            <a:r>
              <a:rPr lang="en-GB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Gut 2013; 62(10): 1395-405.</a:t>
            </a:r>
          </a:p>
          <a:p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Ackerman SJ </a:t>
            </a:r>
            <a:r>
              <a:rPr lang="en-GB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Am J Gastroenterol 2019; 114(10): 1614-25.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B8FE94-AE05-30C7-562E-062E29627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680" y="1103921"/>
            <a:ext cx="4380952" cy="4553893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Measurement of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eosinophil-associated protein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b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oesophageal mucosa may serve as valuable measures of disease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activity in EoE</a:t>
            </a:r>
            <a:r>
              <a:rPr lang="en-GB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1,2</a:t>
            </a:r>
            <a:endParaRPr lang="en-GB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oesophageal string test consists of a weighted gelatin capsule containing a </a:t>
            </a:r>
            <a:b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nylon string</a:t>
            </a:r>
            <a:endParaRPr lang="en-GB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lvl="2" indent="-227013">
              <a:spcBef>
                <a:spcPts val="600"/>
              </a:spcBef>
              <a:buNone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	One end of the string is first pulled from the capsule and taped to the patient’s cheek</a:t>
            </a:r>
            <a:endParaRPr lang="en-GB" sz="14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lvl="2" indent="-227013">
              <a:spcBef>
                <a:spcPts val="600"/>
              </a:spcBef>
              <a:buNone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	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 patient swallows the capsule which travels </a:t>
            </a:r>
            <a:b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the duodenum, remaining in place for 1 hour</a:t>
            </a:r>
            <a:endParaRPr lang="en-GB" sz="14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lvl="2" indent="-227013">
              <a:spcBef>
                <a:spcPts val="600"/>
              </a:spcBef>
              <a:buNone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–	The oeosophageal portion of the string is </a:t>
            </a:r>
            <a:b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assayed for EAPs</a:t>
            </a:r>
            <a:endParaRPr lang="en-GB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6579C3-A95E-9473-7202-A3D8E969C22F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EAP: eosinophil-associated protein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EoE: eosinophilic oesophagitis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EST: oesophageal string test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OGD: oesophago-gastro-duodenoscopy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F30E279-F1BC-0533-D3B1-58B5B0829C28}"/>
              </a:ext>
            </a:extLst>
          </p:cNvPr>
          <p:cNvSpPr txBox="1">
            <a:spLocks/>
          </p:cNvSpPr>
          <p:nvPr/>
        </p:nvSpPr>
        <p:spPr>
          <a:xfrm>
            <a:off x="5082059" y="2042448"/>
            <a:ext cx="3672412" cy="1440969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72000" rIns="108000" bIns="0" rtlCol="0">
            <a:normAutofit lnSpcReduction="1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Prospective, 5-centre study</a:t>
            </a:r>
            <a:b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134 patient (aged 7 to 55 years)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Confirmed/suspected EoE 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OGD + EST within 4 hours of the endoscopy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EAPs evaluated in the EST eluate and </a:t>
            </a:r>
            <a:b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oesophageal tissue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BE77DF3-AE50-A59E-DDBC-1F31A2F4C0EA}"/>
              </a:ext>
            </a:extLst>
          </p:cNvPr>
          <p:cNvSpPr txBox="1">
            <a:spLocks/>
          </p:cNvSpPr>
          <p:nvPr/>
        </p:nvSpPr>
        <p:spPr>
          <a:xfrm>
            <a:off x="5082058" y="3556310"/>
            <a:ext cx="3672412" cy="1440968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72000" rIns="108000" bIns="0" rtlCol="0">
            <a:normAutofit lnSpcReduction="1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br>
              <a:rPr lang="en-GB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EST-captured EAPs correlated with: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peak eosinophils/high-power field,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endoscopic visual scoring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300"/>
              </a:spcBef>
            </a:pP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same proteins extracted from </a:t>
            </a:r>
            <a:b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mucosal biopsies</a:t>
            </a:r>
            <a:endParaRPr lang="en-GB" sz="1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92A8B-88F9-46A6-8F05-88918B8EFD8B}"/>
              </a:ext>
            </a:extLst>
          </p:cNvPr>
          <p:cNvSpPr txBox="1"/>
          <p:nvPr/>
        </p:nvSpPr>
        <p:spPr>
          <a:xfrm>
            <a:off x="5082058" y="1146682"/>
            <a:ext cx="349558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1-hour EST has been shown to accurately distinguish active from inactive EoE:</a:t>
            </a:r>
            <a:r>
              <a:rPr lang="en-GB" sz="15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5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2D66F28-BAC7-9A72-6DBD-B02E8F1A0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Collins MH. Gastroenterol Clin North Am 2014; 43(2): 257-68. </a:t>
            </a:r>
          </a:p>
          <a:p>
            <a:pPr marL="182563" indent="-182563">
              <a:buFont typeface="+mj-lt"/>
              <a:buAutoNum type="arabicPeriod"/>
            </a:pP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Watson W. Allergy Asthma Clin Immunol 2011; 7 (Suppl.1): S8.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CE48F-B267-1A4C-98AF-FA73C1AF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245291"/>
            <a:ext cx="6434139" cy="84373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800" b="1" dirty="0">
                <a:ea typeface="Arial Regular"/>
                <a:cs typeface="Arial Regular"/>
              </a:rPr>
              <a:t>Eosinophil numbers typically </a:t>
            </a:r>
            <a:br>
              <a:rPr lang="en-GB" altLang="en-US" sz="1800" b="1" dirty="0">
                <a:ea typeface="Arial Regular"/>
                <a:cs typeface="Arial Regular"/>
              </a:rPr>
            </a:br>
            <a:r>
              <a:rPr lang="en-GB" altLang="en-US" sz="1800" b="1" dirty="0">
                <a:ea typeface="Arial Regular"/>
                <a:cs typeface="Arial Regular"/>
              </a:rPr>
              <a:t>increase as you go down the gut</a:t>
            </a:r>
            <a:r>
              <a:rPr lang="en-GB" altLang="en-US" sz="1800" b="1" baseline="30000" dirty="0">
                <a:ea typeface="Arial Regular"/>
                <a:cs typeface="Arial Regular"/>
              </a:rPr>
              <a:t>1</a:t>
            </a:r>
            <a:r>
              <a:rPr lang="en-GB" altLang="en-US" sz="1800" b="1" dirty="0">
                <a:ea typeface="Arial Regular"/>
                <a:cs typeface="Arial Regular"/>
              </a:rPr>
              <a:t> </a:t>
            </a:r>
          </a:p>
        </p:txBody>
      </p:sp>
      <p:pic>
        <p:nvPicPr>
          <p:cNvPr id="7" name="Picture 30">
            <a:extLst>
              <a:ext uri="{FF2B5EF4-FFF2-40B4-BE49-F238E27FC236}">
                <a16:creationId xmlns:a16="http://schemas.microsoft.com/office/drawing/2014/main" id="{A53EB4E5-2D88-5AD1-D0F8-D3AC896E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"/>
          <a:stretch/>
        </p:blipFill>
        <p:spPr bwMode="auto">
          <a:xfrm>
            <a:off x="2720976" y="0"/>
            <a:ext cx="5994400" cy="55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F3DA107-7744-499C-A326-B26FD6A2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1166812"/>
            <a:ext cx="1406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oesophagus &lt;15/hpf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62EBBF-BD20-529B-ECA2-BD4E03BA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959" y="3787775"/>
            <a:ext cx="898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ileum &lt;50/hpf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00C70DE3-CEDD-61EF-FFEC-4354073D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4192587"/>
            <a:ext cx="139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colon &lt;50-100/hpf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017FFDA-F89A-828D-1BDE-5182DE74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08287"/>
            <a:ext cx="1084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stomach &lt;30/hpf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C7D19D3D-2417-C17E-A2D9-7E6D09BAF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1" y="549275"/>
            <a:ext cx="2686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6350" indent="-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000" b="1" dirty="0">
                <a:solidFill>
                  <a:schemeClr val="accent1"/>
                </a:solidFill>
                <a:ea typeface="Arial Regular"/>
                <a:cs typeface="Arial Regular"/>
              </a:rPr>
              <a:t>Upper normal limits for eosinophil numbers within the GI tract</a:t>
            </a:r>
            <a:r>
              <a:rPr lang="en-GB" altLang="en-US" sz="1000" b="1" baseline="30000" dirty="0">
                <a:solidFill>
                  <a:schemeClr val="accent1"/>
                </a:solidFill>
                <a:ea typeface="Arial Regular"/>
                <a:cs typeface="Arial Regular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A6E10B-C92B-8530-8C21-27FFC85EC849}"/>
              </a:ext>
            </a:extLst>
          </p:cNvPr>
          <p:cNvSpPr/>
          <p:nvPr/>
        </p:nvSpPr>
        <p:spPr>
          <a:xfrm>
            <a:off x="5589588" y="1181100"/>
            <a:ext cx="177800" cy="177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egular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A80B41-AE22-E439-0647-1B5B38EC6B8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676901" y="1263650"/>
            <a:ext cx="1604962" cy="9525"/>
          </a:xfrm>
          <a:prstGeom prst="straightConnector1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523EEB1-F157-D13B-E0F3-6B66701FBC29}"/>
              </a:ext>
            </a:extLst>
          </p:cNvPr>
          <p:cNvSpPr/>
          <p:nvPr/>
        </p:nvSpPr>
        <p:spPr>
          <a:xfrm>
            <a:off x="5546726" y="3792537"/>
            <a:ext cx="176212" cy="177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egular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E5C79E-A1BC-78EE-15A6-7CCDAFCFCB31}"/>
              </a:ext>
            </a:extLst>
          </p:cNvPr>
          <p:cNvCxnSpPr>
            <a:cxnSpLocks/>
          </p:cNvCxnSpPr>
          <p:nvPr/>
        </p:nvCxnSpPr>
        <p:spPr>
          <a:xfrm flipH="1">
            <a:off x="5635626" y="3881437"/>
            <a:ext cx="2062162" cy="0"/>
          </a:xfrm>
          <a:prstGeom prst="straightConnector1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7B2212B-0B3F-C41D-2900-D29ACAC77BE4}"/>
              </a:ext>
            </a:extLst>
          </p:cNvPr>
          <p:cNvSpPr/>
          <p:nvPr/>
        </p:nvSpPr>
        <p:spPr>
          <a:xfrm>
            <a:off x="5811838" y="2814637"/>
            <a:ext cx="176213" cy="177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egular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47FA67-3CB7-5344-A51B-CE94742D17AD}"/>
              </a:ext>
            </a:extLst>
          </p:cNvPr>
          <p:cNvCxnSpPr>
            <a:cxnSpLocks/>
          </p:cNvCxnSpPr>
          <p:nvPr/>
        </p:nvCxnSpPr>
        <p:spPr>
          <a:xfrm flipH="1">
            <a:off x="5900738" y="2900362"/>
            <a:ext cx="1673225" cy="0"/>
          </a:xfrm>
          <a:prstGeom prst="straightConnector1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818E920-1EB5-4E0D-6505-BEDEA9A4BAC8}"/>
              </a:ext>
            </a:extLst>
          </p:cNvPr>
          <p:cNvSpPr/>
          <p:nvPr/>
        </p:nvSpPr>
        <p:spPr>
          <a:xfrm>
            <a:off x="6078538" y="4194175"/>
            <a:ext cx="177800" cy="1762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egular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A822B7-6D92-45A2-E9A6-53D0D011C43B}"/>
              </a:ext>
            </a:extLst>
          </p:cNvPr>
          <p:cNvCxnSpPr>
            <a:cxnSpLocks/>
          </p:cNvCxnSpPr>
          <p:nvPr/>
        </p:nvCxnSpPr>
        <p:spPr>
          <a:xfrm flipH="1">
            <a:off x="6165851" y="4283075"/>
            <a:ext cx="1260475" cy="0"/>
          </a:xfrm>
          <a:prstGeom prst="straightConnector1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E94E435-6266-59A9-971E-753E66384A9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hpf: high-power field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GI: gastrointestinal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DF7D7-E204-DB06-5294-C55C1CC297E6}"/>
              </a:ext>
            </a:extLst>
          </p:cNvPr>
          <p:cNvSpPr txBox="1">
            <a:spLocks/>
          </p:cNvSpPr>
          <p:nvPr/>
        </p:nvSpPr>
        <p:spPr>
          <a:xfrm>
            <a:off x="4514" y="1254625"/>
            <a:ext cx="3439192" cy="2533150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87E319B8-F879-AEF3-3502-A6AD8243353D}"/>
              </a:ext>
            </a:extLst>
          </p:cNvPr>
          <p:cNvSpPr txBox="1">
            <a:spLocks noChangeArrowheads="1"/>
          </p:cNvSpPr>
          <p:nvPr/>
        </p:nvSpPr>
        <p:spPr>
          <a:xfrm>
            <a:off x="73025" y="1267325"/>
            <a:ext cx="3315634" cy="3300414"/>
          </a:xfrm>
          <a:prstGeom prst="rect">
            <a:avLst/>
          </a:prstGeom>
          <a:noFill/>
        </p:spPr>
        <p:txBody>
          <a:bodyPr lIns="144000" tIns="144000" rIns="144000" bIns="144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1500" dirty="0">
                <a:solidFill>
                  <a:schemeClr val="bg1"/>
                </a:solidFill>
                <a:ea typeface="Arial Regular"/>
                <a:cs typeface="Arial" panose="020B0604020202020204" pitchFamily="34" charset="0"/>
              </a:rPr>
              <a:t>Eosinophils are typically present throughout the GI tract since it is continuously exposed to foods, environmental allergens, toxins, and pathogens</a:t>
            </a:r>
            <a:r>
              <a:rPr lang="en-GB" altLang="en-US" sz="1500" baseline="30000" dirty="0">
                <a:solidFill>
                  <a:schemeClr val="bg1"/>
                </a:solidFill>
                <a:ea typeface="Arial Regular"/>
                <a:cs typeface="Arial" panose="020B0604020202020204" pitchFamily="34" charset="0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GB" altLang="en-US" sz="1500" baseline="30000" dirty="0">
              <a:solidFill>
                <a:schemeClr val="bg1"/>
              </a:solidFill>
              <a:ea typeface="Arial Regular"/>
              <a:cs typeface="Arial" panose="020B0604020202020204" pitchFamily="34" charset="0"/>
            </a:endParaRPr>
          </a:p>
          <a:p>
            <a:pPr marL="179388" indent="-179388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1500" dirty="0">
                <a:solidFill>
                  <a:schemeClr val="bg1"/>
                </a:solidFill>
                <a:ea typeface="Arial Regular"/>
                <a:cs typeface="Arial" panose="020B0604020202020204" pitchFamily="34" charset="0"/>
              </a:rPr>
              <a:t>In healthy individuals, however, the oesophagus is unique in that eosinophils are generally absent</a:t>
            </a:r>
            <a:r>
              <a:rPr lang="en-GB" altLang="en-US" sz="1500" baseline="30000" dirty="0">
                <a:solidFill>
                  <a:schemeClr val="bg1"/>
                </a:solidFill>
                <a:ea typeface="Arial Regular"/>
                <a:cs typeface="Arial" panose="020B0604020202020204" pitchFamily="34" charset="0"/>
              </a:rPr>
              <a:t>2</a:t>
            </a:r>
            <a:r>
              <a:rPr lang="en-GB" altLang="en-US" sz="1500" dirty="0">
                <a:solidFill>
                  <a:schemeClr val="bg1"/>
                </a:solidFill>
                <a:ea typeface="Arial Regular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31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AF86-EEDC-20C6-D7DE-BD1F0BC9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45290"/>
            <a:ext cx="5955992" cy="66446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E94"/>
                </a:solidFill>
                <a:effectLst/>
                <a:cs typeface="Arial" panose="020B0604020202020204" pitchFamily="34" charset="0"/>
              </a:rPr>
              <a:t>Prescribing information</a:t>
            </a:r>
            <a:endParaRPr lang="en-GB" dirty="0">
              <a:solidFill>
                <a:srgbClr val="007E94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80599EA-3A63-C581-EA26-265769FA2456}"/>
              </a:ext>
            </a:extLst>
          </p:cNvPr>
          <p:cNvSpPr txBox="1">
            <a:spLocks/>
          </p:cNvSpPr>
          <p:nvPr/>
        </p:nvSpPr>
        <p:spPr>
          <a:xfrm>
            <a:off x="425449" y="5815011"/>
            <a:ext cx="4650446" cy="942975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www.drfalk.co.uk</a:t>
            </a:r>
          </a:p>
          <a:p>
            <a:pPr marL="0" lvl="0" indent="0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Dr Falk Pharma UK Ltd, Unit K, Bourne End Business Park, Cores End Rd, Bourne End, SL8 5AS Registered in England No: 2307698</a:t>
            </a:r>
          </a:p>
          <a:p>
            <a:pPr marL="0" lvl="0" indent="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UK--2200225	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Date of preparation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: January 2023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D33E3-0F2A-59F6-6AEF-0356DCD716BF}"/>
              </a:ext>
            </a:extLst>
          </p:cNvPr>
          <p:cNvSpPr/>
          <p:nvPr/>
        </p:nvSpPr>
        <p:spPr>
          <a:xfrm>
            <a:off x="428625" y="2340934"/>
            <a:ext cx="47727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Jorveza</a:t>
            </a:r>
            <a:r>
              <a:rPr lang="en-US" sz="1200" baseline="30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(budesonide) is indicated for the treatment of eosinophilic oesophagitis (EoE) in adults (older than 18 years of age)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A914F-9AF5-4921-CCDA-0A3E88A9385B}"/>
              </a:ext>
            </a:extLst>
          </p:cNvPr>
          <p:cNvSpPr/>
          <p:nvPr/>
        </p:nvSpPr>
        <p:spPr>
          <a:xfrm>
            <a:off x="425449" y="3111492"/>
            <a:ext cx="4711701" cy="863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80000" tIns="80996" rIns="68577" bIns="80996">
            <a:no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Adverse events should be reported. Reporting forms and information can be found at </a:t>
            </a:r>
            <a:r>
              <a:rPr lang="en-US" sz="1100" u="sng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www.yellowcard.mhra.gov.uk</a:t>
            </a:r>
            <a:r>
              <a:rPr lang="en-US" sz="1100" u="sng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(UK residents) or </a:t>
            </a:r>
            <a:r>
              <a:rPr lang="en-US" sz="1100" u="sng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www.hpra.ie</a:t>
            </a:r>
            <a:r>
              <a:rPr lang="en-US" sz="1100" u="sng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(Irish residents). Adverse events should also be reported to Dr Falk Pharma UK Ltd at 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pv@drfalkpharma.co.uk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186BED2-CCE4-6487-771F-7624272A7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25" y="828910"/>
            <a:ext cx="7285673" cy="863643"/>
          </a:xfrm>
          <a:prstGeom prst="rect">
            <a:avLst/>
          </a:prstGeom>
          <a:noFill/>
          <a:ln>
            <a:noFill/>
          </a:ln>
        </p:spPr>
        <p:txBody>
          <a:bodyPr lIns="144000" tIns="144000" rIns="144000" bIns="144000"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Please click on the following link for the prescribing information:</a:t>
            </a:r>
          </a:p>
          <a:p>
            <a:pPr>
              <a:lnSpc>
                <a:spcPct val="100000"/>
              </a:lnSpc>
              <a:buNone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https://www.drfalk.co.uk/jorveza-1mg-oro-dipsersible-tablet/</a:t>
            </a:r>
            <a:endParaRPr lang="en-US" alt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0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9E83CA-C485-394C-3696-8FEB058BF1EB}"/>
              </a:ext>
            </a:extLst>
          </p:cNvPr>
          <p:cNvSpPr/>
          <p:nvPr/>
        </p:nvSpPr>
        <p:spPr>
          <a:xfrm>
            <a:off x="374667" y="1752107"/>
            <a:ext cx="8607968" cy="3631869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2733B0C-BCC4-C8A6-7CA3-4781378D8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0"/>
            <a:ext cx="5955991" cy="1269051"/>
          </a:xfrm>
        </p:spPr>
        <p:txBody>
          <a:bodyPr tIns="72000">
            <a:norm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Oliva S, Dellon ES. Dig Liver Dis 2021; 53(11): 1476-8. 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Lucendo AJ, Molina-Infante J. Expert Rev Clin Immunol 2022; 18(8): 859-72.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Attwood SE. Br J Hosp Med (Lond) 2019; 80(3): 132-8.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A8A326-F3D8-43FC-D605-B1A11175584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F28B6-C10C-35ED-FDB6-48D78DB7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Eosinophilic oesophagitis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E73691-76A6-EF87-2332-A3AEB64E5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67" y="786262"/>
            <a:ext cx="7054261" cy="1753977"/>
          </a:xfrm>
        </p:spPr>
        <p:txBody>
          <a:bodyPr>
            <a:normAutofit/>
          </a:bodyPr>
          <a:lstStyle/>
          <a:p>
            <a:r>
              <a:rPr lang="en-US" dirty="0"/>
              <a:t>EoE is a progressive inflammatory disorder in which eosinophils infiltrate the </a:t>
            </a:r>
            <a:r>
              <a:rPr lang="en-GB" dirty="0"/>
              <a:t>oesophageal</a:t>
            </a:r>
            <a:r>
              <a:rPr lang="en-US" dirty="0"/>
              <a:t> epithelium</a:t>
            </a:r>
            <a:r>
              <a:rPr lang="en-US" baseline="30000" dirty="0"/>
              <a:t>1</a:t>
            </a:r>
          </a:p>
          <a:p>
            <a:r>
              <a:rPr lang="en-US" dirty="0"/>
              <a:t>Chronic eosinophilic inflammation leads to changes in oesophageal structure</a:t>
            </a:r>
            <a:r>
              <a:rPr lang="en-US" baseline="30000" dirty="0"/>
              <a:t>2 </a:t>
            </a:r>
          </a:p>
          <a:p>
            <a:endParaRPr lang="en-US" sz="13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39BA41-D8E9-6F55-D9ED-7252BC4E61D8}"/>
              </a:ext>
            </a:extLst>
          </p:cNvPr>
          <p:cNvSpPr txBox="1">
            <a:spLocks/>
          </p:cNvSpPr>
          <p:nvPr/>
        </p:nvSpPr>
        <p:spPr>
          <a:xfrm>
            <a:off x="6473206" y="2654499"/>
            <a:ext cx="2304460" cy="3046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While symptoms such </a:t>
            </a:r>
            <a:br>
              <a:rPr lang="en-US" dirty="0"/>
            </a:br>
            <a:r>
              <a:rPr lang="en-US" dirty="0"/>
              <a:t>as feeling like food is moving slowly/sticking </a:t>
            </a:r>
            <a:br>
              <a:rPr lang="en-US" dirty="0"/>
            </a:br>
            <a:r>
              <a:rPr lang="en-US" dirty="0"/>
              <a:t>in the chest after swallowing, or food bolus obstruction, point to EoE, it takes histology to confirm the diagnosis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5D2FB6-6085-9F11-9F1A-5AEFB7DDA1C4}"/>
              </a:ext>
            </a:extLst>
          </p:cNvPr>
          <p:cNvGrpSpPr/>
          <p:nvPr/>
        </p:nvGrpSpPr>
        <p:grpSpPr>
          <a:xfrm>
            <a:off x="557652" y="1935461"/>
            <a:ext cx="4934189" cy="2725768"/>
            <a:chOff x="1898174" y="1814426"/>
            <a:chExt cx="3570577" cy="19724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A210FC-E6D3-77F2-12E1-9C8A8F28F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306" y="1814426"/>
              <a:ext cx="2385445" cy="1972475"/>
            </a:xfrm>
            <a:prstGeom prst="rect">
              <a:avLst/>
            </a:prstGeom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9870C707-5AF3-DDD8-637F-7DDFE4944A66}"/>
                </a:ext>
              </a:extLst>
            </p:cNvPr>
            <p:cNvSpPr txBox="1">
              <a:spLocks/>
            </p:cNvSpPr>
            <p:nvPr/>
          </p:nvSpPr>
          <p:spPr>
            <a:xfrm>
              <a:off x="1898174" y="2635297"/>
              <a:ext cx="1167625" cy="330732"/>
            </a:xfrm>
            <a:prstGeom prst="rect">
              <a:avLst/>
            </a:prstGeom>
            <a:solidFill>
              <a:srgbClr val="E11013"/>
            </a:solidFill>
          </p:spPr>
          <p:txBody>
            <a:bodyPr vert="horz" lIns="216000" tIns="0" rIns="288000" bIns="0" rtlCol="0" anchor="ctr" anchorCtr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GB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Fibrosis laid down</a:t>
              </a:r>
              <a:endParaRPr lang="en-GB" sz="1000" dirty="0">
                <a:solidFill>
                  <a:schemeClr val="bg1"/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F2F137-F5B3-5FCA-4478-838A88A77F3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65799" y="2800663"/>
              <a:ext cx="498841" cy="0"/>
            </a:xfrm>
            <a:prstGeom prst="line">
              <a:avLst/>
            </a:prstGeom>
            <a:ln w="28575">
              <a:solidFill>
                <a:srgbClr val="E110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54668A-7346-C0C6-57F7-1ACD0B53994A}"/>
              </a:ext>
            </a:extLst>
          </p:cNvPr>
          <p:cNvGrpSpPr/>
          <p:nvPr/>
        </p:nvGrpSpPr>
        <p:grpSpPr>
          <a:xfrm>
            <a:off x="561178" y="4858320"/>
            <a:ext cx="6921706" cy="531900"/>
            <a:chOff x="680286" y="4143915"/>
            <a:chExt cx="6921706" cy="531900"/>
          </a:xfrm>
        </p:grpSpPr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id="{43A4C488-F0A6-0F58-F6D1-6382288806B7}"/>
                </a:ext>
              </a:extLst>
            </p:cNvPr>
            <p:cNvSpPr txBox="1">
              <a:spLocks/>
            </p:cNvSpPr>
            <p:nvPr/>
          </p:nvSpPr>
          <p:spPr>
            <a:xfrm>
              <a:off x="680286" y="4160709"/>
              <a:ext cx="859989" cy="36799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Chronic inflammation</a:t>
              </a:r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A4A4E588-53F4-A9B0-CF8E-29136ACA312F}"/>
                </a:ext>
              </a:extLst>
            </p:cNvPr>
            <p:cNvSpPr txBox="1">
              <a:spLocks/>
            </p:cNvSpPr>
            <p:nvPr/>
          </p:nvSpPr>
          <p:spPr>
            <a:xfrm>
              <a:off x="1898174" y="4157818"/>
              <a:ext cx="859989" cy="36799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Tissue</a:t>
              </a:r>
              <a:br>
                <a:rPr lang="en-US" sz="1000" dirty="0">
                  <a:solidFill>
                    <a:srgbClr val="C00000"/>
                  </a:solidFill>
                </a:rPr>
              </a:br>
              <a:r>
                <a:rPr lang="en-US" sz="1000" dirty="0">
                  <a:solidFill>
                    <a:srgbClr val="C00000"/>
                  </a:solidFill>
                </a:rPr>
                <a:t>changes</a:t>
              </a:r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9E52810F-4DEA-B4C2-B3E0-F5010E15EB8B}"/>
                </a:ext>
              </a:extLst>
            </p:cNvPr>
            <p:cNvSpPr txBox="1">
              <a:spLocks/>
            </p:cNvSpPr>
            <p:nvPr/>
          </p:nvSpPr>
          <p:spPr>
            <a:xfrm>
              <a:off x="2887601" y="4160709"/>
              <a:ext cx="859989" cy="36799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Collagen</a:t>
              </a:r>
              <a:br>
                <a:rPr lang="en-US" sz="1000" dirty="0">
                  <a:solidFill>
                    <a:srgbClr val="C00000"/>
                  </a:solidFill>
                </a:rPr>
              </a:br>
              <a:r>
                <a:rPr lang="en-US" sz="1000" dirty="0">
                  <a:solidFill>
                    <a:srgbClr val="C00000"/>
                  </a:solidFill>
                </a:rPr>
                <a:t>deposition</a:t>
              </a:r>
            </a:p>
          </p:txBody>
        </p:sp>
        <p:sp>
          <p:nvSpPr>
            <p:cNvPr id="15" name="Text Placeholder 6">
              <a:extLst>
                <a:ext uri="{FF2B5EF4-FFF2-40B4-BE49-F238E27FC236}">
                  <a16:creationId xmlns:a16="http://schemas.microsoft.com/office/drawing/2014/main" id="{39AE6353-2061-84D5-2C5A-64F2D4A923F9}"/>
                </a:ext>
              </a:extLst>
            </p:cNvPr>
            <p:cNvSpPr txBox="1">
              <a:spLocks/>
            </p:cNvSpPr>
            <p:nvPr/>
          </p:nvSpPr>
          <p:spPr>
            <a:xfrm>
              <a:off x="3948150" y="4157818"/>
              <a:ext cx="859989" cy="36799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Fibrous</a:t>
              </a:r>
              <a:br>
                <a:rPr lang="en-US" sz="1000" dirty="0">
                  <a:solidFill>
                    <a:srgbClr val="C00000"/>
                  </a:solidFill>
                </a:rPr>
              </a:br>
              <a:r>
                <a:rPr lang="en-US" sz="1000" dirty="0">
                  <a:solidFill>
                    <a:srgbClr val="C00000"/>
                  </a:solidFill>
                </a:rPr>
                <a:t>remodeling</a:t>
              </a:r>
            </a:p>
          </p:txBody>
        </p:sp>
        <p:sp>
          <p:nvSpPr>
            <p:cNvPr id="16" name="Text Placeholder 6">
              <a:extLst>
                <a:ext uri="{FF2B5EF4-FFF2-40B4-BE49-F238E27FC236}">
                  <a16:creationId xmlns:a16="http://schemas.microsoft.com/office/drawing/2014/main" id="{6C556021-4485-E436-3579-2BD7119F5D8C}"/>
                </a:ext>
              </a:extLst>
            </p:cNvPr>
            <p:cNvSpPr txBox="1">
              <a:spLocks/>
            </p:cNvSpPr>
            <p:nvPr/>
          </p:nvSpPr>
          <p:spPr>
            <a:xfrm>
              <a:off x="5102783" y="4154280"/>
              <a:ext cx="2499209" cy="52153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77800" indent="-1778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180975" indent="-174625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tabLst/>
                <a:defRPr sz="1500" b="0" i="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401638" indent="-176213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.AppleSystemUIFont"/>
                <a:buChar char="–"/>
                <a:tabLst/>
                <a:defRPr sz="1500" b="0" i="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556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Formation of rings, strictures, </a:t>
              </a:r>
              <a:br>
                <a:rPr lang="en-US" sz="1000" dirty="0">
                  <a:solidFill>
                    <a:srgbClr val="C00000"/>
                  </a:solidFill>
                </a:rPr>
              </a:br>
              <a:r>
                <a:rPr lang="en-US" sz="1000" dirty="0">
                  <a:solidFill>
                    <a:srgbClr val="C00000"/>
                  </a:solidFill>
                </a:rPr>
                <a:t>and narrow calibre oesophagus</a:t>
              </a:r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546E58D1-E7E4-2E7E-690C-9A18824D2326}"/>
                </a:ext>
              </a:extLst>
            </p:cNvPr>
            <p:cNvSpPr/>
            <p:nvPr/>
          </p:nvSpPr>
          <p:spPr>
            <a:xfrm>
              <a:off x="1493593" y="4143918"/>
              <a:ext cx="326357" cy="324465"/>
            </a:xfrm>
            <a:prstGeom prst="homePlate">
              <a:avLst/>
            </a:prstGeom>
            <a:solidFill>
              <a:srgbClr val="E1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A9FACDD1-A567-DE3B-79A4-52C967A23A8C}"/>
                </a:ext>
              </a:extLst>
            </p:cNvPr>
            <p:cNvSpPr/>
            <p:nvPr/>
          </p:nvSpPr>
          <p:spPr>
            <a:xfrm>
              <a:off x="2477358" y="4143917"/>
              <a:ext cx="326357" cy="324465"/>
            </a:xfrm>
            <a:prstGeom prst="homePlate">
              <a:avLst/>
            </a:prstGeom>
            <a:solidFill>
              <a:srgbClr val="E1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81E3CC3B-2DFE-73FE-B1B0-71EC8194EE11}"/>
                </a:ext>
              </a:extLst>
            </p:cNvPr>
            <p:cNvSpPr/>
            <p:nvPr/>
          </p:nvSpPr>
          <p:spPr>
            <a:xfrm>
              <a:off x="3558539" y="4143916"/>
              <a:ext cx="326357" cy="324465"/>
            </a:xfrm>
            <a:prstGeom prst="homePlate">
              <a:avLst/>
            </a:prstGeom>
            <a:solidFill>
              <a:srgbClr val="E1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1288BB03-935D-C658-A477-31345A71785A}"/>
                </a:ext>
              </a:extLst>
            </p:cNvPr>
            <p:cNvSpPr/>
            <p:nvPr/>
          </p:nvSpPr>
          <p:spPr>
            <a:xfrm>
              <a:off x="4697483" y="4143915"/>
              <a:ext cx="326357" cy="324465"/>
            </a:xfrm>
            <a:prstGeom prst="homePlate">
              <a:avLst/>
            </a:prstGeom>
            <a:solidFill>
              <a:srgbClr val="E1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01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330485D-ABDE-0065-CFD9-749C4331D1CB}"/>
              </a:ext>
            </a:extLst>
          </p:cNvPr>
          <p:cNvSpPr txBox="1">
            <a:spLocks/>
          </p:cNvSpPr>
          <p:nvPr/>
        </p:nvSpPr>
        <p:spPr>
          <a:xfrm>
            <a:off x="428623" y="1089027"/>
            <a:ext cx="5721039" cy="81044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9E9086F-8914-9223-269D-162CFC2F3CAA}"/>
              </a:ext>
            </a:extLst>
          </p:cNvPr>
          <p:cNvSpPr txBox="1">
            <a:spLocks/>
          </p:cNvSpPr>
          <p:nvPr/>
        </p:nvSpPr>
        <p:spPr>
          <a:xfrm>
            <a:off x="428623" y="1994621"/>
            <a:ext cx="5721039" cy="1574488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2733B0C-BCC4-C8A6-7CA3-4781378D8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0"/>
            <a:ext cx="5955991" cy="1269051"/>
          </a:xfrm>
        </p:spPr>
        <p:txBody>
          <a:bodyPr tIns="72000">
            <a:norm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Hirano I. J Gastroenterol 2020; 55(3): 249-60.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Younes M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Gastroenterology 2022; 163(6): 1719-20.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Dhar A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Gut 2022; 71(8): 1459-87.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A8A326-F3D8-43FC-D605-B1A11175584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BSG: British Society of Gastroenterology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eos: eosinophils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hpf: high-power field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2930D393-20F2-C786-2D6A-7D36F80E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245290"/>
            <a:ext cx="7618097" cy="843735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Diagnosing eosinophilic oesophagitis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52B2-4C18-8B72-B976-AF88052B79C7}"/>
              </a:ext>
            </a:extLst>
          </p:cNvPr>
          <p:cNvSpPr txBox="1">
            <a:spLocks/>
          </p:cNvSpPr>
          <p:nvPr/>
        </p:nvSpPr>
        <p:spPr>
          <a:xfrm>
            <a:off x="428623" y="3676309"/>
            <a:ext cx="5721039" cy="1109708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A9B9DFE4-9833-6FBE-1197-787DF4203740}"/>
              </a:ext>
            </a:extLst>
          </p:cNvPr>
          <p:cNvSpPr txBox="1">
            <a:spLocks/>
          </p:cNvSpPr>
          <p:nvPr/>
        </p:nvSpPr>
        <p:spPr>
          <a:xfrm>
            <a:off x="623981" y="1239381"/>
            <a:ext cx="4478961" cy="3747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 Regular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 oesophageal biopsies that sample the epithelium are intrinsic to the diagnosis of EoE</a:t>
            </a:r>
            <a:r>
              <a:rPr lang="en-GB" sz="1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br>
              <a:rPr lang="en-GB" sz="1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Historically, peak eosinophil counts per high-power field have been used to define the cut-off for diagnosis</a:t>
            </a:r>
            <a:r>
              <a:rPr lang="en-GB" sz="1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hpf area may vary significantly between different microscopes</a:t>
            </a:r>
            <a:b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most laboratories now moving to digital optical microscopy, the definition of EoE was expanded in the latest BSG guidelines</a:t>
            </a:r>
            <a:r>
              <a:rPr lang="en-GB" sz="1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1DDB61-4633-7724-B5EA-22A5F12E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68" y="2357392"/>
            <a:ext cx="3655543" cy="27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9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160285"/>
            <a:ext cx="7347019" cy="7097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least 6 biopsy samples should be taken to diagnose EoE</a:t>
            </a:r>
            <a:r>
              <a:rPr lang="en-GB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15C8C-071F-A0EB-E986-E7386043E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909370"/>
            <a:ext cx="7347017" cy="1269052"/>
          </a:xfrm>
        </p:spPr>
        <p:txBody>
          <a:bodyPr/>
          <a:lstStyle/>
          <a:p>
            <a:r>
              <a:rPr lang="en-US" dirty="0">
                <a:solidFill>
                  <a:srgbClr val="3A3F3A"/>
                </a:solidFill>
              </a:rPr>
              <a:t>EoE is a patchy disease with considerable variability in the distribution of mucosal eosinophilic infiltration</a:t>
            </a:r>
            <a:r>
              <a:rPr lang="en-US" baseline="30000" dirty="0">
                <a:solidFill>
                  <a:srgbClr val="3A3F3A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3A3F3A"/>
                </a:solidFill>
              </a:rPr>
              <a:t>within the same patient, it is common to see eosinophil counts within both the normal and abnormal range in different segments of the </a:t>
            </a:r>
            <a:r>
              <a:rPr lang="en-US" dirty="0" err="1">
                <a:solidFill>
                  <a:srgbClr val="3A3F3A"/>
                </a:solidFill>
              </a:rPr>
              <a:t>oesophagus</a:t>
            </a:r>
            <a:endParaRPr lang="en-US" dirty="0">
              <a:solidFill>
                <a:srgbClr val="3A3F3A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63A19DE9-CAFF-4122-59B9-F19A7AD710A4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D7C3326F-661C-AD5E-617B-D9E6173B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588950"/>
            <a:ext cx="5955991" cy="1269051"/>
          </a:xfrm>
        </p:spPr>
        <p:txBody>
          <a:bodyPr tIns="72000">
            <a:normAutofit/>
          </a:bodyPr>
          <a:lstStyle/>
          <a:p>
            <a:pPr marL="134938" indent="-134938">
              <a:buFont typeface="Arial" panose="020B0604020202020204" pitchFamily="34" charset="0"/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Dhar A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Gut 2022; 71(8): 1459-87.</a:t>
            </a:r>
          </a:p>
          <a:p>
            <a:pPr marL="134938" indent="-134938">
              <a:buFont typeface="Arial" panose="020B0604020202020204" pitchFamily="34" charset="0"/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Aceves SS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Gastrointest Endosc 2022; 96(4): 576-92.</a:t>
            </a:r>
          </a:p>
          <a:p>
            <a:pPr marL="134938" indent="-134938">
              <a:buFont typeface="Arial" panose="020B0604020202020204" pitchFamily="34" charset="0"/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 S 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Gut 2017; 66(11): 1886-99.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F09F42-2DB5-AAE2-B3BE-C5A70E27937A}"/>
              </a:ext>
            </a:extLst>
          </p:cNvPr>
          <p:cNvSpPr/>
          <p:nvPr/>
        </p:nvSpPr>
        <p:spPr>
          <a:xfrm>
            <a:off x="424345" y="2788274"/>
            <a:ext cx="4274906" cy="2398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9BCB6B-8F39-87BC-6449-CD84A74E2FB4}"/>
              </a:ext>
            </a:extLst>
          </p:cNvPr>
          <p:cNvCxnSpPr>
            <a:cxnSpLocks/>
          </p:cNvCxnSpPr>
          <p:nvPr/>
        </p:nvCxnSpPr>
        <p:spPr>
          <a:xfrm>
            <a:off x="1204970" y="3220338"/>
            <a:ext cx="0" cy="147910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7EBC152-D896-4940-A2CF-24C19C29B4F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8989" y="3845951"/>
            <a:ext cx="1479100" cy="2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38113" indent="-138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Sensitivity (%)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714F5EF-B4B5-669D-3FB5-3E0CE24D1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95" y="3157575"/>
            <a:ext cx="282474" cy="164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38113" indent="-138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100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80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60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40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20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de-DE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4EF6C9A-8CCD-286F-5946-AFCB0348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965" y="4791382"/>
            <a:ext cx="1193582" cy="2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" indent="-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Single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biopsy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B038FD83-BFDC-E705-58C9-C8268176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754" y="4791382"/>
            <a:ext cx="1165093" cy="2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" indent="-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Six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biopsies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B15071-6585-C147-EF90-97C6DD47D1F7}"/>
              </a:ext>
            </a:extLst>
          </p:cNvPr>
          <p:cNvSpPr/>
          <p:nvPr/>
        </p:nvSpPr>
        <p:spPr>
          <a:xfrm>
            <a:off x="1711631" y="3917650"/>
            <a:ext cx="779734" cy="781789"/>
          </a:xfrm>
          <a:prstGeom prst="rect">
            <a:avLst/>
          </a:prstGeom>
          <a:solidFill>
            <a:srgbClr val="613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D4294-39B6-3450-8D1F-6CFA7B887A8E}"/>
              </a:ext>
            </a:extLst>
          </p:cNvPr>
          <p:cNvSpPr/>
          <p:nvPr/>
        </p:nvSpPr>
        <p:spPr>
          <a:xfrm>
            <a:off x="3235086" y="3220338"/>
            <a:ext cx="779736" cy="1483200"/>
          </a:xfrm>
          <a:prstGeom prst="rect">
            <a:avLst/>
          </a:prstGeom>
          <a:solidFill>
            <a:srgbClr val="613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CD630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E4C0BB-C2E1-37BC-C2AA-22B567F510B0}"/>
              </a:ext>
            </a:extLst>
          </p:cNvPr>
          <p:cNvCxnSpPr>
            <a:cxnSpLocks/>
          </p:cNvCxnSpPr>
          <p:nvPr/>
        </p:nvCxnSpPr>
        <p:spPr>
          <a:xfrm flipH="1">
            <a:off x="1204971" y="4699439"/>
            <a:ext cx="326036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50149D28-0485-EAE0-EBDA-EDB7B0B0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631" y="3990803"/>
            <a:ext cx="779736" cy="3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" indent="-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chemeClr val="bg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4EE5BD5D-666F-7105-99AB-34395AFC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086" y="3302301"/>
            <a:ext cx="779734" cy="29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" indent="-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de-DE" altLang="en-US" sz="1200" dirty="0">
                <a:solidFill>
                  <a:schemeClr val="bg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~100%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EE3620DD-E4CF-F00E-DE11-D5818DB3FA3C}"/>
              </a:ext>
            </a:extLst>
          </p:cNvPr>
          <p:cNvSpPr txBox="1">
            <a:spLocks/>
          </p:cNvSpPr>
          <p:nvPr/>
        </p:nvSpPr>
        <p:spPr>
          <a:xfrm>
            <a:off x="4761570" y="2788275"/>
            <a:ext cx="3694975" cy="2382241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D16ADD28-3D78-3659-40C8-4422BDEFB847}"/>
              </a:ext>
            </a:extLst>
          </p:cNvPr>
          <p:cNvSpPr txBox="1">
            <a:spLocks/>
          </p:cNvSpPr>
          <p:nvPr/>
        </p:nvSpPr>
        <p:spPr>
          <a:xfrm>
            <a:off x="424344" y="2319444"/>
            <a:ext cx="8063463" cy="413677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9BEC86E1-D63A-5E83-F950-3622D88C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02" y="2400663"/>
            <a:ext cx="3863730" cy="3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Ability to correctly identify those with EoE</a:t>
            </a:r>
            <a:r>
              <a:rPr lang="en-GB" alt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A26A7A-B702-2030-56E2-0561A8CC947E}"/>
              </a:ext>
            </a:extLst>
          </p:cNvPr>
          <p:cNvSpPr txBox="1">
            <a:spLocks/>
          </p:cNvSpPr>
          <p:nvPr/>
        </p:nvSpPr>
        <p:spPr>
          <a:xfrm>
            <a:off x="4876508" y="2905015"/>
            <a:ext cx="3459894" cy="20262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It is recommended to take biopsy samples from multiple levels along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length of the oesophagus, ideally targeting areas of visible inflammation, if present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pPr lvl="2"/>
            <a:r>
              <a:rPr lang="en-US" sz="1300" dirty="0">
                <a:solidFill>
                  <a:schemeClr val="bg1"/>
                </a:solidFill>
              </a:rPr>
              <a:t>one study found 20% of patients would have been missed if only proximal biopsy samples were taken</a:t>
            </a:r>
          </a:p>
        </p:txBody>
      </p:sp>
    </p:spTree>
    <p:extLst>
      <p:ext uri="{BB962C8B-B14F-4D97-AF65-F5344CB8AC3E}">
        <p14:creationId xmlns:p14="http://schemas.microsoft.com/office/powerpoint/2010/main" val="310246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EC8A7A8-1504-193C-9488-E12CC727F3E7}"/>
              </a:ext>
            </a:extLst>
          </p:cNvPr>
          <p:cNvSpPr txBox="1">
            <a:spLocks/>
          </p:cNvSpPr>
          <p:nvPr/>
        </p:nvSpPr>
        <p:spPr>
          <a:xfrm>
            <a:off x="444101" y="1089026"/>
            <a:ext cx="3491195" cy="382062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txBody>
          <a:bodyPr vert="horz" lIns="216000" tIns="72000" rIns="28800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GB" sz="12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245291"/>
            <a:ext cx="7511807" cy="698606"/>
          </a:xfrm>
        </p:spPr>
        <p:txBody>
          <a:bodyPr>
            <a:noAutofit/>
          </a:bodyPr>
          <a:lstStyle/>
          <a:p>
            <a:pPr algn="l"/>
            <a:r>
              <a:rPr lang="en-GB" u="none" strike="noStrike" dirty="0">
                <a:effectLst/>
                <a:cs typeface="Arial" panose="020B0604020202020204" pitchFamily="34" charset="0"/>
              </a:rPr>
              <a:t>Evaluating other pathologic features in EoE:</a:t>
            </a:r>
            <a:br>
              <a:rPr lang="en-GB" u="none" strike="noStrike" dirty="0">
                <a:effectLst/>
                <a:cs typeface="Arial" panose="020B0604020202020204" pitchFamily="34" charset="0"/>
              </a:rPr>
            </a:br>
            <a:r>
              <a:rPr lang="en-GB" u="none" strike="noStrike" dirty="0">
                <a:effectLst/>
                <a:cs typeface="Arial" panose="020B0604020202020204" pitchFamily="34" charset="0"/>
              </a:rPr>
              <a:t>the EoE histologic scoring system (EoEHSS)</a:t>
            </a:r>
            <a:endParaRPr lang="en-US" baseline="30000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30871-6869-453A-743B-C58EE9B0E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96" y="1236862"/>
            <a:ext cx="3234698" cy="233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validated EoEHSS evaluates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7 pathologic features in addition to peak eosinophil count for both severity and extent of pathology using a 4-point scale (0=normal, 3=most severe or extensive):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85D21FB-5189-6F55-15BA-55098CBAA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556" y="1089027"/>
            <a:ext cx="4795561" cy="3820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GB" altLang="en-US" sz="1400" b="1" baseline="30000" dirty="0">
              <a:solidFill>
                <a:schemeClr val="bg1"/>
              </a:solidFill>
              <a:latin typeface="Arial" panose="020B0604020202020204" pitchFamily="34" charset="0"/>
              <a:ea typeface="Arial Regular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7ED1E-D368-10A5-99C8-DFA54E694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4"/>
          <a:stretch/>
        </p:blipFill>
        <p:spPr>
          <a:xfrm>
            <a:off x="3935296" y="1574733"/>
            <a:ext cx="4780082" cy="3334919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8EAF496-FA9E-74B4-F9F2-8020C1F5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557" y="1097462"/>
            <a:ext cx="4553170" cy="410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Regular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Regular"/>
                <a:cs typeface="Arial" panose="020B0604020202020204" pitchFamily="34" charset="0"/>
              </a:rPr>
              <a:t>    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Histological features observed in EoE</a:t>
            </a:r>
            <a:r>
              <a:rPr lang="en-GB" sz="1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1400" b="1" baseline="30000" dirty="0">
              <a:solidFill>
                <a:schemeClr val="bg1"/>
              </a:solidFill>
              <a:latin typeface="Arial" panose="020B0604020202020204" pitchFamily="34" charset="0"/>
              <a:ea typeface="Arial Regular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07A439-8A72-6652-860A-B4D10CBFC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/>
          <a:lstStyle/>
          <a:p>
            <a:r>
              <a:rPr lang="en-US" dirty="0"/>
              <a:t>1. Collins MH </a:t>
            </a:r>
            <a:r>
              <a:rPr lang="en-US" i="1" dirty="0"/>
              <a:t>et al</a:t>
            </a:r>
            <a:r>
              <a:rPr lang="en-US" dirty="0"/>
              <a:t>. Dis Esophagus 2017; 30(3): 1-8.</a:t>
            </a:r>
          </a:p>
          <a:p>
            <a:r>
              <a:rPr lang="en-US" dirty="0"/>
              <a:t>2. Vieira MC </a:t>
            </a:r>
            <a:r>
              <a:rPr lang="en-US" i="1" dirty="0"/>
              <a:t>et al</a:t>
            </a:r>
            <a:r>
              <a:rPr lang="en-US" dirty="0"/>
              <a:t>. J Pediatr (Rio J) 2022; 98(1): 26-32.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60E729-4CE9-CAF8-E99F-78CAC9E96139}"/>
              </a:ext>
            </a:extLst>
          </p:cNvPr>
          <p:cNvSpPr txBox="1">
            <a:spLocks/>
          </p:cNvSpPr>
          <p:nvPr/>
        </p:nvSpPr>
        <p:spPr>
          <a:xfrm>
            <a:off x="412233" y="2785764"/>
            <a:ext cx="3393271" cy="1642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80975" indent="-1746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01638" indent="-17621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/>
              <a:buChar char="–"/>
              <a:tabLst/>
              <a:defRPr sz="15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556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BZH: </a:t>
            </a:r>
            <a:r>
              <a:rPr lang="en-US" sz="1400" dirty="0">
                <a:solidFill>
                  <a:schemeClr val="bg1"/>
                </a:solidFill>
              </a:rPr>
              <a:t>basal zone hyperplasia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EA: </a:t>
            </a:r>
            <a:r>
              <a:rPr lang="en-US" sz="1400" dirty="0">
                <a:solidFill>
                  <a:schemeClr val="bg1"/>
                </a:solidFill>
              </a:rPr>
              <a:t>eosinophil abscess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ESL: </a:t>
            </a:r>
            <a:r>
              <a:rPr lang="en-US" sz="1400" dirty="0">
                <a:solidFill>
                  <a:schemeClr val="bg1"/>
                </a:solidFill>
              </a:rPr>
              <a:t>eosinophil surface layering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DIS: </a:t>
            </a:r>
            <a:r>
              <a:rPr lang="en-US" sz="1400" dirty="0">
                <a:solidFill>
                  <a:schemeClr val="bg1"/>
                </a:solidFill>
              </a:rPr>
              <a:t>dilated intercellular spaces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SEA</a:t>
            </a:r>
            <a:r>
              <a:rPr lang="en-US" sz="1400" dirty="0">
                <a:solidFill>
                  <a:schemeClr val="bg1"/>
                </a:solidFill>
              </a:rPr>
              <a:t>: surface epithelial alteration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DEC: </a:t>
            </a:r>
            <a:r>
              <a:rPr lang="en-US" sz="1400" dirty="0">
                <a:solidFill>
                  <a:schemeClr val="bg1"/>
                </a:solidFill>
              </a:rPr>
              <a:t>dyskeratotic epithelial cells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LPF: </a:t>
            </a:r>
            <a:r>
              <a:rPr lang="en-US" sz="1400" dirty="0">
                <a:solidFill>
                  <a:schemeClr val="bg1"/>
                </a:solidFill>
              </a:rPr>
              <a:t>lamina propria fibrosis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BA4CEC3-1FE1-AC79-E1D6-588445293D11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EoEHSS: </a:t>
            </a:r>
            <a:r>
              <a:rPr lang="en-GB" u="none" strike="noStrike" dirty="0">
                <a:effectLst/>
                <a:cs typeface="Arial" panose="020B0604020202020204" pitchFamily="34" charset="0"/>
              </a:rPr>
              <a:t>EoE histologic scoring system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A8219-3A84-E269-F8D2-14FD44D9CC2E}"/>
              </a:ext>
            </a:extLst>
          </p:cNvPr>
          <p:cNvSpPr txBox="1"/>
          <p:nvPr/>
        </p:nvSpPr>
        <p:spPr>
          <a:xfrm>
            <a:off x="5189839" y="1653078"/>
            <a:ext cx="1795162" cy="29101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Eosinophilic abscess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3E1A8-CA25-60DF-2FB3-EA2E37EB6870}"/>
              </a:ext>
            </a:extLst>
          </p:cNvPr>
          <p:cNvSpPr txBox="1"/>
          <p:nvPr/>
        </p:nvSpPr>
        <p:spPr>
          <a:xfrm>
            <a:off x="5920712" y="2321801"/>
            <a:ext cx="2396356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Eosinophilic surface layering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711C6-662D-A85C-FE0F-B94B4252CDB8}"/>
              </a:ext>
            </a:extLst>
          </p:cNvPr>
          <p:cNvSpPr txBox="1"/>
          <p:nvPr/>
        </p:nvSpPr>
        <p:spPr>
          <a:xfrm>
            <a:off x="6349395" y="3067513"/>
            <a:ext cx="2306593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Dilated intercellular spaces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83ADE-28F3-5B68-DBB0-0EC82A1B302C}"/>
              </a:ext>
            </a:extLst>
          </p:cNvPr>
          <p:cNvSpPr txBox="1"/>
          <p:nvPr/>
        </p:nvSpPr>
        <p:spPr>
          <a:xfrm>
            <a:off x="6659563" y="3461344"/>
            <a:ext cx="1963110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Basal zone hyperplasia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01C0E-163C-7976-2328-5ED8B0AB7CC1}"/>
              </a:ext>
            </a:extLst>
          </p:cNvPr>
          <p:cNvSpPr txBox="1"/>
          <p:nvPr/>
        </p:nvSpPr>
        <p:spPr>
          <a:xfrm>
            <a:off x="6634849" y="3855175"/>
            <a:ext cx="1963110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Lamina propria fibrosis</a:t>
            </a:r>
          </a:p>
        </p:txBody>
      </p:sp>
    </p:spTree>
    <p:extLst>
      <p:ext uri="{BB962C8B-B14F-4D97-AF65-F5344CB8AC3E}">
        <p14:creationId xmlns:p14="http://schemas.microsoft.com/office/powerpoint/2010/main" val="3560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Wong S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JGH Open 2020; 4(5): 851-5.</a:t>
            </a:r>
          </a:p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 L, Hirano K. Nat Rev Gastroenterol Hepatol 2015; 12(7): 379-86.</a:t>
            </a:r>
          </a:p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Wong S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World J Gastrointest Pathophysiol 2018; 9(3): 63-72.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164043"/>
            <a:ext cx="6841181" cy="6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Distinguishing GORD from EoE</a:t>
            </a:r>
            <a:endParaRPr lang="en-GB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BFAD099-9F01-D845-864E-6A643E057DB4}"/>
              </a:ext>
            </a:extLst>
          </p:cNvPr>
          <p:cNvSpPr txBox="1">
            <a:spLocks/>
          </p:cNvSpPr>
          <p:nvPr/>
        </p:nvSpPr>
        <p:spPr>
          <a:xfrm>
            <a:off x="4667865" y="5588950"/>
            <a:ext cx="4142850" cy="960131"/>
          </a:xfrm>
          <a:prstGeom prst="rect">
            <a:avLst/>
          </a:prstGeom>
          <a:noFill/>
        </p:spPr>
        <p:txBody>
          <a:bodyPr vert="horz" lIns="0" tIns="72000" rIns="108000" bIns="0" numCol="2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BZH: basal zone hyperplasia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DEC: dyskeratotic epithelial cells 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DIS: dilated intercellular spaces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EA: eosinophil abscess 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eos/hpf: eosinophils/high power field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ESL: eosinophil surface layering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LPF: lamina propria fibrosis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SEA: surface epithelial alteration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271D96-926A-4F23-F2E1-559FB6670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91619"/>
              </p:ext>
            </p:extLst>
          </p:nvPr>
        </p:nvGraphicFramePr>
        <p:xfrm>
          <a:off x="436728" y="1533819"/>
          <a:ext cx="8204035" cy="363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91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  <a:gridCol w="3222523">
                  <a:extLst>
                    <a:ext uri="{9D8B030D-6E8A-4147-A177-3AD203B41FA5}">
                      <a16:colId xmlns:a16="http://schemas.microsoft.com/office/drawing/2014/main" val="3788619618"/>
                    </a:ext>
                  </a:extLst>
                </a:gridCol>
                <a:gridCol w="2623421">
                  <a:extLst>
                    <a:ext uri="{9D8B030D-6E8A-4147-A177-3AD203B41FA5}">
                      <a16:colId xmlns:a16="http://schemas.microsoft.com/office/drawing/2014/main" val="3847384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EoE</a:t>
                      </a: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</a:t>
                      </a: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5951"/>
                  </a:ext>
                </a:extLst>
              </a:tr>
              <a:tr h="1995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Dominant symptom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Dysphagia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Heartburn</a:t>
                      </a:r>
                      <a:b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Regurgitation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3253782480"/>
                  </a:ext>
                </a:extLst>
              </a:tr>
              <a:tr h="23275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impaction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Uncommon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407714594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predominance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= Female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30743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Children, young adults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age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3462545168"/>
                  </a:ext>
                </a:extLst>
              </a:tr>
              <a:tr h="3574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Endoscopic findings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Oedema, rings, exudates furrows, strictures, </a:t>
                      </a:r>
                      <a:b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crepe-paper oesophagus, narrow calibre oesophagus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Erosions, ulcers, Barrett metaplasia, hiatal hernia, strictures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2461069732"/>
                  </a:ext>
                </a:extLst>
              </a:tr>
              <a:tr h="3574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findings on endoscopy – </a:t>
                      </a: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minority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findings on endoscopy – </a:t>
                      </a: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majority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1237355274"/>
                  </a:ext>
                </a:extLst>
              </a:tr>
              <a:tr h="1925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Histology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≥15 eos/hpf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&lt;7 eos/hpf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1626997739"/>
                  </a:ext>
                </a:extLst>
              </a:tr>
              <a:tr h="1925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of eosinophilia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more suggestive of EoE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more suggestive of GORD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203140130"/>
                  </a:ext>
                </a:extLst>
              </a:tr>
              <a:tr h="192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histological</a:t>
                      </a: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features (BZH, EA, ESL, DIS, SEA, DEC, LPF)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commonly found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commonly found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2172369085"/>
                  </a:ext>
                </a:extLst>
              </a:tr>
              <a:tr h="192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intercellular IgG4 stain </a:t>
                      </a:r>
                      <a:endParaRPr lang="en-US" sz="1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~75%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&lt;10%</a:t>
                      </a:r>
                      <a:endParaRPr lang="en-US" sz="10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/>
                </a:tc>
                <a:extLst>
                  <a:ext uri="{0D108BD9-81ED-4DB2-BD59-A6C34878D82A}">
                    <a16:rowId xmlns:a16="http://schemas.microsoft.com/office/drawing/2014/main" val="3690867702"/>
                  </a:ext>
                </a:extLst>
              </a:tr>
            </a:tbl>
          </a:graphicData>
        </a:graphic>
      </p:graphicFrame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D9DE125-A6E0-E5DD-ADAF-1579BF5098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906145"/>
            <a:ext cx="7887218" cy="694041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  <a:cs typeface="Arial" panose="020B0604020202020204" pitchFamily="34" charset="0"/>
              </a:rPr>
              <a:t>While it is important to distinguish between EoE and GORD, this can be challenging as many of their clinical and histological features overlap</a:t>
            </a:r>
            <a:r>
              <a:rPr lang="en-GB" b="0" i="0" u="none" strike="noStrike" baseline="30000" dirty="0">
                <a:effectLst/>
                <a:cs typeface="Arial" panose="020B0604020202020204" pitchFamily="34" charset="0"/>
              </a:rPr>
              <a:t>1-3</a:t>
            </a:r>
          </a:p>
        </p:txBody>
      </p:sp>
    </p:spTree>
    <p:extLst>
      <p:ext uri="{BB962C8B-B14F-4D97-AF65-F5344CB8AC3E}">
        <p14:creationId xmlns:p14="http://schemas.microsoft.com/office/powerpoint/2010/main" val="17113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2CB66-736F-3641-8890-62F0EFB89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tIns="72000">
            <a:normAutofit/>
          </a:bodyPr>
          <a:lstStyle/>
          <a:p>
            <a:pPr marL="134938" indent="-134938">
              <a:buAutoNum type="arabicPeriod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 B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Gastroenterol Res 2021; 14(4): 220-6.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232B87-29E4-5578-1FDC-E2F6F5F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164043"/>
            <a:ext cx="6841181" cy="62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EoEHSS to distinguish GORD from EoE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271D96-926A-4F23-F2E1-559FB6670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37712"/>
              </p:ext>
            </p:extLst>
          </p:nvPr>
        </p:nvGraphicFramePr>
        <p:xfrm>
          <a:off x="436730" y="1533819"/>
          <a:ext cx="6833075" cy="342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67">
                  <a:extLst>
                    <a:ext uri="{9D8B030D-6E8A-4147-A177-3AD203B41FA5}">
                      <a16:colId xmlns:a16="http://schemas.microsoft.com/office/drawing/2014/main" val="2133707790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3788619618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3847384877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3783144108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2525050518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1822952175"/>
                    </a:ext>
                  </a:extLst>
                </a:gridCol>
                <a:gridCol w="816218">
                  <a:extLst>
                    <a:ext uri="{9D8B030D-6E8A-4147-A177-3AD203B41FA5}">
                      <a16:colId xmlns:a16="http://schemas.microsoft.com/office/drawing/2014/main" val="480540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</a:p>
                  </a:txBody>
                  <a:tcPr marT="64800" marB="64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n=37</a:t>
                      </a: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EoE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n=36</a:t>
                      </a: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EoE in remission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</a:t>
                      </a: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5951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 feature</a:t>
                      </a:r>
                    </a:p>
                  </a:txBody>
                  <a:tcPr marT="64800" marB="64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Extent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Extent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Severity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Extent</a:t>
                      </a:r>
                    </a:p>
                  </a:txBody>
                  <a:tcPr marT="64800" marB="64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82480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Peak eosinophil count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45944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Basal zone hyperplasia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2474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Eosinophil abscesses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45168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Eosinophil surface layering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69732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Dilated intercellular spaces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55274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Surface epithelial alteration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97739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Dyskeratotic epithelial cells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0130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Lamina propria fibrosis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69085"/>
                  </a:ext>
                </a:extLst>
              </a:tr>
              <a:tr h="299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Peak eosinophil count</a:t>
                      </a:r>
                      <a:endParaRPr lang="en-GB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GB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677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E36D8-5EC0-CCB6-E69D-C0B291F0C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25" y="899652"/>
            <a:ext cx="7887218" cy="634167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grade (severity) and stage (extent) scores were significantly higher in patients with active EoE compared to those with GORD</a:t>
            </a:r>
            <a:r>
              <a:rPr lang="en-GB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7F34BD1-37C7-6EC0-F9F3-A21EF6A1BDF9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EoEHSS: EoE histologic scoring system 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</p:txBody>
      </p:sp>
    </p:spTree>
    <p:extLst>
      <p:ext uri="{BB962C8B-B14F-4D97-AF65-F5344CB8AC3E}">
        <p14:creationId xmlns:p14="http://schemas.microsoft.com/office/powerpoint/2010/main" val="244544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E0EB8-35F5-E541-B791-0BE415FE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02781"/>
            <a:ext cx="8216612" cy="417838"/>
          </a:xfrm>
        </p:spPr>
        <p:txBody>
          <a:bodyPr/>
          <a:lstStyle/>
          <a:p>
            <a:r>
              <a:rPr lang="en-US" dirty="0" err="1"/>
              <a:t>EoE</a:t>
            </a:r>
            <a:r>
              <a:rPr lang="en-US" dirty="0"/>
              <a:t> and GORD have differences in their histological presentations</a:t>
            </a:r>
            <a:r>
              <a:rPr lang="en-US" baseline="300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92B46-633C-F042-9FDA-B66C045F7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5" t="19222" r="18317" b="10446"/>
          <a:stretch/>
        </p:blipFill>
        <p:spPr>
          <a:xfrm>
            <a:off x="4048207" y="1698196"/>
            <a:ext cx="3215922" cy="214835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E6FAB7-D989-0E48-B003-3F7EAC3DFE65}"/>
              </a:ext>
            </a:extLst>
          </p:cNvPr>
          <p:cNvPicPr/>
          <p:nvPr/>
        </p:nvPicPr>
        <p:blipFill rotWithShape="1">
          <a:blip r:embed="rId3"/>
          <a:srcRect l="15133" r="4252"/>
          <a:stretch/>
        </p:blipFill>
        <p:spPr>
          <a:xfrm>
            <a:off x="417513" y="1698196"/>
            <a:ext cx="3070321" cy="214230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3C922D-44F0-AB41-A80B-443DF71021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4" y="5733904"/>
            <a:ext cx="5955991" cy="1124097"/>
          </a:xfrm>
        </p:spPr>
        <p:txBody>
          <a:bodyPr>
            <a:normAutofit/>
          </a:bodyPr>
          <a:lstStyle/>
          <a:p>
            <a:r>
              <a:rPr lang="en-US" dirty="0"/>
              <a:t>1. 	Wong S </a:t>
            </a:r>
            <a:r>
              <a:rPr lang="en-US" i="1" dirty="0"/>
              <a:t>et al</a:t>
            </a:r>
            <a:r>
              <a:rPr lang="en-US" dirty="0"/>
              <a:t>. World J </a:t>
            </a:r>
            <a:r>
              <a:rPr lang="en-US" dirty="0" err="1"/>
              <a:t>Gastrointest</a:t>
            </a:r>
            <a:r>
              <a:rPr lang="en-US" dirty="0"/>
              <a:t> </a:t>
            </a:r>
            <a:r>
              <a:rPr lang="en-US" dirty="0" err="1"/>
              <a:t>Pathophysiol</a:t>
            </a:r>
            <a:r>
              <a:rPr lang="en-US" dirty="0"/>
              <a:t> 2018; 9(3): 63-72.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20DB9E7-5A3E-7845-9653-8F149F79B856}"/>
              </a:ext>
            </a:extLst>
          </p:cNvPr>
          <p:cNvSpPr txBox="1">
            <a:spLocks/>
          </p:cNvSpPr>
          <p:nvPr/>
        </p:nvSpPr>
        <p:spPr>
          <a:xfrm>
            <a:off x="417514" y="1233488"/>
            <a:ext cx="3070320" cy="403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72000" tIns="108000" rIns="72000" bIns="10800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 err="1">
                <a:latin typeface="Helvetica" pitchFamily="2" charset="0"/>
              </a:rPr>
              <a:t>EoE</a:t>
            </a:r>
            <a:endParaRPr lang="en-US" sz="1400" b="1" dirty="0">
              <a:latin typeface="Helvetica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E8E6B6E-F90A-884F-9CD1-42196AAF6A34}"/>
              </a:ext>
            </a:extLst>
          </p:cNvPr>
          <p:cNvSpPr txBox="1">
            <a:spLocks/>
          </p:cNvSpPr>
          <p:nvPr/>
        </p:nvSpPr>
        <p:spPr>
          <a:xfrm>
            <a:off x="4048206" y="1233488"/>
            <a:ext cx="3215921" cy="403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72000" tIns="108000" rIns="72000" bIns="10800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>
                <a:latin typeface="Helvetica" pitchFamily="2" charset="0"/>
              </a:rPr>
              <a:t>GORD</a:t>
            </a: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DE8501B-49D4-0E4B-B799-A4642142451C}"/>
              </a:ext>
            </a:extLst>
          </p:cNvPr>
          <p:cNvSpPr/>
          <p:nvPr/>
        </p:nvSpPr>
        <p:spPr>
          <a:xfrm>
            <a:off x="344953" y="1153459"/>
            <a:ext cx="3215920" cy="2785034"/>
          </a:xfrm>
          <a:prstGeom prst="rect">
            <a:avLst/>
          </a:prstGeom>
          <a:solidFill>
            <a:schemeClr val="accent4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B370C111-8B63-5F47-B4ED-853EA5440C49}"/>
              </a:ext>
            </a:extLst>
          </p:cNvPr>
          <p:cNvSpPr/>
          <p:nvPr/>
        </p:nvSpPr>
        <p:spPr>
          <a:xfrm>
            <a:off x="3975168" y="1197629"/>
            <a:ext cx="3346007" cy="2740864"/>
          </a:xfrm>
          <a:prstGeom prst="rect">
            <a:avLst/>
          </a:prstGeom>
          <a:solidFill>
            <a:schemeClr val="accent4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2DE9FC0-E8F1-B00C-0260-EDB060895ABB}"/>
              </a:ext>
            </a:extLst>
          </p:cNvPr>
          <p:cNvSpPr txBox="1">
            <a:spLocks/>
          </p:cNvSpPr>
          <p:nvPr/>
        </p:nvSpPr>
        <p:spPr>
          <a:xfrm>
            <a:off x="6659563" y="5588950"/>
            <a:ext cx="2151151" cy="1269051"/>
          </a:xfrm>
          <a:prstGeom prst="rect">
            <a:avLst/>
          </a:prstGeom>
          <a:noFill/>
        </p:spPr>
        <p:txBody>
          <a:bodyPr vert="horz" lIns="0" tIns="72000" rIns="108000" bIns="0" rtlCol="0">
            <a:normAutofit/>
          </a:bodyPr>
          <a:lstStyle>
            <a:lvl1pPr marL="136525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/>
            <a:r>
              <a:rPr lang="en-GB" dirty="0">
                <a:latin typeface="Arial" panose="020B0604020202020204" pitchFamily="34" charset="0"/>
              </a:rPr>
              <a:t>EoE: eosinophilic oesophagitis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GORD: gastro-oesophageal reflux disease</a:t>
            </a:r>
          </a:p>
          <a:p>
            <a:pPr marL="6350" indent="-6350"/>
            <a:r>
              <a:rPr lang="en-GB" dirty="0">
                <a:latin typeface="Arial" panose="020B0604020202020204" pitchFamily="34" charset="0"/>
              </a:rPr>
              <a:t>hpf: high power field</a:t>
            </a:r>
          </a:p>
          <a:p>
            <a:pPr marL="6350" indent="-6350"/>
            <a:endParaRPr lang="en-GB" dirty="0">
              <a:latin typeface="Arial" panose="020B0604020202020204" pitchFamily="34" charset="0"/>
            </a:endParaRPr>
          </a:p>
          <a:p>
            <a:pPr marL="6350" indent="-6350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8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7E93"/>
      </a:dk1>
      <a:lt1>
        <a:srgbClr val="FFFFFF"/>
      </a:lt1>
      <a:dk2>
        <a:srgbClr val="C0CF15"/>
      </a:dk2>
      <a:lt2>
        <a:srgbClr val="F1F2F1"/>
      </a:lt2>
      <a:accent1>
        <a:srgbClr val="585958"/>
      </a:accent1>
      <a:accent2>
        <a:srgbClr val="0A8AD3"/>
      </a:accent2>
      <a:accent3>
        <a:srgbClr val="09094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10879</TotalTime>
  <Words>3003</Words>
  <Application>Microsoft Office PowerPoint</Application>
  <PresentationFormat>On-screen Show (4:3)</PresentationFormat>
  <Paragraphs>399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.AppleSystemUIFont</vt:lpstr>
      <vt:lpstr>Arial</vt:lpstr>
      <vt:lpstr>Arial Regular</vt:lpstr>
      <vt:lpstr>Calibri</vt:lpstr>
      <vt:lpstr>Helvetica</vt:lpstr>
      <vt:lpstr>Times New Roman</vt:lpstr>
      <vt:lpstr>Office Theme</vt:lpstr>
      <vt:lpstr>Pathological features of  eosinophilic oesophagitis</vt:lpstr>
      <vt:lpstr>Eosinophil numbers typically  increase as you go down the gut1 </vt:lpstr>
      <vt:lpstr>Eosinophilic oesophagitis</vt:lpstr>
      <vt:lpstr>Diagnosing eosinophilic oesophagitis</vt:lpstr>
      <vt:lpstr>At least 6 biopsy samples should be taken to diagnose EoE1,2</vt:lpstr>
      <vt:lpstr>Evaluating other pathologic features in EoE: the EoE histologic scoring system (EoEHSS)</vt:lpstr>
      <vt:lpstr>Distinguishing GORD from EoE</vt:lpstr>
      <vt:lpstr>Using EoEHSS to distinguish GORD from EoE</vt:lpstr>
      <vt:lpstr>EoE and GORD have differences in their histological presentations1</vt:lpstr>
      <vt:lpstr>EoE and GORD have differences in their histological presentations1</vt:lpstr>
      <vt:lpstr>EoE and GORD have differences in their histological presentations1</vt:lpstr>
      <vt:lpstr>Using intercellular IgG4 staining to distinguish GORD from EoE </vt:lpstr>
      <vt:lpstr>An endoscopy performed with a patient on PPIs cannot exclude EoE1</vt:lpstr>
      <vt:lpstr>EoE is the most common underlying cause of food bolus obstruction1</vt:lpstr>
      <vt:lpstr>Royal Free Foundation Trust Adherence to ACG guidelines for biopsy, histological reporting and management of EoE1</vt:lpstr>
      <vt:lpstr>North Denmark experience EoE diagnosis rates can be improved by education1</vt:lpstr>
      <vt:lpstr>Looking to the future: Non-invasive tests for EoE</vt:lpstr>
      <vt:lpstr>Use of the cytosponge for assessing histologic activity in EoE</vt:lpstr>
      <vt:lpstr>Use of the oesophageal string test for assessing histologic activity in EoE</vt:lpstr>
      <vt:lpstr>Prescribing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Firth</dc:creator>
  <cp:lastModifiedBy>Caroline Turnbull</cp:lastModifiedBy>
  <cp:revision>537</cp:revision>
  <cp:lastPrinted>2023-01-17T14:17:57Z</cp:lastPrinted>
  <dcterms:created xsi:type="dcterms:W3CDTF">2018-04-20T09:46:16Z</dcterms:created>
  <dcterms:modified xsi:type="dcterms:W3CDTF">2023-03-17T10:27:01Z</dcterms:modified>
</cp:coreProperties>
</file>