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1241" r:id="rId3"/>
    <p:sldId id="1313" r:id="rId4"/>
    <p:sldId id="1314" r:id="rId5"/>
    <p:sldId id="1315" r:id="rId6"/>
    <p:sldId id="1316" r:id="rId7"/>
    <p:sldId id="1317" r:id="rId8"/>
    <p:sldId id="1318" r:id="rId9"/>
    <p:sldId id="1319" r:id="rId10"/>
    <p:sldId id="1320" r:id="rId11"/>
    <p:sldId id="1321" r:id="rId1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3" pos="263" userDrawn="1">
          <p15:clr>
            <a:srgbClr val="A4A3A4"/>
          </p15:clr>
        </p15:guide>
        <p15:guide id="20" orient="horz" pos="459" userDrawn="1">
          <p15:clr>
            <a:srgbClr val="A4A3A4"/>
          </p15:clr>
        </p15:guide>
        <p15:guide id="23" pos="4195" userDrawn="1">
          <p15:clr>
            <a:srgbClr val="A4A3A4"/>
          </p15:clr>
        </p15:guide>
        <p15:guide id="25" orient="horz" pos="3639" userDrawn="1">
          <p15:clr>
            <a:srgbClr val="A4A3A4"/>
          </p15:clr>
        </p15:guide>
        <p15:guide id="26" orient="horz" pos="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na Tennant" initials="ST" lastIdx="1" clrIdx="0"/>
  <p:cmAuthor id="2" name="Caroline Turnbull" initials="CT" lastIdx="8" clrIdx="1"/>
  <p:cmAuthor id="3" name="Anna Thomas" initials="A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734"/>
    <a:srgbClr val="6130B4"/>
    <a:srgbClr val="F7A600"/>
    <a:srgbClr val="EE79AD"/>
    <a:srgbClr val="2609A0"/>
    <a:srgbClr val="4C30A5"/>
    <a:srgbClr val="595958"/>
    <a:srgbClr val="D1D1D1"/>
    <a:srgbClr val="C0BEB3"/>
    <a:srgbClr val="79C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/>
    <p:restoredTop sz="96069"/>
  </p:normalViewPr>
  <p:slideViewPr>
    <p:cSldViewPr snapToGrid="0" snapToObjects="1" showGuides="1">
      <p:cViewPr varScale="1">
        <p:scale>
          <a:sx n="107" d="100"/>
          <a:sy n="107" d="100"/>
        </p:scale>
        <p:origin x="2184" y="108"/>
      </p:cViewPr>
      <p:guideLst>
        <p:guide pos="263"/>
        <p:guide orient="horz" pos="459"/>
        <p:guide pos="4195"/>
        <p:guide orient="horz" pos="3639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4848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35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A-2D44-8CE7-211C51CFAD6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B8-274D-9D31-47EF5D8160C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B8-274D-9D31-47EF5D8160C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B8-274D-9D31-47EF5D8160CC}"/>
              </c:ext>
            </c:extLst>
          </c:dPt>
          <c:cat>
            <c:strRef>
              <c:f>Sheet1!$A$2:$A$5</c:f>
              <c:strCache>
                <c:ptCount val="4"/>
                <c:pt idx="0">
                  <c:v>Meat</c:v>
                </c:pt>
                <c:pt idx="1">
                  <c:v>Fish</c:v>
                </c:pt>
                <c:pt idx="2">
                  <c:v>Vegetables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12</c:v>
                </c:pt>
                <c:pt idx="2">
                  <c:v>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8-274D-9D31-47EF5D816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2-294E-A663-98D8F9F74065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2-294E-A663-98D8F9F74065}"/>
              </c:ext>
            </c:extLst>
          </c:dPt>
          <c:dPt>
            <c:idx val="2"/>
            <c:bubble3D val="0"/>
            <c:spPr>
              <a:solidFill>
                <a:srgbClr val="F7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2-294E-A663-98D8F9F74065}"/>
              </c:ext>
            </c:extLst>
          </c:dPt>
          <c:val>
            <c:numRef>
              <c:f>Sheet1!$A$2:$A$4</c:f>
              <c:numCache>
                <c:formatCode>General</c:formatCode>
                <c:ptCount val="3"/>
                <c:pt idx="0">
                  <c:v>46.8</c:v>
                </c:pt>
                <c:pt idx="1">
                  <c:v>43.5</c:v>
                </c:pt>
                <c:pt idx="2">
                  <c:v>9.7000000000000011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EAD2-294E-A663-98D8F9F74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B-BB4F-830D-D8F1DB15AF3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B-BB4F-830D-D8F1DB15AF33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41.4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B-BB4F-830D-D8F1DB15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0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B-BB4F-830D-D8F1DB15AF3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B-BB4F-830D-D8F1DB15AF33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65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B-BB4F-830D-D8F1DB15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7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C-FC41-8D22-92A24E274C2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EC-FC41-8D22-92A24E274C2B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C-FC41-8D22-92A24E274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E79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A-C041-86B4-16EAB66551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A-C041-86B4-16EAB6655108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10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CA-C041-86B4-16EAB6655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1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8DD88D93-95C4-44C3-BC97-278CD71CB7BD}" type="datetimeFigureOut">
              <a:rPr lang="en-GB" smtClean="0"/>
              <a:pPr/>
              <a:t>17/03/2023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70C55064-9B7C-436E-B2BA-0D4166BB01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9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3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0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0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3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5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0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1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5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8621D22-05C4-1848-AC05-0764946A001D}"/>
              </a:ext>
            </a:extLst>
          </p:cNvPr>
          <p:cNvSpPr txBox="1">
            <a:spLocks/>
          </p:cNvSpPr>
          <p:nvPr userDrawn="1"/>
        </p:nvSpPr>
        <p:spPr>
          <a:xfrm>
            <a:off x="1" y="5588950"/>
            <a:ext cx="8811712" cy="127518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EE31F2-D52D-3743-B66F-DF4150D9B44B}"/>
              </a:ext>
            </a:extLst>
          </p:cNvPr>
          <p:cNvSpPr txBox="1">
            <a:spLocks/>
          </p:cNvSpPr>
          <p:nvPr userDrawn="1"/>
        </p:nvSpPr>
        <p:spPr>
          <a:xfrm>
            <a:off x="8811712" y="5589737"/>
            <a:ext cx="332288" cy="1268263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7D7DA7-F872-3F4A-B227-6438715F6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0"/>
            <a:ext cx="5955991" cy="1269051"/>
          </a:xfrm>
          <a:noFill/>
        </p:spPr>
        <p:txBody>
          <a:bodyPr lIns="0" tIns="108000" rIns="108000" bIns="0">
            <a:noAutofit/>
          </a:bodyPr>
          <a:lstStyle>
            <a:lvl1pPr marL="136525" indent="-136525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accent1"/>
                </a:solidFill>
              </a:defRPr>
            </a:lvl2pPr>
            <a:lvl3pPr marL="914400" indent="0">
              <a:buNone/>
              <a:defRPr sz="1000">
                <a:solidFill>
                  <a:schemeClr val="accent1"/>
                </a:solidFill>
              </a:defRPr>
            </a:lvl3pPr>
            <a:lvl4pPr marL="1371600" indent="0">
              <a:buNone/>
              <a:defRPr sz="1000">
                <a:solidFill>
                  <a:schemeClr val="accent1"/>
                </a:solidFill>
              </a:defRPr>
            </a:lvl4pPr>
            <a:lvl5pPr marL="1828800" indent="0">
              <a:buNone/>
              <a:defRPr sz="1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9E677C-88C7-394E-973A-B905EFFE7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47566"/>
            <a:ext cx="7887218" cy="3529611"/>
          </a:xfrm>
        </p:spPr>
        <p:txBody>
          <a:bodyPr lIns="0" tIns="0" rIns="0" bIns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180975" indent="-174625">
              <a:lnSpc>
                <a:spcPct val="100000"/>
              </a:lnSpc>
              <a:spcBef>
                <a:spcPts val="1200"/>
              </a:spcBef>
              <a:tabLst/>
              <a:defRPr sz="1500">
                <a:solidFill>
                  <a:schemeClr val="bg2">
                    <a:lumMod val="25000"/>
                  </a:schemeClr>
                </a:solidFill>
              </a:defRPr>
            </a:lvl2pPr>
            <a:lvl3pPr marL="401638" indent="-176213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>
                <a:solidFill>
                  <a:schemeClr val="accent1"/>
                </a:solidFill>
              </a:defRPr>
            </a:lvl3pPr>
            <a:lvl4pPr marL="355600" indent="-174625">
              <a:tabLst/>
              <a:defRPr sz="1600"/>
            </a:lvl4pPr>
            <a:lvl5pPr marL="355600" indent="-174625"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245291"/>
            <a:ext cx="5955992" cy="709750"/>
          </a:xfrm>
          <a:solidFill>
            <a:schemeClr val="bg1"/>
          </a:solidFill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6743B3-8C3F-665D-F935-38E4BA537E35}"/>
              </a:ext>
            </a:extLst>
          </p:cNvPr>
          <p:cNvSpPr txBox="1">
            <a:spLocks/>
          </p:cNvSpPr>
          <p:nvPr userDrawn="1"/>
        </p:nvSpPr>
        <p:spPr>
          <a:xfrm>
            <a:off x="-5264" y="0"/>
            <a:ext cx="289744" cy="46736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7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2495"/>
            <a:ext cx="6739847" cy="2897151"/>
          </a:xfrm>
          <a:solidFill>
            <a:schemeClr val="tx1"/>
          </a:solidFill>
          <a:ln>
            <a:noFill/>
          </a:ln>
        </p:spPr>
        <p:txBody>
          <a:bodyPr lIns="576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9022"/>
            <a:ext cx="6739847" cy="497351"/>
          </a:xfrm>
        </p:spPr>
        <p:txBody>
          <a:bodyPr lIns="576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A361E-B162-8593-BF71-6D0572A40802}"/>
              </a:ext>
            </a:extLst>
          </p:cNvPr>
          <p:cNvSpPr/>
          <p:nvPr userDrawn="1"/>
        </p:nvSpPr>
        <p:spPr>
          <a:xfrm rot="16200000">
            <a:off x="5863821" y="2618522"/>
            <a:ext cx="2897150" cy="11450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013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0D8D9761-1B78-8846-8849-3FFFA72B7571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FB5926E1-BA7C-BE49-8E0E-00A8BA9E1B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DF3202B-EE69-5248-B3B0-6BE127766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Food bolus obstruction: incidence, management </a:t>
            </a:r>
            <a:br>
              <a:rPr lang="en-GB" b="1" dirty="0"/>
            </a:br>
            <a:r>
              <a:rPr lang="en-GB" b="1" dirty="0"/>
              <a:t>and follow-up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F09A4CC-C32A-9A4C-AECD-A03590F5A496}"/>
              </a:ext>
            </a:extLst>
          </p:cNvPr>
          <p:cNvSpPr txBox="1">
            <a:spLocks/>
          </p:cNvSpPr>
          <p:nvPr/>
        </p:nvSpPr>
        <p:spPr>
          <a:xfrm>
            <a:off x="245188" y="5815011"/>
            <a:ext cx="4650446" cy="942975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www.drfalk.co.uk</a:t>
            </a:r>
            <a:endParaRPr lang="en-GB" sz="1050" dirty="0">
              <a:solidFill>
                <a:schemeClr val="bg1">
                  <a:lumMod val="50000"/>
                </a:schemeClr>
              </a:solidFill>
              <a:latin typeface="Arial Regular" charset="0"/>
              <a:cs typeface="Arial Regular" charset="0"/>
            </a:endParaRPr>
          </a:p>
          <a:p>
            <a:pPr marL="0" lvl="0" indent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Dr Falk Pharma UK Ltd, Unit K, 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Bourne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 End Business Park, Cores End Rd, 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Bourne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 End, SL8 5AS Registered in England No: 2307698</a:t>
            </a:r>
          </a:p>
          <a:p>
            <a:pPr marL="0" lvl="0" indent="0"/>
            <a:endParaRPr lang="en-GB" sz="1050" dirty="0">
              <a:solidFill>
                <a:schemeClr val="bg1">
                  <a:lumMod val="50000"/>
                </a:schemeClr>
              </a:solidFill>
              <a:latin typeface="Arial Regular" charset="0"/>
              <a:cs typeface="Arial Regular" charset="0"/>
            </a:endParaRPr>
          </a:p>
          <a:p>
            <a:pPr marL="0" indent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UK--2200128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 Regular" charset="0"/>
                <a:cs typeface="Arial Regular" charset="0"/>
              </a:rPr>
              <a:t>       Date of preparation: July 2022</a:t>
            </a:r>
          </a:p>
        </p:txBody>
      </p:sp>
    </p:spTree>
    <p:extLst>
      <p:ext uri="{BB962C8B-B14F-4D97-AF65-F5344CB8AC3E}">
        <p14:creationId xmlns:p14="http://schemas.microsoft.com/office/powerpoint/2010/main" val="245797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02FD9B-0ABB-B243-8E5B-004D53F0B316}"/>
              </a:ext>
            </a:extLst>
          </p:cNvPr>
          <p:cNvSpPr/>
          <p:nvPr/>
        </p:nvSpPr>
        <p:spPr>
          <a:xfrm>
            <a:off x="415212" y="1864939"/>
            <a:ext cx="7590584" cy="121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C5D9116-F34D-F442-BB96-8FBF93EC2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	Ferrari D </a:t>
            </a:r>
            <a:r>
              <a:rPr lang="en-GB" i="1" dirty="0"/>
              <a:t>et al</a:t>
            </a:r>
            <a:r>
              <a:rPr lang="en-GB" dirty="0"/>
              <a:t>. Eur J Gastroenterol Hepatol 2020; 32(7): 827-31.</a:t>
            </a:r>
          </a:p>
          <a:p>
            <a:r>
              <a:rPr lang="en-GB" dirty="0"/>
              <a:t>2. 	Arman S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dirty="0" err="1"/>
              <a:t>Otolaryngol</a:t>
            </a:r>
            <a:r>
              <a:rPr lang="en-GB" dirty="0"/>
              <a:t> Pol 2019; 74(3): 29-32.</a:t>
            </a:r>
          </a:p>
          <a:p>
            <a:r>
              <a:rPr lang="en-GB" dirty="0"/>
              <a:t>3. 	Hillman L </a:t>
            </a:r>
            <a:r>
              <a:rPr lang="en-GB" i="1" dirty="0"/>
              <a:t>et al.</a:t>
            </a:r>
            <a:r>
              <a:rPr lang="en-GB" dirty="0"/>
              <a:t> Dis </a:t>
            </a:r>
            <a:r>
              <a:rPr lang="en-GB" dirty="0" err="1"/>
              <a:t>Esophagus</a:t>
            </a:r>
            <a:r>
              <a:rPr lang="en-GB" dirty="0"/>
              <a:t> 2021; </a:t>
            </a:r>
            <a:r>
              <a:rPr lang="pt-BR" dirty="0"/>
              <a:t>34(11): doab030.</a:t>
            </a:r>
            <a:endParaRPr lang="en-GB" dirty="0"/>
          </a:p>
          <a:p>
            <a:r>
              <a:rPr lang="en-GB" dirty="0"/>
              <a:t>4. 	</a:t>
            </a:r>
            <a:r>
              <a:rPr lang="en-GB" dirty="0" err="1"/>
              <a:t>Ntuli</a:t>
            </a:r>
            <a:r>
              <a:rPr lang="en-GB" dirty="0"/>
              <a:t> Y </a:t>
            </a:r>
            <a:r>
              <a:rPr lang="en-GB" i="1" dirty="0"/>
              <a:t>et al.</a:t>
            </a:r>
            <a:r>
              <a:rPr lang="en-GB" dirty="0"/>
              <a:t> Frontline Gastroenterol 2020; 11(1): 11-5.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47566"/>
            <a:ext cx="6867392" cy="817373"/>
          </a:xfrm>
        </p:spPr>
        <p:txBody>
          <a:bodyPr>
            <a:normAutofit/>
          </a:bodyPr>
          <a:lstStyle/>
          <a:p>
            <a:r>
              <a:rPr lang="en-GB" dirty="0"/>
              <a:t>A proportion of FBO may be prevented by focusing on appropriate patient diagnostic work-up after the first episode of obstruction, even if the episode was transient and self-resolving</a:t>
            </a:r>
            <a:r>
              <a:rPr lang="en-GB" baseline="30000" dirty="0"/>
              <a:t>1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Appropriate follow-up can help prevent further episodes of food obstruction</a:t>
            </a:r>
            <a:r>
              <a:rPr lang="en-GB" baseline="30000" dirty="0"/>
              <a:t>1</a:t>
            </a:r>
            <a:endParaRPr lang="en-GB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97476A9-68EC-E44E-AF10-F30A2E3E8E45}"/>
              </a:ext>
            </a:extLst>
          </p:cNvPr>
          <p:cNvSpPr txBox="1">
            <a:spLocks/>
          </p:cNvSpPr>
          <p:nvPr/>
        </p:nvSpPr>
        <p:spPr>
          <a:xfrm>
            <a:off x="6659563" y="5589178"/>
            <a:ext cx="2122624" cy="1124097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EoE</a:t>
            </a:r>
            <a:r>
              <a:rPr lang="en-GB" dirty="0"/>
              <a:t>: eosinophilic oesophagitis</a:t>
            </a:r>
          </a:p>
          <a:p>
            <a:r>
              <a:rPr lang="en-GB" dirty="0"/>
              <a:t>FBO: food bolus obstruction</a:t>
            </a:r>
          </a:p>
          <a:p>
            <a:r>
              <a:rPr lang="en-GB" dirty="0"/>
              <a:t>OGD: </a:t>
            </a:r>
            <a:r>
              <a:rPr lang="en-GB" dirty="0" err="1"/>
              <a:t>oesophagogastroduodenoscopy</a:t>
            </a:r>
            <a:endParaRPr lang="en-GB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137C257-611D-0346-8387-8B1E01661BCE}"/>
              </a:ext>
            </a:extLst>
          </p:cNvPr>
          <p:cNvSpPr txBox="1">
            <a:spLocks/>
          </p:cNvSpPr>
          <p:nvPr/>
        </p:nvSpPr>
        <p:spPr>
          <a:xfrm>
            <a:off x="1798362" y="2219880"/>
            <a:ext cx="4371733" cy="6386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dirty="0"/>
              <a:t>At a UK district general hospital, only 1 in 3 patients had diagnostic follow-up post FBO removal</a:t>
            </a:r>
            <a:r>
              <a:rPr lang="en-GB" sz="1500" baseline="30000" dirty="0"/>
              <a:t>2</a:t>
            </a:r>
            <a:endParaRPr lang="en-GB" sz="15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F9D91-27E9-F942-B90D-5F38E902C70A}"/>
              </a:ext>
            </a:extLst>
          </p:cNvPr>
          <p:cNvGrpSpPr/>
          <p:nvPr/>
        </p:nvGrpSpPr>
        <p:grpSpPr>
          <a:xfrm>
            <a:off x="415212" y="1941495"/>
            <a:ext cx="1316357" cy="1064308"/>
            <a:chOff x="337183" y="1859460"/>
            <a:chExt cx="1478402" cy="1195326"/>
          </a:xfrm>
        </p:grpSpPr>
        <p:pic>
          <p:nvPicPr>
            <p:cNvPr id="10" name="Graphic 9" descr="Man with solid fill">
              <a:extLst>
                <a:ext uri="{FF2B5EF4-FFF2-40B4-BE49-F238E27FC236}">
                  <a16:creationId xmlns:a16="http://schemas.microsoft.com/office/drawing/2014/main" id="{2DF7D8F7-9F56-D043-A65B-4D190F218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183" y="1916665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Man with solid fill">
              <a:extLst>
                <a:ext uri="{FF2B5EF4-FFF2-40B4-BE49-F238E27FC236}">
                  <a16:creationId xmlns:a16="http://schemas.microsoft.com/office/drawing/2014/main" id="{21329D17-3EFC-9047-BAC4-7AD51017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185" y="1859460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Man with solid fill">
              <a:extLst>
                <a:ext uri="{FF2B5EF4-FFF2-40B4-BE49-F238E27FC236}">
                  <a16:creationId xmlns:a16="http://schemas.microsoft.com/office/drawing/2014/main" id="{5C3BA063-2AAF-C348-8FC9-4A203AD7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3869" y="2065371"/>
              <a:ext cx="989415" cy="98941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15BC2-63AD-5649-9D7E-D68809080A0B}"/>
              </a:ext>
            </a:extLst>
          </p:cNvPr>
          <p:cNvSpPr/>
          <p:nvPr/>
        </p:nvSpPr>
        <p:spPr>
          <a:xfrm>
            <a:off x="415212" y="3129535"/>
            <a:ext cx="7590584" cy="479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46400-2A56-C840-BC1B-E2F5394D11B6}"/>
              </a:ext>
            </a:extLst>
          </p:cNvPr>
          <p:cNvSpPr/>
          <p:nvPr/>
        </p:nvSpPr>
        <p:spPr>
          <a:xfrm>
            <a:off x="415212" y="3659051"/>
            <a:ext cx="7590584" cy="720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AABB9-EDF3-534D-8D11-A5183D041A76}"/>
              </a:ext>
            </a:extLst>
          </p:cNvPr>
          <p:cNvSpPr/>
          <p:nvPr/>
        </p:nvSpPr>
        <p:spPr>
          <a:xfrm>
            <a:off x="415212" y="4429452"/>
            <a:ext cx="7590584" cy="720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726646A-6E68-DA43-8C19-EE2D807B0E7D}"/>
              </a:ext>
            </a:extLst>
          </p:cNvPr>
          <p:cNvSpPr txBox="1">
            <a:spLocks/>
          </p:cNvSpPr>
          <p:nvPr/>
        </p:nvSpPr>
        <p:spPr>
          <a:xfrm>
            <a:off x="530736" y="3241077"/>
            <a:ext cx="7264910" cy="1648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500" dirty="0"/>
              <a:t>Failure to follow up is a predictor of recurrent obstructions</a:t>
            </a:r>
            <a:r>
              <a:rPr lang="en-GB" sz="1500" baseline="30000" dirty="0"/>
              <a:t>3</a:t>
            </a:r>
            <a:endParaRPr lang="en-GB" sz="1500" dirty="0"/>
          </a:p>
          <a:p>
            <a:pPr>
              <a:spcAft>
                <a:spcPts val="1200"/>
              </a:spcAft>
            </a:pPr>
            <a:r>
              <a:rPr lang="en-GB" sz="1500" dirty="0"/>
              <a:t>At a UK university hospital, 38% of patients newly diagnosed with </a:t>
            </a:r>
            <a:r>
              <a:rPr lang="en-GB" sz="1500" dirty="0" err="1"/>
              <a:t>EoE</a:t>
            </a:r>
            <a:r>
              <a:rPr lang="en-GB" sz="1500" dirty="0"/>
              <a:t> had received up to three OGDs for prior episodes of food obstruction before their diagnosis</a:t>
            </a:r>
            <a:r>
              <a:rPr lang="en-GB" sz="1500" baseline="30000" dirty="0"/>
              <a:t>4</a:t>
            </a:r>
            <a:endParaRPr lang="en-GB" sz="1500" dirty="0"/>
          </a:p>
          <a:p>
            <a:pPr>
              <a:spcAft>
                <a:spcPts val="1200"/>
              </a:spcAft>
            </a:pPr>
            <a:r>
              <a:rPr lang="en-GB" sz="1500" dirty="0"/>
              <a:t>Too many opportunities to diagnose </a:t>
            </a:r>
            <a:r>
              <a:rPr lang="en-GB" sz="1500" dirty="0" err="1"/>
              <a:t>EoE</a:t>
            </a:r>
            <a:r>
              <a:rPr lang="en-GB" sz="1500" dirty="0"/>
              <a:t> are therefore being missed with a delay </a:t>
            </a:r>
            <a:br>
              <a:rPr lang="en-GB" sz="1500" dirty="0"/>
            </a:br>
            <a:r>
              <a:rPr lang="en-GB" sz="1500" dirty="0"/>
              <a:t>in the commencement of effective treatment</a:t>
            </a:r>
            <a:r>
              <a:rPr lang="en-GB" sz="1500" baseline="30000" dirty="0"/>
              <a:t>4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85805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C26E419-FBB1-7B40-B6F3-65849C9EAB57}"/>
              </a:ext>
            </a:extLst>
          </p:cNvPr>
          <p:cNvSpPr/>
          <p:nvPr/>
        </p:nvSpPr>
        <p:spPr>
          <a:xfrm>
            <a:off x="417513" y="735013"/>
            <a:ext cx="7998537" cy="871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EA21E8-842D-5E46-9233-C71059E82EE8}"/>
              </a:ext>
            </a:extLst>
          </p:cNvPr>
          <p:cNvSpPr/>
          <p:nvPr/>
        </p:nvSpPr>
        <p:spPr>
          <a:xfrm>
            <a:off x="417513" y="2633663"/>
            <a:ext cx="7998537" cy="871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C6404A-8C87-BF4D-84AA-3E3966D7D2E3}"/>
              </a:ext>
            </a:extLst>
          </p:cNvPr>
          <p:cNvSpPr/>
          <p:nvPr/>
        </p:nvSpPr>
        <p:spPr>
          <a:xfrm>
            <a:off x="417513" y="3529013"/>
            <a:ext cx="7998537" cy="871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8E9A36-18AE-EF4D-BB36-AFE1BB17956F}"/>
              </a:ext>
            </a:extLst>
          </p:cNvPr>
          <p:cNvSpPr/>
          <p:nvPr/>
        </p:nvSpPr>
        <p:spPr>
          <a:xfrm>
            <a:off x="417513" y="4418013"/>
            <a:ext cx="7998537" cy="871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AABB9-EDF3-534D-8D11-A5183D041A76}"/>
              </a:ext>
            </a:extLst>
          </p:cNvPr>
          <p:cNvSpPr/>
          <p:nvPr/>
        </p:nvSpPr>
        <p:spPr>
          <a:xfrm>
            <a:off x="417513" y="1738313"/>
            <a:ext cx="7998537" cy="871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C5D9116-F34D-F442-BB96-8FBF93EC2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</a:t>
            </a:r>
            <a:r>
              <a:rPr lang="en-GB" dirty="0" err="1"/>
              <a:t>Miehlke</a:t>
            </a:r>
            <a:r>
              <a:rPr lang="en-GB" dirty="0"/>
              <a:t> S 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dirty="0" err="1"/>
              <a:t>Therap</a:t>
            </a:r>
            <a:r>
              <a:rPr lang="en-GB" dirty="0"/>
              <a:t> Adv Gastroenterol 2020; 13: 1756284820927282.</a:t>
            </a:r>
          </a:p>
          <a:p>
            <a:r>
              <a:rPr lang="en-GB" dirty="0"/>
              <a:t>2. </a:t>
            </a:r>
            <a:r>
              <a:rPr lang="en-GB" dirty="0" err="1"/>
              <a:t>Ntuli</a:t>
            </a:r>
            <a:r>
              <a:rPr lang="en-GB" dirty="0"/>
              <a:t> Y </a:t>
            </a:r>
            <a:r>
              <a:rPr lang="en-GB" i="1" dirty="0"/>
              <a:t>et al.</a:t>
            </a:r>
            <a:r>
              <a:rPr lang="en-GB" dirty="0"/>
              <a:t> Frontline Gastroenterol 2020; 11(1): 11-5.</a:t>
            </a:r>
          </a:p>
          <a:p>
            <a:r>
              <a:rPr lang="en-GB" dirty="0"/>
              <a:t>3. Lenz CJ </a:t>
            </a:r>
            <a:r>
              <a:rPr lang="en-GB" i="1" dirty="0"/>
              <a:t>et al</a:t>
            </a:r>
            <a:r>
              <a:rPr lang="en-GB" dirty="0"/>
              <a:t>. Dis </a:t>
            </a:r>
            <a:r>
              <a:rPr lang="en-GB" dirty="0" err="1"/>
              <a:t>Esophagus</a:t>
            </a:r>
            <a:r>
              <a:rPr lang="en-GB" dirty="0"/>
              <a:t> 2019; 32(4): doz010.</a:t>
            </a:r>
          </a:p>
          <a:p>
            <a:r>
              <a:rPr lang="en-GB" dirty="0"/>
              <a:t>4. </a:t>
            </a:r>
            <a:r>
              <a:rPr lang="en-GB" dirty="0" err="1"/>
              <a:t>Dellon</a:t>
            </a:r>
            <a:r>
              <a:rPr lang="en-GB" dirty="0"/>
              <a:t> ES. Aliment </a:t>
            </a:r>
            <a:r>
              <a:rPr lang="en-GB" dirty="0" err="1"/>
              <a:t>Pharmacol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2019; 49 (11): 1448-9.</a:t>
            </a:r>
          </a:p>
          <a:p>
            <a:r>
              <a:rPr lang="en-GB" dirty="0"/>
              <a:t>5. Attwood S, Epstein J. Frontline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is-IS" dirty="0"/>
              <a:t>2021; 12(7): 644-9.</a:t>
            </a:r>
          </a:p>
          <a:p>
            <a:r>
              <a:rPr lang="en-GB" dirty="0"/>
              <a:t>6. Hackett R</a:t>
            </a:r>
            <a:r>
              <a:rPr lang="en-GB" i="1" dirty="0"/>
              <a:t> et al.</a:t>
            </a:r>
            <a:r>
              <a:rPr lang="en-GB" dirty="0"/>
              <a:t> Clin Exp Gastroenterol 2021; 14: 237-47.</a:t>
            </a:r>
          </a:p>
          <a:p>
            <a:r>
              <a:rPr lang="en-GB" dirty="0"/>
              <a:t>7. Hillman L </a:t>
            </a:r>
            <a:r>
              <a:rPr lang="en-GB" i="1" dirty="0"/>
              <a:t>et al</a:t>
            </a:r>
            <a:r>
              <a:rPr lang="en-GB" dirty="0"/>
              <a:t>. Dis </a:t>
            </a:r>
            <a:r>
              <a:rPr lang="en-GB" dirty="0" err="1"/>
              <a:t>Esophagus</a:t>
            </a:r>
            <a:r>
              <a:rPr lang="en-GB" dirty="0"/>
              <a:t> 2021; </a:t>
            </a:r>
            <a:r>
              <a:rPr lang="pt-BR"/>
              <a:t>34(11): doab030.</a:t>
            </a:r>
          </a:p>
          <a:p>
            <a:r>
              <a:rPr lang="en-GB"/>
              <a:t>8</a:t>
            </a:r>
            <a:r>
              <a:rPr lang="en-GB" dirty="0"/>
              <a:t>. Ferrari D </a:t>
            </a:r>
            <a:r>
              <a:rPr lang="en-GB" i="1" dirty="0"/>
              <a:t>et al.</a:t>
            </a:r>
            <a:r>
              <a:rPr lang="en-GB" dirty="0"/>
              <a:t> Eur J Gastroenterol Hepatol 2020; 32(7): 827-31.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/>
              <a:t>Preventing food bolus obstruction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97476A9-68EC-E44E-AF10-F30A2E3E8E45}"/>
              </a:ext>
            </a:extLst>
          </p:cNvPr>
          <p:cNvSpPr txBox="1">
            <a:spLocks/>
          </p:cNvSpPr>
          <p:nvPr/>
        </p:nvSpPr>
        <p:spPr>
          <a:xfrm>
            <a:off x="6659562" y="5595756"/>
            <a:ext cx="2148007" cy="47763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EoE</a:t>
            </a:r>
            <a:r>
              <a:rPr lang="en-GB" dirty="0"/>
              <a:t>: eosinophilic oesophagitis</a:t>
            </a:r>
          </a:p>
          <a:p>
            <a:r>
              <a:rPr lang="en-GB" dirty="0"/>
              <a:t>FBO: food bolus obstruction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F04071-C086-0441-B41B-302294FD294D}"/>
              </a:ext>
            </a:extLst>
          </p:cNvPr>
          <p:cNvSpPr txBox="1">
            <a:spLocks/>
          </p:cNvSpPr>
          <p:nvPr/>
        </p:nvSpPr>
        <p:spPr>
          <a:xfrm>
            <a:off x="641544" y="942723"/>
            <a:ext cx="5312488" cy="5599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 err="1">
                <a:solidFill>
                  <a:schemeClr val="bg1"/>
                </a:solidFill>
              </a:rPr>
              <a:t>EoE</a:t>
            </a:r>
            <a:r>
              <a:rPr lang="en-GB" sz="1500" b="1" dirty="0">
                <a:solidFill>
                  <a:schemeClr val="bg1"/>
                </a:solidFill>
              </a:rPr>
              <a:t> is the most common underlying aetiology </a:t>
            </a:r>
            <a:br>
              <a:rPr lang="en-GB" sz="1500" b="1" dirty="0">
                <a:solidFill>
                  <a:schemeClr val="bg1"/>
                </a:solidFill>
              </a:rPr>
            </a:br>
            <a:r>
              <a:rPr lang="en-GB" sz="1500" b="1" dirty="0">
                <a:solidFill>
                  <a:schemeClr val="bg1"/>
                </a:solidFill>
              </a:rPr>
              <a:t>in patients presenting with FBO</a:t>
            </a:r>
            <a:r>
              <a:rPr lang="en-GB" sz="1500" b="1" baseline="30000" dirty="0">
                <a:solidFill>
                  <a:schemeClr val="bg1"/>
                </a:solidFill>
              </a:rPr>
              <a:t>1,2</a:t>
            </a:r>
            <a:r>
              <a:rPr lang="en-GB" sz="1500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B9D5F54-43FF-2648-9FA4-F011740D0F69}"/>
              </a:ext>
            </a:extLst>
          </p:cNvPr>
          <p:cNvSpPr txBox="1">
            <a:spLocks/>
          </p:cNvSpPr>
          <p:nvPr/>
        </p:nvSpPr>
        <p:spPr>
          <a:xfrm>
            <a:off x="641544" y="1962592"/>
            <a:ext cx="4448285" cy="51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prevalence of </a:t>
            </a:r>
            <a:r>
              <a:rPr lang="en-GB" dirty="0" err="1">
                <a:solidFill>
                  <a:schemeClr val="tx1"/>
                </a:solidFill>
              </a:rPr>
              <a:t>EoE</a:t>
            </a:r>
            <a:r>
              <a:rPr lang="en-GB" dirty="0">
                <a:solidFill>
                  <a:schemeClr val="tx1"/>
                </a:solidFill>
              </a:rPr>
              <a:t> is rapidly growing and, with it,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EoE</a:t>
            </a:r>
            <a:r>
              <a:rPr lang="en-GB" dirty="0">
                <a:solidFill>
                  <a:schemeClr val="tx1"/>
                </a:solidFill>
              </a:rPr>
              <a:t>-related food obstruction</a:t>
            </a:r>
            <a:r>
              <a:rPr lang="en-GB" baseline="30000" dirty="0">
                <a:solidFill>
                  <a:schemeClr val="tx1"/>
                </a:solidFill>
              </a:rPr>
              <a:t>3,4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E79553-30EF-4746-936B-C64617912DBD}"/>
              </a:ext>
            </a:extLst>
          </p:cNvPr>
          <p:cNvSpPr txBox="1">
            <a:spLocks/>
          </p:cNvSpPr>
          <p:nvPr/>
        </p:nvSpPr>
        <p:spPr>
          <a:xfrm>
            <a:off x="652169" y="2824905"/>
            <a:ext cx="4520211" cy="493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Lack of knowledge of </a:t>
            </a:r>
            <a:r>
              <a:rPr lang="en-GB" dirty="0" err="1">
                <a:solidFill>
                  <a:schemeClr val="tx1"/>
                </a:solidFill>
              </a:rPr>
              <a:t>EoE</a:t>
            </a:r>
            <a:r>
              <a:rPr lang="en-GB" dirty="0">
                <a:solidFill>
                  <a:schemeClr val="tx1"/>
                </a:solidFill>
              </a:rPr>
              <a:t> as the most common cause means that in many cases biopsies are not being taken</a:t>
            </a:r>
            <a:r>
              <a:rPr lang="en-GB" baseline="30000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160A403-1734-5047-BFB0-B71B39247DB0}"/>
              </a:ext>
            </a:extLst>
          </p:cNvPr>
          <p:cNvSpPr txBox="1">
            <a:spLocks/>
          </p:cNvSpPr>
          <p:nvPr/>
        </p:nvSpPr>
        <p:spPr>
          <a:xfrm>
            <a:off x="652170" y="3623884"/>
            <a:ext cx="4259861" cy="6627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As a result, there may be lengthy delays in diagnosis and initiation of appropriate </a:t>
            </a:r>
            <a:r>
              <a:rPr lang="en-GB" dirty="0" err="1">
                <a:solidFill>
                  <a:schemeClr val="tx1"/>
                </a:solidFill>
              </a:rPr>
              <a:t>EoE</a:t>
            </a:r>
            <a:r>
              <a:rPr lang="en-GB" dirty="0">
                <a:solidFill>
                  <a:schemeClr val="tx1"/>
                </a:solidFill>
              </a:rPr>
              <a:t> treatment, not to mention, recurrent obstruction</a:t>
            </a:r>
            <a:r>
              <a:rPr lang="en-GB" baseline="30000" dirty="0">
                <a:solidFill>
                  <a:schemeClr val="tx1"/>
                </a:solidFill>
              </a:rPr>
              <a:t>5-7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3EDA41-90FF-D249-9545-BC5898630C84}"/>
              </a:ext>
            </a:extLst>
          </p:cNvPr>
          <p:cNvSpPr txBox="1">
            <a:spLocks/>
          </p:cNvSpPr>
          <p:nvPr/>
        </p:nvSpPr>
        <p:spPr>
          <a:xfrm>
            <a:off x="652170" y="4509804"/>
            <a:ext cx="4259861" cy="674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It is likely that some FBOs can be prevented with appropriate diagnostic work-up, even if an episode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is transient and self-resolving</a:t>
            </a:r>
            <a:r>
              <a:rPr lang="en-GB" baseline="30000" dirty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692B2-56F0-5D44-8398-9482F0EC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9000"/>
          </a:blip>
          <a:srcRect b="3717"/>
          <a:stretch/>
        </p:blipFill>
        <p:spPr>
          <a:xfrm>
            <a:off x="5114940" y="1738312"/>
            <a:ext cx="3211318" cy="3551466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E80CD862-DE68-3141-BB4E-759C7D947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2054" y="758792"/>
            <a:ext cx="814174" cy="814174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DA40F79-E6F1-A744-B6A6-D9A5E1678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6604" y="758792"/>
            <a:ext cx="814174" cy="814174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18BB3CB1-D58F-1142-9391-D3B4400B6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7504" y="758792"/>
            <a:ext cx="814174" cy="814174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7BC58C41-CF84-2646-BA6A-F715CF0E0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8404" y="758792"/>
            <a:ext cx="814174" cy="814174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DF609E72-C527-3349-A96F-8D234DC3F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9304" y="758792"/>
            <a:ext cx="814174" cy="814174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2A7BFDBF-468B-2D44-9906-79120F446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804" y="758792"/>
            <a:ext cx="814174" cy="814174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6DC8809A-FC4A-4C40-A4C2-E4304B5F1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6654" y="758792"/>
            <a:ext cx="814174" cy="814174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E91E2FFC-1423-914C-90AF-784CC56C2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1204" y="758792"/>
            <a:ext cx="814174" cy="8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BAEA01B-2889-274E-900A-B5950AA4FB18}"/>
              </a:ext>
            </a:extLst>
          </p:cNvPr>
          <p:cNvSpPr/>
          <p:nvPr/>
        </p:nvSpPr>
        <p:spPr>
          <a:xfrm>
            <a:off x="406599" y="3944775"/>
            <a:ext cx="7588989" cy="1426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5664773"/>
            <a:ext cx="4408296" cy="483212"/>
          </a:xfrm>
        </p:spPr>
        <p:txBody>
          <a:bodyPr tIns="0"/>
          <a:lstStyle/>
          <a:p>
            <a:pPr marL="134938" indent="-134938"/>
            <a:r>
              <a:rPr lang="en-GB" dirty="0"/>
              <a:t>1. 	</a:t>
            </a:r>
            <a:r>
              <a:rPr lang="en-GB" dirty="0" err="1"/>
              <a:t>Gretarsdottir</a:t>
            </a:r>
            <a:r>
              <a:rPr lang="en-GB" dirty="0"/>
              <a:t> HM </a:t>
            </a:r>
            <a:r>
              <a:rPr lang="en-GB" i="1" dirty="0"/>
              <a:t>et al. </a:t>
            </a:r>
            <a:r>
              <a:rPr lang="en-GB" dirty="0" err="1"/>
              <a:t>Scand</a:t>
            </a:r>
            <a:r>
              <a:rPr lang="en-GB" dirty="0"/>
              <a:t> J </a:t>
            </a:r>
            <a:r>
              <a:rPr lang="en-GB" dirty="0" err="1"/>
              <a:t>Gastroenterol</a:t>
            </a:r>
            <a:r>
              <a:rPr lang="en-GB" dirty="0"/>
              <a:t> 2015; 50(5): 513-8.</a:t>
            </a:r>
          </a:p>
          <a:p>
            <a:pPr marL="134938" indent="-134938"/>
            <a:r>
              <a:rPr lang="en-GB" dirty="0"/>
              <a:t>2.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31(5): 745-9.</a:t>
            </a:r>
          </a:p>
          <a:p>
            <a:pPr marL="134938" indent="-134938">
              <a:buAutoNum type="arabicPeriod" startAt="3"/>
            </a:pPr>
            <a:r>
              <a:rPr lang="en-GB" dirty="0"/>
              <a:t>Mahesh VN </a:t>
            </a:r>
            <a:r>
              <a:rPr lang="en-GB" i="1" dirty="0"/>
              <a:t>et al. </a:t>
            </a:r>
            <a:r>
              <a:rPr lang="en-GB" dirty="0"/>
              <a:t>J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en-GB" dirty="0" err="1"/>
              <a:t>Hepatol</a:t>
            </a:r>
            <a:r>
              <a:rPr lang="en-GB" dirty="0"/>
              <a:t> 2013; 28(6): 963-6.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Food bolus obstruction is the most common gastrointestinal emergency after GI bleeding</a:t>
            </a:r>
            <a:r>
              <a:rPr lang="en-GB" baseline="30000" dirty="0"/>
              <a:t>1,2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EA01B-2889-274E-900A-B5950AA4FB18}"/>
              </a:ext>
            </a:extLst>
          </p:cNvPr>
          <p:cNvSpPr/>
          <p:nvPr/>
        </p:nvSpPr>
        <p:spPr>
          <a:xfrm>
            <a:off x="417513" y="1100714"/>
            <a:ext cx="7588989" cy="2702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421" y="1176697"/>
            <a:ext cx="1632962" cy="2411099"/>
            <a:chOff x="621423" y="1645024"/>
            <a:chExt cx="1632962" cy="241109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8B491AF-0D52-D049-A635-EA6E6DFBD8E5}"/>
                </a:ext>
              </a:extLst>
            </p:cNvPr>
            <p:cNvSpPr/>
            <p:nvPr/>
          </p:nvSpPr>
          <p:spPr>
            <a:xfrm>
              <a:off x="621423" y="1878897"/>
              <a:ext cx="1632962" cy="2177226"/>
            </a:xfrm>
            <a:prstGeom prst="roundRect">
              <a:avLst>
                <a:gd name="adj" fmla="val 5317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 Regular"/>
              </a:endParaRPr>
            </a:p>
          </p:txBody>
        </p:sp>
        <p:sp>
          <p:nvSpPr>
            <p:cNvPr id="22" name="Content Placeholder 12">
              <a:extLst>
                <a:ext uri="{FF2B5EF4-FFF2-40B4-BE49-F238E27FC236}">
                  <a16:creationId xmlns:a16="http://schemas.microsoft.com/office/drawing/2014/main" id="{3B1D0859-B578-7242-9C6A-CE7FA6D6496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4233" y="2067958"/>
              <a:ext cx="1407343" cy="1891074"/>
            </a:xfrm>
            <a:prstGeom prst="rect">
              <a:avLst/>
            </a:prstGeom>
            <a:solidFill>
              <a:schemeClr val="bg1"/>
            </a:solidFill>
          </p:spPr>
          <p:txBody>
            <a:bodyPr lIns="108000" tIns="108000" rIns="108000" bIns="10800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300"/>
                </a:spcAft>
                <a:buNone/>
                <a:tabLst>
                  <a:tab pos="1598613" algn="l"/>
                </a:tabLst>
              </a:pPr>
              <a:r>
                <a:rPr lang="en-GB" altLang="en-US" sz="1200" b="1" dirty="0">
                  <a:ea typeface="Arial Regular"/>
                  <a:cs typeface="Arial Regular"/>
                </a:rPr>
                <a:t>Estimated FBO incidence</a:t>
              </a:r>
              <a:endParaRPr lang="en-GB" altLang="en-US" sz="1200" baseline="30000" dirty="0">
                <a:ea typeface="Arial Regular"/>
                <a:cs typeface="Arial Regular"/>
              </a:endParaRP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34E88F0B-8C90-3948-B991-809B9F4FA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1924" y="1645024"/>
              <a:ext cx="961201" cy="466752"/>
              <a:chOff x="3653703" y="1669859"/>
              <a:chExt cx="1393371" cy="652427"/>
            </a:xfrm>
          </p:grpSpPr>
          <p:sp>
            <p:nvSpPr>
              <p:cNvPr id="24" name="Round Same Side Corner Rectangle 30">
                <a:extLst>
                  <a:ext uri="{FF2B5EF4-FFF2-40B4-BE49-F238E27FC236}">
                    <a16:creationId xmlns:a16="http://schemas.microsoft.com/office/drawing/2014/main" id="{EBAF31E6-CB8B-D94A-A7C4-FAAA8C7ED03C}"/>
                  </a:ext>
                </a:extLst>
              </p:cNvPr>
              <p:cNvSpPr/>
              <p:nvPr/>
            </p:nvSpPr>
            <p:spPr>
              <a:xfrm>
                <a:off x="3653703" y="1914942"/>
                <a:ext cx="1393371" cy="207897"/>
              </a:xfrm>
              <a:prstGeom prst="round2SameRect">
                <a:avLst>
                  <a:gd name="adj1" fmla="val 41190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  <p:sp>
            <p:nvSpPr>
              <p:cNvPr id="25" name="Round Same Side Corner Rectangle 31">
                <a:extLst>
                  <a:ext uri="{FF2B5EF4-FFF2-40B4-BE49-F238E27FC236}">
                    <a16:creationId xmlns:a16="http://schemas.microsoft.com/office/drawing/2014/main" id="{E8BBF2F7-42BD-C647-BCA7-1C97A5D014D8}"/>
                  </a:ext>
                </a:extLst>
              </p:cNvPr>
              <p:cNvSpPr/>
              <p:nvPr/>
            </p:nvSpPr>
            <p:spPr>
              <a:xfrm>
                <a:off x="4093297" y="1669859"/>
                <a:ext cx="514182" cy="4462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FB68463-C69F-6E43-B824-8E6A1E5D57AA}"/>
                  </a:ext>
                </a:extLst>
              </p:cNvPr>
              <p:cNvSpPr/>
              <p:nvPr/>
            </p:nvSpPr>
            <p:spPr>
              <a:xfrm>
                <a:off x="4205973" y="1752681"/>
                <a:ext cx="288831" cy="290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9DF28903-7FFE-484D-9B2D-B4D7DFA7491F}"/>
                  </a:ext>
                </a:extLst>
              </p:cNvPr>
              <p:cNvSpPr/>
              <p:nvPr/>
            </p:nvSpPr>
            <p:spPr>
              <a:xfrm>
                <a:off x="3653703" y="2122839"/>
                <a:ext cx="1393371" cy="199447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</p:grpSp>
        <p:grpSp>
          <p:nvGrpSpPr>
            <p:cNvPr id="28" name="Group 48">
              <a:extLst>
                <a:ext uri="{FF2B5EF4-FFF2-40B4-BE49-F238E27FC236}">
                  <a16:creationId xmlns:a16="http://schemas.microsoft.com/office/drawing/2014/main" id="{149E2BC6-14EB-084A-852C-F1659F0F9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438" y="2565845"/>
              <a:ext cx="881339" cy="882760"/>
              <a:chOff x="3018528" y="687123"/>
              <a:chExt cx="689428" cy="68942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802E45A-E8E6-914C-B26A-BC8B4CFF0349}"/>
                  </a:ext>
                </a:extLst>
              </p:cNvPr>
              <p:cNvSpPr/>
              <p:nvPr/>
            </p:nvSpPr>
            <p:spPr>
              <a:xfrm>
                <a:off x="3018528" y="687123"/>
                <a:ext cx="689428" cy="6894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  <p:sp>
            <p:nvSpPr>
              <p:cNvPr id="30" name="Round Same Side Corner Rectangle 13">
                <a:extLst>
                  <a:ext uri="{FF2B5EF4-FFF2-40B4-BE49-F238E27FC236}">
                    <a16:creationId xmlns:a16="http://schemas.microsoft.com/office/drawing/2014/main" id="{B4A2D2E1-563A-2944-871D-824560921A1D}"/>
                  </a:ext>
                </a:extLst>
              </p:cNvPr>
              <p:cNvSpPr/>
              <p:nvPr/>
            </p:nvSpPr>
            <p:spPr>
              <a:xfrm>
                <a:off x="3081911" y="1146742"/>
                <a:ext cx="554879" cy="225368"/>
              </a:xfrm>
              <a:custGeom>
                <a:avLst/>
                <a:gdLst>
                  <a:gd name="connsiteX0" fmla="*/ 93663 w 555625"/>
                  <a:gd name="connsiteY0" fmla="*/ 0 h 295271"/>
                  <a:gd name="connsiteX1" fmla="*/ 461962 w 555625"/>
                  <a:gd name="connsiteY1" fmla="*/ 0 h 295271"/>
                  <a:gd name="connsiteX2" fmla="*/ 555625 w 555625"/>
                  <a:gd name="connsiteY2" fmla="*/ 93663 h 295271"/>
                  <a:gd name="connsiteX3" fmla="*/ 555625 w 555625"/>
                  <a:gd name="connsiteY3" fmla="*/ 295271 h 295271"/>
                  <a:gd name="connsiteX4" fmla="*/ 555625 w 555625"/>
                  <a:gd name="connsiteY4" fmla="*/ 295271 h 295271"/>
                  <a:gd name="connsiteX5" fmla="*/ 0 w 555625"/>
                  <a:gd name="connsiteY5" fmla="*/ 295271 h 295271"/>
                  <a:gd name="connsiteX6" fmla="*/ 0 w 555625"/>
                  <a:gd name="connsiteY6" fmla="*/ 295271 h 295271"/>
                  <a:gd name="connsiteX7" fmla="*/ 0 w 555625"/>
                  <a:gd name="connsiteY7" fmla="*/ 93663 h 295271"/>
                  <a:gd name="connsiteX8" fmla="*/ 93663 w 555625"/>
                  <a:gd name="connsiteY8" fmla="*/ 0 h 295271"/>
                  <a:gd name="connsiteX0" fmla="*/ 93663 w 555625"/>
                  <a:gd name="connsiteY0" fmla="*/ 0 h 295271"/>
                  <a:gd name="connsiteX1" fmla="*/ 461962 w 555625"/>
                  <a:gd name="connsiteY1" fmla="*/ 0 h 295271"/>
                  <a:gd name="connsiteX2" fmla="*/ 555625 w 555625"/>
                  <a:gd name="connsiteY2" fmla="*/ 93663 h 295271"/>
                  <a:gd name="connsiteX3" fmla="*/ 555625 w 555625"/>
                  <a:gd name="connsiteY3" fmla="*/ 295271 h 295271"/>
                  <a:gd name="connsiteX4" fmla="*/ 555625 w 555625"/>
                  <a:gd name="connsiteY4" fmla="*/ 295271 h 295271"/>
                  <a:gd name="connsiteX5" fmla="*/ 0 w 555625"/>
                  <a:gd name="connsiteY5" fmla="*/ 295271 h 295271"/>
                  <a:gd name="connsiteX6" fmla="*/ 101600 w 555625"/>
                  <a:gd name="connsiteY6" fmla="*/ 158746 h 295271"/>
                  <a:gd name="connsiteX7" fmla="*/ 0 w 555625"/>
                  <a:gd name="connsiteY7" fmla="*/ 93663 h 295271"/>
                  <a:gd name="connsiteX8" fmla="*/ 93663 w 555625"/>
                  <a:gd name="connsiteY8" fmla="*/ 0 h 295271"/>
                  <a:gd name="connsiteX0" fmla="*/ 93663 w 555625"/>
                  <a:gd name="connsiteY0" fmla="*/ 0 h 295271"/>
                  <a:gd name="connsiteX1" fmla="*/ 461962 w 555625"/>
                  <a:gd name="connsiteY1" fmla="*/ 0 h 295271"/>
                  <a:gd name="connsiteX2" fmla="*/ 555625 w 555625"/>
                  <a:gd name="connsiteY2" fmla="*/ 93663 h 295271"/>
                  <a:gd name="connsiteX3" fmla="*/ 555625 w 555625"/>
                  <a:gd name="connsiteY3" fmla="*/ 295271 h 295271"/>
                  <a:gd name="connsiteX4" fmla="*/ 555625 w 555625"/>
                  <a:gd name="connsiteY4" fmla="*/ 295271 h 295271"/>
                  <a:gd name="connsiteX5" fmla="*/ 241300 w 555625"/>
                  <a:gd name="connsiteY5" fmla="*/ 190496 h 295271"/>
                  <a:gd name="connsiteX6" fmla="*/ 101600 w 555625"/>
                  <a:gd name="connsiteY6" fmla="*/ 158746 h 295271"/>
                  <a:gd name="connsiteX7" fmla="*/ 0 w 555625"/>
                  <a:gd name="connsiteY7" fmla="*/ 93663 h 295271"/>
                  <a:gd name="connsiteX8" fmla="*/ 93663 w 555625"/>
                  <a:gd name="connsiteY8" fmla="*/ 0 h 295271"/>
                  <a:gd name="connsiteX0" fmla="*/ 93663 w 555625"/>
                  <a:gd name="connsiteY0" fmla="*/ 0 h 295271"/>
                  <a:gd name="connsiteX1" fmla="*/ 461962 w 555625"/>
                  <a:gd name="connsiteY1" fmla="*/ 0 h 295271"/>
                  <a:gd name="connsiteX2" fmla="*/ 555625 w 555625"/>
                  <a:gd name="connsiteY2" fmla="*/ 93663 h 295271"/>
                  <a:gd name="connsiteX3" fmla="*/ 555625 w 555625"/>
                  <a:gd name="connsiteY3" fmla="*/ 295271 h 295271"/>
                  <a:gd name="connsiteX4" fmla="*/ 428625 w 555625"/>
                  <a:gd name="connsiteY4" fmla="*/ 212721 h 295271"/>
                  <a:gd name="connsiteX5" fmla="*/ 241300 w 555625"/>
                  <a:gd name="connsiteY5" fmla="*/ 190496 h 295271"/>
                  <a:gd name="connsiteX6" fmla="*/ 101600 w 555625"/>
                  <a:gd name="connsiteY6" fmla="*/ 158746 h 295271"/>
                  <a:gd name="connsiteX7" fmla="*/ 0 w 555625"/>
                  <a:gd name="connsiteY7" fmla="*/ 93663 h 295271"/>
                  <a:gd name="connsiteX8" fmla="*/ 93663 w 555625"/>
                  <a:gd name="connsiteY8" fmla="*/ 0 h 295271"/>
                  <a:gd name="connsiteX0" fmla="*/ 93663 w 555625"/>
                  <a:gd name="connsiteY0" fmla="*/ 0 h 212721"/>
                  <a:gd name="connsiteX1" fmla="*/ 461962 w 555625"/>
                  <a:gd name="connsiteY1" fmla="*/ 0 h 212721"/>
                  <a:gd name="connsiteX2" fmla="*/ 555625 w 555625"/>
                  <a:gd name="connsiteY2" fmla="*/ 93663 h 212721"/>
                  <a:gd name="connsiteX3" fmla="*/ 498475 w 555625"/>
                  <a:gd name="connsiteY3" fmla="*/ 155571 h 212721"/>
                  <a:gd name="connsiteX4" fmla="*/ 428625 w 555625"/>
                  <a:gd name="connsiteY4" fmla="*/ 212721 h 212721"/>
                  <a:gd name="connsiteX5" fmla="*/ 241300 w 555625"/>
                  <a:gd name="connsiteY5" fmla="*/ 190496 h 212721"/>
                  <a:gd name="connsiteX6" fmla="*/ 101600 w 555625"/>
                  <a:gd name="connsiteY6" fmla="*/ 158746 h 212721"/>
                  <a:gd name="connsiteX7" fmla="*/ 0 w 555625"/>
                  <a:gd name="connsiteY7" fmla="*/ 93663 h 212721"/>
                  <a:gd name="connsiteX8" fmla="*/ 93663 w 555625"/>
                  <a:gd name="connsiteY8" fmla="*/ 0 h 212721"/>
                  <a:gd name="connsiteX0" fmla="*/ 93663 w 555625"/>
                  <a:gd name="connsiteY0" fmla="*/ 0 h 209546"/>
                  <a:gd name="connsiteX1" fmla="*/ 461962 w 555625"/>
                  <a:gd name="connsiteY1" fmla="*/ 0 h 209546"/>
                  <a:gd name="connsiteX2" fmla="*/ 555625 w 555625"/>
                  <a:gd name="connsiteY2" fmla="*/ 93663 h 209546"/>
                  <a:gd name="connsiteX3" fmla="*/ 498475 w 555625"/>
                  <a:gd name="connsiteY3" fmla="*/ 155571 h 209546"/>
                  <a:gd name="connsiteX4" fmla="*/ 387350 w 555625"/>
                  <a:gd name="connsiteY4" fmla="*/ 209546 h 209546"/>
                  <a:gd name="connsiteX5" fmla="*/ 241300 w 555625"/>
                  <a:gd name="connsiteY5" fmla="*/ 190496 h 209546"/>
                  <a:gd name="connsiteX6" fmla="*/ 101600 w 555625"/>
                  <a:gd name="connsiteY6" fmla="*/ 158746 h 209546"/>
                  <a:gd name="connsiteX7" fmla="*/ 0 w 555625"/>
                  <a:gd name="connsiteY7" fmla="*/ 93663 h 209546"/>
                  <a:gd name="connsiteX8" fmla="*/ 93663 w 555625"/>
                  <a:gd name="connsiteY8" fmla="*/ 0 h 209546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101600 w 555625"/>
                  <a:gd name="connsiteY6" fmla="*/ 158746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88900 w 555625"/>
                  <a:gd name="connsiteY6" fmla="*/ 174621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88900 w 555625"/>
                  <a:gd name="connsiteY6" fmla="*/ 174621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88900 w 555625"/>
                  <a:gd name="connsiteY6" fmla="*/ 174621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88900 w 555625"/>
                  <a:gd name="connsiteY6" fmla="*/ 174621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19071"/>
                  <a:gd name="connsiteX1" fmla="*/ 461962 w 555625"/>
                  <a:gd name="connsiteY1" fmla="*/ 0 h 219071"/>
                  <a:gd name="connsiteX2" fmla="*/ 555625 w 555625"/>
                  <a:gd name="connsiteY2" fmla="*/ 93663 h 219071"/>
                  <a:gd name="connsiteX3" fmla="*/ 498475 w 555625"/>
                  <a:gd name="connsiteY3" fmla="*/ 155571 h 219071"/>
                  <a:gd name="connsiteX4" fmla="*/ 387350 w 555625"/>
                  <a:gd name="connsiteY4" fmla="*/ 209546 h 219071"/>
                  <a:gd name="connsiteX5" fmla="*/ 225425 w 555625"/>
                  <a:gd name="connsiteY5" fmla="*/ 219071 h 219071"/>
                  <a:gd name="connsiteX6" fmla="*/ 88900 w 555625"/>
                  <a:gd name="connsiteY6" fmla="*/ 174621 h 219071"/>
                  <a:gd name="connsiteX7" fmla="*/ 0 w 555625"/>
                  <a:gd name="connsiteY7" fmla="*/ 93663 h 219071"/>
                  <a:gd name="connsiteX8" fmla="*/ 93663 w 555625"/>
                  <a:gd name="connsiteY8" fmla="*/ 0 h 219071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387350 w 555625"/>
                  <a:gd name="connsiteY4" fmla="*/ 209546 h 228596"/>
                  <a:gd name="connsiteX5" fmla="*/ 238125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06400 w 555625"/>
                  <a:gd name="connsiteY4" fmla="*/ 209546 h 228596"/>
                  <a:gd name="connsiteX5" fmla="*/ 238125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06400 w 555625"/>
                  <a:gd name="connsiteY4" fmla="*/ 209546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06400 w 555625"/>
                  <a:gd name="connsiteY4" fmla="*/ 209546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06400 w 555625"/>
                  <a:gd name="connsiteY4" fmla="*/ 209546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15925 w 555625"/>
                  <a:gd name="connsiteY4" fmla="*/ 206371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15925 w 555625"/>
                  <a:gd name="connsiteY4" fmla="*/ 206371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8596"/>
                  <a:gd name="connsiteX1" fmla="*/ 461962 w 555625"/>
                  <a:gd name="connsiteY1" fmla="*/ 0 h 228596"/>
                  <a:gd name="connsiteX2" fmla="*/ 555625 w 555625"/>
                  <a:gd name="connsiteY2" fmla="*/ 93663 h 228596"/>
                  <a:gd name="connsiteX3" fmla="*/ 498475 w 555625"/>
                  <a:gd name="connsiteY3" fmla="*/ 155571 h 228596"/>
                  <a:gd name="connsiteX4" fmla="*/ 415925 w 555625"/>
                  <a:gd name="connsiteY4" fmla="*/ 206371 h 228596"/>
                  <a:gd name="connsiteX5" fmla="*/ 254000 w 555625"/>
                  <a:gd name="connsiteY5" fmla="*/ 228596 h 228596"/>
                  <a:gd name="connsiteX6" fmla="*/ 88900 w 555625"/>
                  <a:gd name="connsiteY6" fmla="*/ 174621 h 228596"/>
                  <a:gd name="connsiteX7" fmla="*/ 0 w 555625"/>
                  <a:gd name="connsiteY7" fmla="*/ 93663 h 228596"/>
                  <a:gd name="connsiteX8" fmla="*/ 93663 w 555625"/>
                  <a:gd name="connsiteY8" fmla="*/ 0 h 228596"/>
                  <a:gd name="connsiteX0" fmla="*/ 93663 w 555625"/>
                  <a:gd name="connsiteY0" fmla="*/ 0 h 222246"/>
                  <a:gd name="connsiteX1" fmla="*/ 461962 w 555625"/>
                  <a:gd name="connsiteY1" fmla="*/ 0 h 222246"/>
                  <a:gd name="connsiteX2" fmla="*/ 555625 w 555625"/>
                  <a:gd name="connsiteY2" fmla="*/ 93663 h 222246"/>
                  <a:gd name="connsiteX3" fmla="*/ 498475 w 555625"/>
                  <a:gd name="connsiteY3" fmla="*/ 155571 h 222246"/>
                  <a:gd name="connsiteX4" fmla="*/ 415925 w 555625"/>
                  <a:gd name="connsiteY4" fmla="*/ 206371 h 222246"/>
                  <a:gd name="connsiteX5" fmla="*/ 238125 w 555625"/>
                  <a:gd name="connsiteY5" fmla="*/ 222246 h 222246"/>
                  <a:gd name="connsiteX6" fmla="*/ 88900 w 555625"/>
                  <a:gd name="connsiteY6" fmla="*/ 174621 h 222246"/>
                  <a:gd name="connsiteX7" fmla="*/ 0 w 555625"/>
                  <a:gd name="connsiteY7" fmla="*/ 93663 h 222246"/>
                  <a:gd name="connsiteX8" fmla="*/ 93663 w 555625"/>
                  <a:gd name="connsiteY8" fmla="*/ 0 h 222246"/>
                  <a:gd name="connsiteX0" fmla="*/ 93663 w 555625"/>
                  <a:gd name="connsiteY0" fmla="*/ 0 h 225218"/>
                  <a:gd name="connsiteX1" fmla="*/ 461962 w 555625"/>
                  <a:gd name="connsiteY1" fmla="*/ 0 h 225218"/>
                  <a:gd name="connsiteX2" fmla="*/ 555625 w 555625"/>
                  <a:gd name="connsiteY2" fmla="*/ 93663 h 225218"/>
                  <a:gd name="connsiteX3" fmla="*/ 498475 w 555625"/>
                  <a:gd name="connsiteY3" fmla="*/ 155571 h 225218"/>
                  <a:gd name="connsiteX4" fmla="*/ 415925 w 555625"/>
                  <a:gd name="connsiteY4" fmla="*/ 206371 h 225218"/>
                  <a:gd name="connsiteX5" fmla="*/ 238125 w 555625"/>
                  <a:gd name="connsiteY5" fmla="*/ 222246 h 225218"/>
                  <a:gd name="connsiteX6" fmla="*/ 88900 w 555625"/>
                  <a:gd name="connsiteY6" fmla="*/ 174621 h 225218"/>
                  <a:gd name="connsiteX7" fmla="*/ 0 w 555625"/>
                  <a:gd name="connsiteY7" fmla="*/ 93663 h 225218"/>
                  <a:gd name="connsiteX8" fmla="*/ 93663 w 555625"/>
                  <a:gd name="connsiteY8" fmla="*/ 0 h 225218"/>
                  <a:gd name="connsiteX0" fmla="*/ 93663 w 555625"/>
                  <a:gd name="connsiteY0" fmla="*/ 0 h 225218"/>
                  <a:gd name="connsiteX1" fmla="*/ 461962 w 555625"/>
                  <a:gd name="connsiteY1" fmla="*/ 0 h 225218"/>
                  <a:gd name="connsiteX2" fmla="*/ 555625 w 555625"/>
                  <a:gd name="connsiteY2" fmla="*/ 93663 h 225218"/>
                  <a:gd name="connsiteX3" fmla="*/ 498475 w 555625"/>
                  <a:gd name="connsiteY3" fmla="*/ 155571 h 225218"/>
                  <a:gd name="connsiteX4" fmla="*/ 415925 w 555625"/>
                  <a:gd name="connsiteY4" fmla="*/ 206371 h 225218"/>
                  <a:gd name="connsiteX5" fmla="*/ 238125 w 555625"/>
                  <a:gd name="connsiteY5" fmla="*/ 222246 h 225218"/>
                  <a:gd name="connsiteX6" fmla="*/ 88900 w 555625"/>
                  <a:gd name="connsiteY6" fmla="*/ 174621 h 225218"/>
                  <a:gd name="connsiteX7" fmla="*/ 0 w 555625"/>
                  <a:gd name="connsiteY7" fmla="*/ 93663 h 225218"/>
                  <a:gd name="connsiteX8" fmla="*/ 93663 w 555625"/>
                  <a:gd name="connsiteY8" fmla="*/ 0 h 22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625" h="225218">
                    <a:moveTo>
                      <a:pt x="93663" y="0"/>
                    </a:moveTo>
                    <a:lnTo>
                      <a:pt x="461962" y="0"/>
                    </a:lnTo>
                    <a:cubicBezTo>
                      <a:pt x="513691" y="0"/>
                      <a:pt x="555625" y="41934"/>
                      <a:pt x="555625" y="93663"/>
                    </a:cubicBezTo>
                    <a:lnTo>
                      <a:pt x="498475" y="155571"/>
                    </a:lnTo>
                    <a:cubicBezTo>
                      <a:pt x="470958" y="172504"/>
                      <a:pt x="456142" y="183088"/>
                      <a:pt x="415925" y="206371"/>
                    </a:cubicBezTo>
                    <a:cubicBezTo>
                      <a:pt x="349250" y="225421"/>
                      <a:pt x="323850" y="228596"/>
                      <a:pt x="238125" y="222246"/>
                    </a:cubicBezTo>
                    <a:cubicBezTo>
                      <a:pt x="157692" y="213779"/>
                      <a:pt x="143933" y="192613"/>
                      <a:pt x="88900" y="174621"/>
                    </a:cubicBezTo>
                    <a:cubicBezTo>
                      <a:pt x="41275" y="132818"/>
                      <a:pt x="28575" y="129116"/>
                      <a:pt x="0" y="93663"/>
                    </a:cubicBezTo>
                    <a:cubicBezTo>
                      <a:pt x="0" y="41934"/>
                      <a:pt x="41934" y="0"/>
                      <a:pt x="936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4D2B2D9-B08D-2041-B229-71B97F1AB2D3}"/>
                  </a:ext>
                </a:extLst>
              </p:cNvPr>
              <p:cNvSpPr/>
              <p:nvPr/>
            </p:nvSpPr>
            <p:spPr>
              <a:xfrm>
                <a:off x="3154189" y="773718"/>
                <a:ext cx="409209" cy="386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 Regular"/>
                </a:endParaRPr>
              </a:p>
            </p:txBody>
          </p:sp>
        </p:grpSp>
        <p:sp>
          <p:nvSpPr>
            <p:cNvPr id="32" name="Content Placeholder 12">
              <a:extLst>
                <a:ext uri="{FF2B5EF4-FFF2-40B4-BE49-F238E27FC236}">
                  <a16:creationId xmlns:a16="http://schemas.microsoft.com/office/drawing/2014/main" id="{4E5F78F0-5820-0F47-85B4-35FE7CC08776}"/>
                </a:ext>
              </a:extLst>
            </p:cNvPr>
            <p:cNvSpPr txBox="1">
              <a:spLocks/>
            </p:cNvSpPr>
            <p:nvPr/>
          </p:nvSpPr>
          <p:spPr>
            <a:xfrm>
              <a:off x="1242827" y="2795384"/>
              <a:ext cx="292524" cy="2412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Arial Regular" charset="0"/>
                  <a:ea typeface="Arial Regular" charset="0"/>
                  <a:cs typeface="Arial Regular" charset="0"/>
                </a:rPr>
                <a:t>25</a:t>
              </a:r>
            </a:p>
          </p:txBody>
        </p:sp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30C3B5F0-AC5A-7944-AD71-C9CF3FEA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53" y="3500829"/>
              <a:ext cx="14073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200" dirty="0">
                  <a:latin typeface="Arial Regular" charset="0"/>
                  <a:cs typeface="Arial Regular" charset="0"/>
                </a:rPr>
                <a:t>25 people per 100,000 per year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94840-7DEE-D14B-A9C8-E00A0C800307}"/>
              </a:ext>
            </a:extLst>
          </p:cNvPr>
          <p:cNvGrpSpPr/>
          <p:nvPr/>
        </p:nvGrpSpPr>
        <p:grpSpPr>
          <a:xfrm>
            <a:off x="2848849" y="2657317"/>
            <a:ext cx="2238828" cy="777136"/>
            <a:chOff x="3639600" y="3059796"/>
            <a:chExt cx="2649445" cy="91966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0FF1601-A808-6B4A-8D3A-CCF594BA11D0}"/>
                </a:ext>
              </a:extLst>
            </p:cNvPr>
            <p:cNvSpPr/>
            <p:nvPr/>
          </p:nvSpPr>
          <p:spPr>
            <a:xfrm>
              <a:off x="3954840" y="3059796"/>
              <a:ext cx="2334205" cy="919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cs typeface="Arial Regular" charset="0"/>
                </a:rPr>
                <a:t>Meat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cs typeface="Arial Regular" charset="0"/>
                </a:rPr>
                <a:t>Fish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cs typeface="Arial Regular" charset="0"/>
                </a:rPr>
                <a:t>Vegetables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cs typeface="Arial Regular" charset="0"/>
                </a:rPr>
                <a:t>Other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CC7D36-3601-1444-9433-F2BCD1C5CB28}"/>
                </a:ext>
              </a:extLst>
            </p:cNvPr>
            <p:cNvSpPr/>
            <p:nvPr/>
          </p:nvSpPr>
          <p:spPr>
            <a:xfrm>
              <a:off x="3639600" y="3086431"/>
              <a:ext cx="176161" cy="1746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89AB85-A656-BD40-8455-6977C6475AA0}"/>
                </a:ext>
              </a:extLst>
            </p:cNvPr>
            <p:cNvSpPr/>
            <p:nvPr/>
          </p:nvSpPr>
          <p:spPr>
            <a:xfrm>
              <a:off x="3639600" y="3315325"/>
              <a:ext cx="176161" cy="1746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DAB153-6C26-6747-826F-B2284853D22B}"/>
                </a:ext>
              </a:extLst>
            </p:cNvPr>
            <p:cNvSpPr/>
            <p:nvPr/>
          </p:nvSpPr>
          <p:spPr>
            <a:xfrm>
              <a:off x="3639600" y="3544220"/>
              <a:ext cx="176161" cy="1746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3218BF-7BC2-8C48-B796-6E884292B2F5}"/>
                </a:ext>
              </a:extLst>
            </p:cNvPr>
            <p:cNvSpPr/>
            <p:nvPr/>
          </p:nvSpPr>
          <p:spPr>
            <a:xfrm>
              <a:off x="3639600" y="3773115"/>
              <a:ext cx="176161" cy="1746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ADBE38D-1B02-994D-83E7-7676148729B1}"/>
              </a:ext>
            </a:extLst>
          </p:cNvPr>
          <p:cNvSpPr/>
          <p:nvPr/>
        </p:nvSpPr>
        <p:spPr>
          <a:xfrm>
            <a:off x="2786222" y="2083632"/>
            <a:ext cx="2334205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Arial Regular" charset="0"/>
                <a:cs typeface="Arial Regular" charset="0"/>
              </a:rPr>
              <a:t>Food type involved</a:t>
            </a:r>
            <a:endParaRPr lang="en-GB" sz="1300" baseline="30000" dirty="0">
              <a:solidFill>
                <a:schemeClr val="bg2">
                  <a:lumMod val="25000"/>
                </a:schemeClr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55215168-C08C-614A-B084-F582E7A509EF}"/>
              </a:ext>
            </a:extLst>
          </p:cNvPr>
          <p:cNvSpPr txBox="1">
            <a:spLocks/>
          </p:cNvSpPr>
          <p:nvPr/>
        </p:nvSpPr>
        <p:spPr>
          <a:xfrm>
            <a:off x="621421" y="4224486"/>
            <a:ext cx="3069071" cy="1124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300" dirty="0"/>
              <a:t>A study of patients admitted to a tertiary referral hospital in Southern Australia found the number of FBOs increased significantly over the 15 years to 2010:</a:t>
            </a:r>
            <a:r>
              <a:rPr lang="en-GB" sz="1300" baseline="30000" dirty="0"/>
              <a:t>3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AC5952C-2115-AB4C-9F6B-8AD719F6544E}"/>
              </a:ext>
            </a:extLst>
          </p:cNvPr>
          <p:cNvSpPr txBox="1">
            <a:spLocks/>
          </p:cNvSpPr>
          <p:nvPr/>
        </p:nvSpPr>
        <p:spPr>
          <a:xfrm>
            <a:off x="4233549" y="5025910"/>
            <a:ext cx="1145409" cy="238545"/>
          </a:xfrm>
          <a:prstGeom prst="rect">
            <a:avLst/>
          </a:prstGeom>
          <a:solidFill>
            <a:schemeClr val="tx1"/>
          </a:solidFill>
        </p:spPr>
        <p:txBody>
          <a:bodyPr vert="horz" lIns="108000" tIns="0" rIns="36000" bIns="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5851460-495F-BC4C-AFC0-D364D0033B51}"/>
              </a:ext>
            </a:extLst>
          </p:cNvPr>
          <p:cNvSpPr txBox="1">
            <a:spLocks/>
          </p:cNvSpPr>
          <p:nvPr/>
        </p:nvSpPr>
        <p:spPr>
          <a:xfrm>
            <a:off x="5438369" y="4649885"/>
            <a:ext cx="1145409" cy="614571"/>
          </a:xfrm>
          <a:prstGeom prst="rect">
            <a:avLst/>
          </a:prstGeom>
          <a:solidFill>
            <a:schemeClr val="tx1"/>
          </a:solidFill>
        </p:spPr>
        <p:txBody>
          <a:bodyPr vert="horz" lIns="108000" tIns="36000" rIns="36000" bIns="0" rtlCol="0" anchor="t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2001-2005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96 cases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AB29ED22-32B3-3A4C-BF9F-BEEDAD97E459}"/>
              </a:ext>
            </a:extLst>
          </p:cNvPr>
          <p:cNvSpPr txBox="1">
            <a:spLocks/>
          </p:cNvSpPr>
          <p:nvPr/>
        </p:nvSpPr>
        <p:spPr>
          <a:xfrm>
            <a:off x="6643189" y="4128755"/>
            <a:ext cx="1145410" cy="1135701"/>
          </a:xfrm>
          <a:prstGeom prst="rect">
            <a:avLst/>
          </a:prstGeom>
          <a:solidFill>
            <a:schemeClr val="tx1"/>
          </a:solidFill>
        </p:spPr>
        <p:txBody>
          <a:bodyPr vert="horz" lIns="108000" tIns="36000" rIns="36000" bIns="0" rtlCol="0" anchor="t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2006-2010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>
                <a:solidFill>
                  <a:schemeClr val="bg1"/>
                </a:solidFill>
              </a:rPr>
              <a:t>180 cases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5814C2-D0C1-F94E-BBF3-5C8BE30D5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994931"/>
              </p:ext>
            </p:extLst>
          </p:nvPr>
        </p:nvGraphicFramePr>
        <p:xfrm>
          <a:off x="5088837" y="1851231"/>
          <a:ext cx="2928579" cy="195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4013855-1A9A-B842-AF1F-B63CE30251C1}"/>
              </a:ext>
            </a:extLst>
          </p:cNvPr>
          <p:cNvSpPr txBox="1">
            <a:spLocks/>
          </p:cNvSpPr>
          <p:nvPr/>
        </p:nvSpPr>
        <p:spPr>
          <a:xfrm>
            <a:off x="4933505" y="3242814"/>
            <a:ext cx="396518" cy="268102"/>
          </a:xfrm>
          <a:prstGeom prst="rect">
            <a:avLst/>
          </a:prstGeom>
          <a:solidFill>
            <a:srgbClr val="C0000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68%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C1C10E-6261-584A-9823-B55CD11E1BDD}"/>
              </a:ext>
            </a:extLst>
          </p:cNvPr>
          <p:cNvCxnSpPr>
            <a:cxnSpLocks/>
          </p:cNvCxnSpPr>
          <p:nvPr/>
        </p:nvCxnSpPr>
        <p:spPr>
          <a:xfrm>
            <a:off x="5330023" y="3368453"/>
            <a:ext cx="6517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C318F84E-7B77-AD44-96C6-B68BBE27303B}"/>
              </a:ext>
            </a:extLst>
          </p:cNvPr>
          <p:cNvSpPr txBox="1">
            <a:spLocks/>
          </p:cNvSpPr>
          <p:nvPr/>
        </p:nvSpPr>
        <p:spPr>
          <a:xfrm>
            <a:off x="4933505" y="2050163"/>
            <a:ext cx="396518" cy="26810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16%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2EA2C0-0425-CF49-B3BD-D6BA56093180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330023" y="2184214"/>
            <a:ext cx="806400" cy="1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77D7787-5170-3F46-A050-FB158F9D3FCC}"/>
              </a:ext>
            </a:extLst>
          </p:cNvPr>
          <p:cNvSpPr txBox="1">
            <a:spLocks/>
          </p:cNvSpPr>
          <p:nvPr/>
        </p:nvSpPr>
        <p:spPr>
          <a:xfrm>
            <a:off x="4933505" y="2375148"/>
            <a:ext cx="396518" cy="268102"/>
          </a:xfrm>
          <a:prstGeom prst="rect">
            <a:avLst/>
          </a:prstGeom>
          <a:solidFill>
            <a:srgbClr val="92D05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4%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B3552F-1D29-C942-A548-746A0B6CEC4D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330023" y="2509199"/>
            <a:ext cx="515461" cy="12986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4F7483F6-4B19-934D-A0C6-E77FF889413C}"/>
              </a:ext>
            </a:extLst>
          </p:cNvPr>
          <p:cNvSpPr txBox="1">
            <a:spLocks/>
          </p:cNvSpPr>
          <p:nvPr/>
        </p:nvSpPr>
        <p:spPr>
          <a:xfrm>
            <a:off x="4933505" y="2806495"/>
            <a:ext cx="396518" cy="268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12%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4275E4-6FFB-0D4A-8830-A49BEF5D622B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5330023" y="2940546"/>
            <a:ext cx="515461" cy="183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1FE86E4-7D67-554B-AB6C-5E73C6D12ECD}"/>
              </a:ext>
            </a:extLst>
          </p:cNvPr>
          <p:cNvSpPr/>
          <p:nvPr/>
        </p:nvSpPr>
        <p:spPr>
          <a:xfrm>
            <a:off x="6136423" y="2439330"/>
            <a:ext cx="838152" cy="8381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351CB25-7A83-A745-8CFF-E8618A058D95}"/>
              </a:ext>
            </a:extLst>
          </p:cNvPr>
          <p:cNvSpPr txBox="1">
            <a:spLocks/>
          </p:cNvSpPr>
          <p:nvPr/>
        </p:nvSpPr>
        <p:spPr>
          <a:xfrm>
            <a:off x="6659562" y="5664453"/>
            <a:ext cx="2134060" cy="481618"/>
          </a:xfrm>
          <a:prstGeom prst="rect">
            <a:avLst/>
          </a:prstGeom>
          <a:noFill/>
        </p:spPr>
        <p:txBody>
          <a:bodyPr vert="horz" lIns="0" tIns="0" rIns="108000" bIns="0" numCol="1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FBO: food bolus obstruction</a:t>
            </a:r>
          </a:p>
          <a:p>
            <a:r>
              <a:rPr lang="en-GB" dirty="0"/>
              <a:t>GI: gastrointestinal</a:t>
            </a:r>
          </a:p>
          <a:p>
            <a:pPr marL="0" indent="0"/>
            <a:endParaRPr lang="en-GB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9612" y="1278779"/>
            <a:ext cx="3859952" cy="73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1"/>
              <a:t>This estimate </a:t>
            </a:r>
            <a:r>
              <a:rPr lang="en-GB" sz="1300" b="1" dirty="0"/>
              <a:t>of incidence comes from a population-based study examining admissions for FBO from 2008 to 2013 in Iceland:</a:t>
            </a:r>
            <a:r>
              <a:rPr lang="en-GB" sz="1300" b="1" baseline="30000" dirty="0"/>
              <a:t>1</a:t>
            </a:r>
            <a:endParaRPr lang="en-GB" sz="1300" b="1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AC5952C-2115-AB4C-9F6B-8AD719F6544E}"/>
              </a:ext>
            </a:extLst>
          </p:cNvPr>
          <p:cNvSpPr txBox="1">
            <a:spLocks/>
          </p:cNvSpPr>
          <p:nvPr/>
        </p:nvSpPr>
        <p:spPr>
          <a:xfrm>
            <a:off x="4233548" y="4605350"/>
            <a:ext cx="1145409" cy="384444"/>
          </a:xfrm>
          <a:prstGeom prst="rect">
            <a:avLst/>
          </a:prstGeom>
          <a:noFill/>
        </p:spPr>
        <p:txBody>
          <a:bodyPr vert="horz" lIns="108000" tIns="0" rIns="36000" bIns="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solidFill>
                  <a:schemeClr val="tx1"/>
                </a:solidFill>
              </a:rPr>
              <a:t>1996-2000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b="1" dirty="0">
                <a:solidFill>
                  <a:schemeClr val="tx1"/>
                </a:solidFill>
              </a:rPr>
              <a:t>39 cases</a:t>
            </a:r>
          </a:p>
        </p:txBody>
      </p:sp>
    </p:spTree>
    <p:extLst>
      <p:ext uri="{BB962C8B-B14F-4D97-AF65-F5344CB8AC3E}">
        <p14:creationId xmlns:p14="http://schemas.microsoft.com/office/powerpoint/2010/main" val="331731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61D4FE3-5DD5-DF49-AD26-250751188A32}"/>
              </a:ext>
            </a:extLst>
          </p:cNvPr>
          <p:cNvSpPr/>
          <p:nvPr/>
        </p:nvSpPr>
        <p:spPr>
          <a:xfrm>
            <a:off x="424241" y="1626071"/>
            <a:ext cx="8114217" cy="331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	</a:t>
            </a:r>
            <a:r>
              <a:rPr lang="en-GB" dirty="0" err="1"/>
              <a:t>Miehlke</a:t>
            </a:r>
            <a:r>
              <a:rPr lang="en-GB" dirty="0"/>
              <a:t> S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dirty="0" err="1"/>
              <a:t>Therap</a:t>
            </a:r>
            <a:r>
              <a:rPr lang="en-GB" dirty="0"/>
              <a:t> Adv Gastroenterol 2020; 13: 1756284820927282. </a:t>
            </a:r>
          </a:p>
          <a:p>
            <a:r>
              <a:rPr lang="en-GB" dirty="0"/>
              <a:t>2. 	</a:t>
            </a:r>
            <a:r>
              <a:rPr lang="en-GB" dirty="0" err="1"/>
              <a:t>Ntuli</a:t>
            </a:r>
            <a:r>
              <a:rPr lang="en-GB" dirty="0"/>
              <a:t> Y </a:t>
            </a:r>
            <a:r>
              <a:rPr lang="en-GB" i="1" dirty="0"/>
              <a:t>et al</a:t>
            </a:r>
            <a:r>
              <a:rPr lang="en-GB" dirty="0"/>
              <a:t>. Frontline Gastroenterol 2020; 11(1): 11-5.</a:t>
            </a:r>
          </a:p>
          <a:p>
            <a:r>
              <a:rPr lang="en-GB" dirty="0"/>
              <a:t>3. 	</a:t>
            </a:r>
            <a:r>
              <a:rPr lang="en-GB" dirty="0" err="1"/>
              <a:t>Dellon</a:t>
            </a:r>
            <a:r>
              <a:rPr lang="en-GB" dirty="0"/>
              <a:t> ES. Aliment </a:t>
            </a:r>
            <a:r>
              <a:rPr lang="en-GB" dirty="0" err="1"/>
              <a:t>Pharmacol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2019; 49 (11): 1448-9.</a:t>
            </a:r>
          </a:p>
          <a:p>
            <a:r>
              <a:rPr lang="en-GB" dirty="0"/>
              <a:t>4. 	Lenz CJ</a:t>
            </a:r>
            <a:r>
              <a:rPr lang="en-GB" i="1" dirty="0"/>
              <a:t> et al. </a:t>
            </a:r>
            <a:r>
              <a:rPr lang="en-GB" dirty="0"/>
              <a:t>Dis </a:t>
            </a:r>
            <a:r>
              <a:rPr lang="en-GB" dirty="0" err="1"/>
              <a:t>Esophagus</a:t>
            </a:r>
            <a:r>
              <a:rPr lang="en-GB" dirty="0"/>
              <a:t> 2019; 32(4): doz010.</a:t>
            </a:r>
          </a:p>
          <a:p>
            <a:r>
              <a:rPr lang="en-GB" dirty="0"/>
              <a:t>5. 	Hillman L </a:t>
            </a:r>
            <a:r>
              <a:rPr lang="en-GB" i="1" dirty="0"/>
              <a:t>et al</a:t>
            </a:r>
            <a:r>
              <a:rPr lang="en-GB" dirty="0"/>
              <a:t>. Dis </a:t>
            </a:r>
            <a:r>
              <a:rPr lang="en-GB" dirty="0" err="1"/>
              <a:t>Esophagus</a:t>
            </a:r>
            <a:r>
              <a:rPr lang="en-GB" dirty="0"/>
              <a:t> 2021; </a:t>
            </a:r>
            <a:r>
              <a:rPr lang="pt-BR" dirty="0"/>
              <a:t>34(11): doab030.</a:t>
            </a:r>
          </a:p>
          <a:p>
            <a:r>
              <a:rPr lang="en-GB" dirty="0"/>
              <a:t>6. 	Sperry SLW</a:t>
            </a:r>
            <a:r>
              <a:rPr lang="en-GB" i="1" dirty="0"/>
              <a:t> et al. </a:t>
            </a:r>
            <a:r>
              <a:rPr lang="en-GB" dirty="0" err="1"/>
              <a:t>Gastrointest</a:t>
            </a:r>
            <a:r>
              <a:rPr lang="en-GB" dirty="0"/>
              <a:t> </a:t>
            </a:r>
            <a:r>
              <a:rPr lang="en-GB" dirty="0" err="1"/>
              <a:t>Endosc</a:t>
            </a:r>
            <a:r>
              <a:rPr lang="en-GB" dirty="0"/>
              <a:t> 2011; 74(5): 985-91</a:t>
            </a:r>
            <a:r>
              <a:rPr lang="en-GB" i="1" dirty="0"/>
              <a:t>.</a:t>
            </a:r>
            <a:endParaRPr lang="en-GB" dirty="0"/>
          </a:p>
          <a:p>
            <a:r>
              <a:rPr lang="en-GB" dirty="0"/>
              <a:t>7.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31(5): 745-9.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1500" dirty="0"/>
              <a:t>The prevalence of </a:t>
            </a:r>
            <a:r>
              <a:rPr lang="en-GB" sz="1500" dirty="0" err="1"/>
              <a:t>EoE</a:t>
            </a:r>
            <a:r>
              <a:rPr lang="en-GB" sz="1500" dirty="0"/>
              <a:t> is rapidly growing and, with it, </a:t>
            </a:r>
            <a:r>
              <a:rPr lang="en-GB" sz="1500" dirty="0" err="1"/>
              <a:t>EoE</a:t>
            </a:r>
            <a:r>
              <a:rPr lang="en-GB" sz="1500" dirty="0"/>
              <a:t>-related food obstruction</a:t>
            </a:r>
            <a:r>
              <a:rPr lang="en-GB" sz="1500" baseline="30000" dirty="0"/>
              <a:t>3,4</a:t>
            </a:r>
            <a:endParaRPr lang="en-GB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Eosinophilic oesophagitis is the most common underlying cause of food bolus obstruction</a:t>
            </a:r>
            <a:r>
              <a:rPr lang="en-GB" baseline="30000" dirty="0"/>
              <a:t>1,2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55215168-C08C-614A-B084-F582E7A509EF}"/>
              </a:ext>
            </a:extLst>
          </p:cNvPr>
          <p:cNvSpPr txBox="1">
            <a:spLocks/>
          </p:cNvSpPr>
          <p:nvPr/>
        </p:nvSpPr>
        <p:spPr>
          <a:xfrm>
            <a:off x="5031248" y="2235096"/>
            <a:ext cx="3285029" cy="20189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FBOs are often the first presentation for patients with EoE</a:t>
            </a:r>
            <a:r>
              <a:rPr lang="en-GB" baseline="30000" dirty="0"/>
              <a:t>5</a:t>
            </a:r>
            <a:br>
              <a:rPr lang="en-GB" baseline="30000" dirty="0"/>
            </a:br>
            <a:r>
              <a:rPr lang="en-GB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The presence of </a:t>
            </a:r>
            <a:r>
              <a:rPr lang="en-GB" dirty="0" err="1"/>
              <a:t>EoE</a:t>
            </a:r>
            <a:r>
              <a:rPr lang="en-GB" dirty="0"/>
              <a:t> is strongly predictive of recurrent FBOs, </a:t>
            </a:r>
            <a:br>
              <a:rPr lang="en-GB" dirty="0"/>
            </a:br>
            <a:r>
              <a:rPr lang="en-GB" dirty="0"/>
              <a:t>underscoring the importance of establishing the underlying diagnosis</a:t>
            </a:r>
            <a:r>
              <a:rPr lang="en-GB" baseline="30000" dirty="0"/>
              <a:t>6,7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6659563" y="5588951"/>
            <a:ext cx="1969326" cy="1269050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EoE</a:t>
            </a:r>
            <a:r>
              <a:rPr lang="en-GB" dirty="0"/>
              <a:t>: eosinophilic oesophagitis</a:t>
            </a:r>
          </a:p>
          <a:p>
            <a:r>
              <a:rPr lang="en-GB" dirty="0"/>
              <a:t>FBO: food bolus obstruction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5543" y="1835379"/>
            <a:ext cx="4122574" cy="2917697"/>
            <a:chOff x="605543" y="2260109"/>
            <a:chExt cx="4122574" cy="252571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8501E07-75FD-2140-A947-0D96F5C93590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76" y="2375751"/>
              <a:ext cx="0" cy="196040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6D4F73-8CA6-A248-AE35-3F9DF8133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378" y="4336152"/>
              <a:ext cx="355573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ontent Placeholder 12">
              <a:extLst>
                <a:ext uri="{FF2B5EF4-FFF2-40B4-BE49-F238E27FC236}">
                  <a16:creationId xmlns:a16="http://schemas.microsoft.com/office/drawing/2014/main" id="{3CF1E453-EB34-C244-A6F7-34EA0BC8E7CB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329817" y="3195469"/>
              <a:ext cx="2076043" cy="2053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8113" indent="-138113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sz="1000" dirty="0" err="1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Prevalence</a:t>
              </a: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 </a:t>
              </a:r>
              <a:r>
                <a:rPr lang="de-DE" sz="1000" dirty="0" err="1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of</a:t>
              </a: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 </a:t>
              </a:r>
              <a:r>
                <a:rPr lang="de-DE" sz="1000" dirty="0" err="1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EoE</a:t>
              </a: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 / 100,000</a:t>
              </a:r>
            </a:p>
          </p:txBody>
        </p:sp>
        <p:sp>
          <p:nvSpPr>
            <p:cNvPr id="63" name="Content Placeholder 12">
              <a:extLst>
                <a:ext uri="{FF2B5EF4-FFF2-40B4-BE49-F238E27FC236}">
                  <a16:creationId xmlns:a16="http://schemas.microsoft.com/office/drawing/2014/main" id="{39AACEE7-693F-2E44-AE08-320624912EE5}"/>
                </a:ext>
              </a:extLst>
            </p:cNvPr>
            <p:cNvSpPr txBox="1">
              <a:spLocks/>
            </p:cNvSpPr>
            <p:nvPr/>
          </p:nvSpPr>
          <p:spPr>
            <a:xfrm>
              <a:off x="835436" y="2299597"/>
              <a:ext cx="229891" cy="211684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8113" indent="-138113" algn="r" fontAlgn="auto">
                <a:lnSpc>
                  <a:spcPct val="100000"/>
                </a:lnSpc>
                <a:spcBef>
                  <a:spcPts val="0"/>
                </a:spcBef>
                <a:spcAft>
                  <a:spcPts val="33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80</a:t>
              </a:r>
            </a:p>
            <a:p>
              <a:pPr marL="138113" indent="-138113" algn="r" fontAlgn="auto">
                <a:lnSpc>
                  <a:spcPct val="100000"/>
                </a:lnSpc>
                <a:spcBef>
                  <a:spcPts val="0"/>
                </a:spcBef>
                <a:spcAft>
                  <a:spcPts val="33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60</a:t>
              </a:r>
            </a:p>
            <a:p>
              <a:pPr marL="138113" indent="-138113" algn="r" fontAlgn="auto">
                <a:lnSpc>
                  <a:spcPct val="100000"/>
                </a:lnSpc>
                <a:spcBef>
                  <a:spcPts val="0"/>
                </a:spcBef>
                <a:spcAft>
                  <a:spcPts val="33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40</a:t>
              </a:r>
            </a:p>
            <a:p>
              <a:pPr marL="138113" indent="-138113" algn="r" fontAlgn="auto">
                <a:lnSpc>
                  <a:spcPct val="100000"/>
                </a:lnSpc>
                <a:spcBef>
                  <a:spcPts val="0"/>
                </a:spcBef>
                <a:spcAft>
                  <a:spcPts val="33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20</a:t>
              </a:r>
            </a:p>
            <a:p>
              <a:pPr marL="138113" indent="-138113" algn="r" fontAlgn="auto">
                <a:lnSpc>
                  <a:spcPct val="100000"/>
                </a:lnSpc>
                <a:spcBef>
                  <a:spcPts val="0"/>
                </a:spcBef>
                <a:spcAft>
                  <a:spcPts val="33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0</a:t>
              </a:r>
            </a:p>
          </p:txBody>
        </p:sp>
        <p:sp>
          <p:nvSpPr>
            <p:cNvPr id="64" name="Content Placeholder 12">
              <a:extLst>
                <a:ext uri="{FF2B5EF4-FFF2-40B4-BE49-F238E27FC236}">
                  <a16:creationId xmlns:a16="http://schemas.microsoft.com/office/drawing/2014/main" id="{42F5563E-A56E-EA4D-A12D-9F0B841F7ADC}"/>
                </a:ext>
              </a:extLst>
            </p:cNvPr>
            <p:cNvSpPr txBox="1">
              <a:spLocks/>
            </p:cNvSpPr>
            <p:nvPr/>
          </p:nvSpPr>
          <p:spPr>
            <a:xfrm>
              <a:off x="1356789" y="4433704"/>
              <a:ext cx="741538" cy="3265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Prior </a:t>
              </a:r>
              <a:b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</a:br>
              <a:r>
                <a:rPr lang="de-DE" sz="1000" dirty="0" err="1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to</a:t>
              </a: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 2007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D28B1-CCD3-D246-91EB-AFA5D40DD4C6}"/>
                </a:ext>
              </a:extLst>
            </p:cNvPr>
            <p:cNvSpPr/>
            <p:nvPr/>
          </p:nvSpPr>
          <p:spPr>
            <a:xfrm>
              <a:off x="1488542" y="3958488"/>
              <a:ext cx="461760" cy="377664"/>
            </a:xfrm>
            <a:prstGeom prst="rect">
              <a:avLst/>
            </a:prstGeom>
            <a:solidFill>
              <a:srgbClr val="4C3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83" name="Content Placeholder 12">
              <a:extLst>
                <a:ext uri="{FF2B5EF4-FFF2-40B4-BE49-F238E27FC236}">
                  <a16:creationId xmlns:a16="http://schemas.microsoft.com/office/drawing/2014/main" id="{B071F142-A08E-254C-A88A-C98DA662C9F9}"/>
                </a:ext>
              </a:extLst>
            </p:cNvPr>
            <p:cNvSpPr txBox="1">
              <a:spLocks/>
            </p:cNvSpPr>
            <p:nvPr/>
          </p:nvSpPr>
          <p:spPr>
            <a:xfrm>
              <a:off x="2322637" y="4433704"/>
              <a:ext cx="466795" cy="181744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2007 –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A53413-9B24-5B4D-90E1-F217348E80BA}"/>
                </a:ext>
              </a:extLst>
            </p:cNvPr>
            <p:cNvSpPr/>
            <p:nvPr/>
          </p:nvSpPr>
          <p:spPr>
            <a:xfrm>
              <a:off x="2265498" y="3541254"/>
              <a:ext cx="461760" cy="794898"/>
            </a:xfrm>
            <a:prstGeom prst="rect">
              <a:avLst/>
            </a:prstGeom>
            <a:solidFill>
              <a:srgbClr val="4C3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85" name="Content Placeholder 12">
              <a:extLst>
                <a:ext uri="{FF2B5EF4-FFF2-40B4-BE49-F238E27FC236}">
                  <a16:creationId xmlns:a16="http://schemas.microsoft.com/office/drawing/2014/main" id="{FBA12A14-7F82-1547-AA52-178AFC30C117}"/>
                </a:ext>
              </a:extLst>
            </p:cNvPr>
            <p:cNvSpPr txBox="1">
              <a:spLocks/>
            </p:cNvSpPr>
            <p:nvPr/>
          </p:nvSpPr>
          <p:spPr>
            <a:xfrm>
              <a:off x="3131539" y="4433704"/>
              <a:ext cx="466795" cy="185698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2011 –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091D1C-673A-E341-8B06-CCD1A2630519}"/>
                </a:ext>
              </a:extLst>
            </p:cNvPr>
            <p:cNvSpPr/>
            <p:nvPr/>
          </p:nvSpPr>
          <p:spPr>
            <a:xfrm>
              <a:off x="3078573" y="3097240"/>
              <a:ext cx="461760" cy="1238912"/>
            </a:xfrm>
            <a:prstGeom prst="rect">
              <a:avLst/>
            </a:prstGeom>
            <a:solidFill>
              <a:srgbClr val="4C3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87" name="Content Placeholder 12">
              <a:extLst>
                <a:ext uri="{FF2B5EF4-FFF2-40B4-BE49-F238E27FC236}">
                  <a16:creationId xmlns:a16="http://schemas.microsoft.com/office/drawing/2014/main" id="{31A37ABF-6249-3B40-8B4F-F37DF741810A}"/>
                </a:ext>
              </a:extLst>
            </p:cNvPr>
            <p:cNvSpPr txBox="1">
              <a:spLocks/>
            </p:cNvSpPr>
            <p:nvPr/>
          </p:nvSpPr>
          <p:spPr>
            <a:xfrm>
              <a:off x="3815500" y="4426560"/>
              <a:ext cx="703815" cy="3265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Post </a:t>
              </a:r>
              <a:b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</a:br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2017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A3D1F55-1A32-D84F-8680-A7D146F7BEE6}"/>
                </a:ext>
              </a:extLst>
            </p:cNvPr>
            <p:cNvSpPr/>
            <p:nvPr/>
          </p:nvSpPr>
          <p:spPr>
            <a:xfrm>
              <a:off x="3938157" y="2697745"/>
              <a:ext cx="464869" cy="1638407"/>
            </a:xfrm>
            <a:prstGeom prst="rect">
              <a:avLst/>
            </a:prstGeom>
            <a:solidFill>
              <a:srgbClr val="4C3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89" name="Content Placeholder 12">
              <a:extLst>
                <a:ext uri="{FF2B5EF4-FFF2-40B4-BE49-F238E27FC236}">
                  <a16:creationId xmlns:a16="http://schemas.microsoft.com/office/drawing/2014/main" id="{8CFE6E6F-4966-494F-9627-86384527CDC3}"/>
                </a:ext>
              </a:extLst>
            </p:cNvPr>
            <p:cNvSpPr txBox="1">
              <a:spLocks/>
            </p:cNvSpPr>
            <p:nvPr/>
          </p:nvSpPr>
          <p:spPr>
            <a:xfrm>
              <a:off x="1371474" y="3719461"/>
              <a:ext cx="695896" cy="28290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400" b="1" dirty="0">
                  <a:solidFill>
                    <a:srgbClr val="7030A0"/>
                  </a:solidFill>
                  <a:latin typeface="Arial Regular" charset="0"/>
                  <a:ea typeface="Arial Regular" charset="0"/>
                  <a:cs typeface="Arial Regular" charset="0"/>
                </a:rPr>
                <a:t>15.4</a:t>
              </a:r>
            </a:p>
          </p:txBody>
        </p:sp>
        <p:sp>
          <p:nvSpPr>
            <p:cNvPr id="90" name="Content Placeholder 12">
              <a:extLst>
                <a:ext uri="{FF2B5EF4-FFF2-40B4-BE49-F238E27FC236}">
                  <a16:creationId xmlns:a16="http://schemas.microsoft.com/office/drawing/2014/main" id="{0C2EFB32-4411-964B-ABA0-FF24A1B585C9}"/>
                </a:ext>
              </a:extLst>
            </p:cNvPr>
            <p:cNvSpPr txBox="1">
              <a:spLocks/>
            </p:cNvSpPr>
            <p:nvPr/>
          </p:nvSpPr>
          <p:spPr>
            <a:xfrm>
              <a:off x="2148430" y="3303629"/>
              <a:ext cx="695896" cy="293330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400" b="1" dirty="0">
                  <a:solidFill>
                    <a:srgbClr val="7030A0"/>
                  </a:solidFill>
                  <a:latin typeface="Arial Regular" charset="0"/>
                  <a:ea typeface="Arial Regular" charset="0"/>
                  <a:cs typeface="Arial Regular" charset="0"/>
                </a:rPr>
                <a:t>30.1</a:t>
              </a:r>
            </a:p>
          </p:txBody>
        </p:sp>
        <p:sp>
          <p:nvSpPr>
            <p:cNvPr id="91" name="Content Placeholder 12">
              <a:extLst>
                <a:ext uri="{FF2B5EF4-FFF2-40B4-BE49-F238E27FC236}">
                  <a16:creationId xmlns:a16="http://schemas.microsoft.com/office/drawing/2014/main" id="{EF69FB10-EFDE-3B4D-91ED-8DB5A0A948DA}"/>
                </a:ext>
              </a:extLst>
            </p:cNvPr>
            <p:cNvSpPr txBox="1">
              <a:spLocks/>
            </p:cNvSpPr>
            <p:nvPr/>
          </p:nvSpPr>
          <p:spPr>
            <a:xfrm>
              <a:off x="2961505" y="2857866"/>
              <a:ext cx="695896" cy="293330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400" b="1" dirty="0">
                  <a:solidFill>
                    <a:srgbClr val="7030A0"/>
                  </a:solidFill>
                  <a:latin typeface="Arial Regular" charset="0"/>
                  <a:ea typeface="Arial Regular" charset="0"/>
                  <a:cs typeface="Arial Regular" charset="0"/>
                </a:rPr>
                <a:t>49.2</a:t>
              </a:r>
            </a:p>
          </p:txBody>
        </p:sp>
        <p:sp>
          <p:nvSpPr>
            <p:cNvPr id="92" name="Content Placeholder 12">
              <a:extLst>
                <a:ext uri="{FF2B5EF4-FFF2-40B4-BE49-F238E27FC236}">
                  <a16:creationId xmlns:a16="http://schemas.microsoft.com/office/drawing/2014/main" id="{1966D3CC-8D6B-7D42-9A11-F76F0EDBC6CA}"/>
                </a:ext>
              </a:extLst>
            </p:cNvPr>
            <p:cNvSpPr txBox="1">
              <a:spLocks/>
            </p:cNvSpPr>
            <p:nvPr/>
          </p:nvSpPr>
          <p:spPr>
            <a:xfrm>
              <a:off x="3822644" y="2444874"/>
              <a:ext cx="695896" cy="293330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indent="-7938" algn="ctr" fontAlgn="auto">
                <a:lnSpc>
                  <a:spcPct val="100000"/>
                </a:lnSpc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de-DE" sz="1400" b="1" dirty="0">
                  <a:solidFill>
                    <a:srgbClr val="7030A0"/>
                  </a:solidFill>
                  <a:latin typeface="Arial Regular" charset="0"/>
                  <a:ea typeface="Arial Regular" charset="0"/>
                  <a:cs typeface="Arial Regular" charset="0"/>
                </a:rPr>
                <a:t>63.2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379FF1-35EF-B349-B2DD-4B7181404147}"/>
                </a:ext>
              </a:extLst>
            </p:cNvPr>
            <p:cNvSpPr/>
            <p:nvPr/>
          </p:nvSpPr>
          <p:spPr>
            <a:xfrm>
              <a:off x="3078803" y="4539607"/>
              <a:ext cx="46679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38" lvl="0" indent="-7938" algn="ctr">
                <a:spcAft>
                  <a:spcPts val="3600"/>
                </a:spcAft>
                <a:defRPr/>
              </a:pPr>
              <a:r>
                <a:rPr lang="de-DE" sz="1000" dirty="0">
                  <a:solidFill>
                    <a:srgbClr val="F1F2F1">
                      <a:lumMod val="25000"/>
                    </a:srgbClr>
                  </a:solidFill>
                  <a:latin typeface="Arial Regular" charset="0"/>
                  <a:ea typeface="Arial Regular" charset="0"/>
                  <a:cs typeface="Arial Regular" charset="0"/>
                </a:rPr>
                <a:t>2017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7CCEBA-BED7-EE4C-BBAD-FA7E95D94CD1}"/>
                </a:ext>
              </a:extLst>
            </p:cNvPr>
            <p:cNvSpPr/>
            <p:nvPr/>
          </p:nvSpPr>
          <p:spPr>
            <a:xfrm>
              <a:off x="2266457" y="4539607"/>
              <a:ext cx="4667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rgbClr val="F1F2F1">
                      <a:lumMod val="25000"/>
                    </a:srgbClr>
                  </a:solidFill>
                  <a:latin typeface="Arial Regular" charset="0"/>
                  <a:ea typeface="Arial Regular" charset="0"/>
                  <a:cs typeface="Arial Regular" charset="0"/>
                </a:rPr>
                <a:t>2011</a:t>
              </a:r>
              <a:endParaRPr lang="en-GB" dirty="0">
                <a:latin typeface="Arial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6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C78C8-194F-D041-99C3-883E89AD8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4" r="32154" b="5332"/>
          <a:stretch/>
        </p:blipFill>
        <p:spPr>
          <a:xfrm>
            <a:off x="4709289" y="1"/>
            <a:ext cx="4101425" cy="558894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31(5): 745-9.</a:t>
            </a:r>
          </a:p>
          <a:p>
            <a:r>
              <a:rPr lang="en-GB" dirty="0"/>
              <a:t>2. 	Attwood S, Epstein J. Frontline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is-IS" dirty="0"/>
              <a:t>2021; 12(7): 644-9.</a:t>
            </a:r>
          </a:p>
          <a:p>
            <a:r>
              <a:rPr lang="en-GB" dirty="0"/>
              <a:t>3. 	Ginsberg GG. Gastroenterol Hepatol (N Y) 2007; 3(2): 85-6.</a:t>
            </a:r>
          </a:p>
          <a:p>
            <a:r>
              <a:rPr lang="en-GB" dirty="0"/>
              <a:t>4. 	Larsson H, Attwood S. BMC Gastroenterol 2020; 20(1): 185.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244674"/>
            <a:ext cx="4000663" cy="1020932"/>
          </a:xfrm>
        </p:spPr>
        <p:txBody>
          <a:bodyPr>
            <a:normAutofit/>
          </a:bodyPr>
          <a:lstStyle/>
          <a:p>
            <a:r>
              <a:rPr lang="en-GB" dirty="0"/>
              <a:t>Most patients will present to an emergency department within </a:t>
            </a:r>
            <a:br>
              <a:rPr lang="en-GB" dirty="0"/>
            </a:br>
            <a:r>
              <a:rPr lang="en-GB" dirty="0"/>
              <a:t>four hours of the obstruction</a:t>
            </a:r>
            <a:r>
              <a:rPr lang="en-GB" baseline="30000" dirty="0"/>
              <a:t>1,2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FBO: food bolus obstruction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1E55096-36EB-524E-8021-18301D4C512D}"/>
              </a:ext>
            </a:extLst>
          </p:cNvPr>
          <p:cNvSpPr/>
          <p:nvPr/>
        </p:nvSpPr>
        <p:spPr>
          <a:xfrm rot="5400000">
            <a:off x="2712219" y="1473835"/>
            <a:ext cx="3232029" cy="27862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620135"/>
            <a:ext cx="3989551" cy="2772403"/>
          </a:xfrm>
        </p:spPr>
        <p:txBody>
          <a:bodyPr>
            <a:normAutofit/>
          </a:bodyPr>
          <a:lstStyle/>
          <a:p>
            <a:r>
              <a:rPr lang="en-GB" dirty="0"/>
              <a:t>Generally speaking, patients immediately recognise an FBO, experiencing a sensation </a:t>
            </a:r>
            <a:br>
              <a:rPr lang="en-GB" dirty="0"/>
            </a:br>
            <a:r>
              <a:rPr lang="en-GB" dirty="0"/>
              <a:t>of squeezing in the chest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r>
              <a:rPr lang="en-GB" dirty="0"/>
              <a:t>Typically, they will try to wash the food down into the stomach with water or attempt to regurgitate the ingested contents</a:t>
            </a:r>
            <a:r>
              <a:rPr lang="en-GB" baseline="30000" dirty="0"/>
              <a:t>4</a:t>
            </a:r>
            <a:r>
              <a:rPr lang="en-GB" dirty="0"/>
              <a:t> </a:t>
            </a:r>
          </a:p>
          <a:p>
            <a:r>
              <a:rPr lang="en-GB" dirty="0"/>
              <a:t>If that fails and symptoms of obstruction persist and/or are accompanied by substantial chest discomfort, they will seek medical attention</a:t>
            </a:r>
            <a:r>
              <a:rPr lang="en-GB" baseline="30000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01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2FF7425-34B3-B141-A6B1-7A08CDD77552}"/>
              </a:ext>
            </a:extLst>
          </p:cNvPr>
          <p:cNvSpPr/>
          <p:nvPr/>
        </p:nvSpPr>
        <p:spPr>
          <a:xfrm>
            <a:off x="417513" y="3240240"/>
            <a:ext cx="8172450" cy="2003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80975" indent="-180975"/>
            <a:r>
              <a:rPr lang="en-GB" dirty="0"/>
              <a:t>1.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31(5): 745-9.</a:t>
            </a:r>
          </a:p>
          <a:p>
            <a:pPr marL="180975" indent="-180975"/>
            <a:r>
              <a:rPr lang="en-GB" dirty="0"/>
              <a:t>2. 	Sharma A, Philpott H. Dig Dis Sci 2018; 63(6): 1371-3.</a:t>
            </a:r>
          </a:p>
          <a:p>
            <a:pPr marL="180975" indent="-180975">
              <a:buAutoNum type="arabicPeriod" startAt="3"/>
            </a:pPr>
            <a:r>
              <a:rPr lang="en-GB" dirty="0"/>
              <a:t>Hackett R </a:t>
            </a:r>
            <a:r>
              <a:rPr lang="en-GB" i="1" dirty="0"/>
              <a:t>et al.</a:t>
            </a:r>
            <a:r>
              <a:rPr lang="en-GB" dirty="0"/>
              <a:t> Clin Exp Gastroenterol 2021; 14: 237-47.</a:t>
            </a:r>
          </a:p>
          <a:p>
            <a:pPr marL="180975" indent="-180975">
              <a:buAutoNum type="arabicPeriod" startAt="3"/>
            </a:pPr>
            <a:r>
              <a:rPr lang="en-GB" dirty="0"/>
              <a:t>Dhar A </a:t>
            </a:r>
            <a:r>
              <a:rPr lang="en-GB" i="1" dirty="0"/>
              <a:t>et al</a:t>
            </a:r>
            <a:r>
              <a:rPr lang="en-GB" dirty="0"/>
              <a:t>. Gut 2022; </a:t>
            </a:r>
            <a:r>
              <a:rPr lang="en-GB" dirty="0" err="1"/>
              <a:t>doi</a:t>
            </a:r>
            <a:r>
              <a:rPr lang="en-GB" dirty="0"/>
              <a:t>: 10.1136/gutjnl-2022-327326.</a:t>
            </a:r>
          </a:p>
          <a:p>
            <a:pPr marL="180975" indent="-180975">
              <a:buAutoNum type="arabicPeriod" startAt="3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Flexible endoscopy is recommended first-line for FBO:</a:t>
            </a:r>
            <a:r>
              <a:rPr lang="en-GB" b="1" baseline="30000" dirty="0">
                <a:solidFill>
                  <a:schemeClr val="bg1"/>
                </a:solidFill>
              </a:rPr>
              <a:t>1,3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OGD is highly effective with a success rate &gt;95%</a:t>
            </a:r>
          </a:p>
          <a:p>
            <a:r>
              <a:rPr lang="en-GB" dirty="0">
                <a:solidFill>
                  <a:schemeClr val="bg1"/>
                </a:solidFill>
              </a:rPr>
              <a:t>serious complications are rare</a:t>
            </a:r>
          </a:p>
          <a:p>
            <a:r>
              <a:rPr lang="en-GB" dirty="0">
                <a:solidFill>
                  <a:schemeClr val="bg1"/>
                </a:solidFill>
              </a:rPr>
              <a:t>predisposing pathological processes can be identified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Management aims in food bolus obstruction   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6659562" y="5588951"/>
            <a:ext cx="2159697" cy="1269050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FBO: food bolus obstruction</a:t>
            </a:r>
          </a:p>
          <a:p>
            <a:r>
              <a:rPr lang="en-GB" dirty="0"/>
              <a:t>OGD: </a:t>
            </a:r>
            <a:r>
              <a:rPr lang="en-GB" dirty="0" err="1"/>
              <a:t>oesophagogastroduodenoscopy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D5C3D7-4CAD-0048-8FE7-DA761A0311CD}"/>
              </a:ext>
            </a:extLst>
          </p:cNvPr>
          <p:cNvSpPr/>
          <p:nvPr/>
        </p:nvSpPr>
        <p:spPr>
          <a:xfrm>
            <a:off x="417513" y="1013434"/>
            <a:ext cx="4025900" cy="2071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B3A24-C4A6-F048-8F38-D7617936375E}"/>
              </a:ext>
            </a:extLst>
          </p:cNvPr>
          <p:cNvSpPr/>
          <p:nvPr/>
        </p:nvSpPr>
        <p:spPr>
          <a:xfrm>
            <a:off x="4564063" y="1013434"/>
            <a:ext cx="4025900" cy="2071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8F79FB-342D-E949-AE16-6EEA59F63F30}"/>
              </a:ext>
            </a:extLst>
          </p:cNvPr>
          <p:cNvSpPr txBox="1">
            <a:spLocks/>
          </p:cNvSpPr>
          <p:nvPr/>
        </p:nvSpPr>
        <p:spPr>
          <a:xfrm>
            <a:off x="635001" y="1895213"/>
            <a:ext cx="3700462" cy="1111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</a:rPr>
              <a:t>To treat patients in an effective and timely manner to relieve symptoms and prevent aspiration of gastric contents or oesophageal perforation</a:t>
            </a:r>
            <a:r>
              <a:rPr lang="en-GB" sz="1500" baseline="30000" dirty="0">
                <a:solidFill>
                  <a:schemeClr val="bg1"/>
                </a:solidFill>
              </a:rPr>
              <a:t>1,2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49572-02D1-504F-8F0A-E6D566AE825B}"/>
              </a:ext>
            </a:extLst>
          </p:cNvPr>
          <p:cNvSpPr/>
          <p:nvPr/>
        </p:nvSpPr>
        <p:spPr>
          <a:xfrm>
            <a:off x="2493963" y="3472001"/>
            <a:ext cx="5854700" cy="40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300" dirty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Flexible endoscopy is recommended first-line for FBO:</a:t>
            </a:r>
            <a:r>
              <a:rPr lang="en-GB" sz="1300" baseline="30000" dirty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1,3,4</a:t>
            </a:r>
            <a:endParaRPr lang="en-GB" sz="1300" dirty="0"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6B62F0-302E-534F-B7A6-0F9E61FDCEF2}"/>
              </a:ext>
            </a:extLst>
          </p:cNvPr>
          <p:cNvSpPr/>
          <p:nvPr/>
        </p:nvSpPr>
        <p:spPr>
          <a:xfrm>
            <a:off x="2493963" y="3920334"/>
            <a:ext cx="5854700" cy="340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300" dirty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OGD is highly effective with a success rate &gt;95%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965A09-1FA9-FC42-8199-1B14670AABDD}"/>
              </a:ext>
            </a:extLst>
          </p:cNvPr>
          <p:cNvSpPr/>
          <p:nvPr/>
        </p:nvSpPr>
        <p:spPr>
          <a:xfrm>
            <a:off x="2493963" y="4305767"/>
            <a:ext cx="5854700" cy="340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300" dirty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Serious complications are rare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F47D6-4C28-1A47-8FC7-79FCE8DE2780}"/>
              </a:ext>
            </a:extLst>
          </p:cNvPr>
          <p:cNvSpPr/>
          <p:nvPr/>
        </p:nvSpPr>
        <p:spPr>
          <a:xfrm>
            <a:off x="2493963" y="4691201"/>
            <a:ext cx="5854700" cy="340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300" dirty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Predisposing pathological processes can be identified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E0DDB9-C635-2E40-9F90-AEBE357B84B7}"/>
              </a:ext>
            </a:extLst>
          </p:cNvPr>
          <p:cNvSpPr/>
          <p:nvPr/>
        </p:nvSpPr>
        <p:spPr>
          <a:xfrm>
            <a:off x="595272" y="1160395"/>
            <a:ext cx="620794" cy="62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5BA5E7-5AA7-794B-AC80-E54DACEF19F8}"/>
              </a:ext>
            </a:extLst>
          </p:cNvPr>
          <p:cNvSpPr txBox="1">
            <a:spLocks/>
          </p:cNvSpPr>
          <p:nvPr/>
        </p:nvSpPr>
        <p:spPr>
          <a:xfrm>
            <a:off x="744026" y="1202160"/>
            <a:ext cx="246575" cy="6196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57208F-95AF-D64F-A812-B6A3E9ADEDA4}"/>
              </a:ext>
            </a:extLst>
          </p:cNvPr>
          <p:cNvSpPr/>
          <p:nvPr/>
        </p:nvSpPr>
        <p:spPr>
          <a:xfrm>
            <a:off x="4758814" y="1155362"/>
            <a:ext cx="620794" cy="62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9183693-1064-8E43-BDCA-3A003BDFEBCF}"/>
              </a:ext>
            </a:extLst>
          </p:cNvPr>
          <p:cNvSpPr txBox="1">
            <a:spLocks/>
          </p:cNvSpPr>
          <p:nvPr/>
        </p:nvSpPr>
        <p:spPr>
          <a:xfrm>
            <a:off x="4923528" y="1177626"/>
            <a:ext cx="305655" cy="6196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DE317F-1164-CB40-B94E-B36A4ABED667}"/>
              </a:ext>
            </a:extLst>
          </p:cNvPr>
          <p:cNvSpPr txBox="1">
            <a:spLocks/>
          </p:cNvSpPr>
          <p:nvPr/>
        </p:nvSpPr>
        <p:spPr>
          <a:xfrm>
            <a:off x="4758814" y="1895213"/>
            <a:ext cx="3394076" cy="530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</a:rPr>
              <a:t>To identify the underlying pathology in order to inform </a:t>
            </a:r>
            <a:r>
              <a:rPr lang="en-GB" sz="1500">
                <a:solidFill>
                  <a:schemeClr val="bg1"/>
                </a:solidFill>
              </a:rPr>
              <a:t>future management</a:t>
            </a:r>
            <a:r>
              <a:rPr lang="en-GB" sz="1500" baseline="30000">
                <a:solidFill>
                  <a:schemeClr val="bg1"/>
                </a:solidFill>
              </a:rPr>
              <a:t>1,2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FE7DAB6-E758-8249-AD22-5EAC0EB41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7" t="3574" r="3760" b="4049"/>
          <a:stretch/>
        </p:blipFill>
        <p:spPr>
          <a:xfrm>
            <a:off x="665163" y="3463816"/>
            <a:ext cx="1618259" cy="15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546C443-53F6-7945-970F-43D888125541}"/>
              </a:ext>
            </a:extLst>
          </p:cNvPr>
          <p:cNvSpPr/>
          <p:nvPr/>
        </p:nvSpPr>
        <p:spPr>
          <a:xfrm>
            <a:off x="423232" y="1845435"/>
            <a:ext cx="8029936" cy="1163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C9D2E8-E589-5144-91EB-68693A0C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57" r="41596"/>
          <a:stretch/>
        </p:blipFill>
        <p:spPr>
          <a:xfrm>
            <a:off x="2533051" y="2125881"/>
            <a:ext cx="742637" cy="753885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C63DDAE-A79B-7E44-82C2-615DDAC5B2CC}"/>
              </a:ext>
            </a:extLst>
          </p:cNvPr>
          <p:cNvSpPr txBox="1">
            <a:spLocks/>
          </p:cNvSpPr>
          <p:nvPr/>
        </p:nvSpPr>
        <p:spPr>
          <a:xfrm>
            <a:off x="1332956" y="1851829"/>
            <a:ext cx="855479" cy="4984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Single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UK centre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7172014" y="1896588"/>
            <a:ext cx="1806019" cy="498446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ICD 10 code T18.1: </a:t>
            </a:r>
            <a:br>
              <a:rPr lang="en-GB" sz="1100" dirty="0"/>
            </a:br>
            <a:r>
              <a:rPr lang="en-GB" sz="1100" dirty="0"/>
              <a:t>‘foreign body </a:t>
            </a:r>
            <a:br>
              <a:rPr lang="en-GB" sz="1100" dirty="0"/>
            </a:br>
            <a:r>
              <a:rPr lang="en-GB" sz="1100" dirty="0"/>
              <a:t>in oesophagus’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A30363-6C83-E847-8FFE-60A2DF7F3C2B}"/>
              </a:ext>
            </a:extLst>
          </p:cNvPr>
          <p:cNvSpPr txBox="1">
            <a:spLocks/>
          </p:cNvSpPr>
          <p:nvPr/>
        </p:nvSpPr>
        <p:spPr>
          <a:xfrm>
            <a:off x="3273882" y="1851829"/>
            <a:ext cx="1241504" cy="5072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January 2008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to August 2014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9D2E8-E589-5144-91EB-68693A0C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854"/>
          <a:stretch/>
        </p:blipFill>
        <p:spPr>
          <a:xfrm>
            <a:off x="616942" y="2125881"/>
            <a:ext cx="716014" cy="753885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1A30363-6C83-E847-8FFE-60A2DF7F3C2B}"/>
              </a:ext>
            </a:extLst>
          </p:cNvPr>
          <p:cNvSpPr txBox="1">
            <a:spLocks/>
          </p:cNvSpPr>
          <p:nvPr/>
        </p:nvSpPr>
        <p:spPr>
          <a:xfrm>
            <a:off x="5222948" y="1919951"/>
            <a:ext cx="1241504" cy="4821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n=211 patients </a:t>
            </a:r>
            <a:br>
              <a:rPr lang="en-GB" sz="1100" dirty="0"/>
            </a:br>
            <a:r>
              <a:rPr lang="en-GB" sz="1100" dirty="0"/>
              <a:t>(310 episodes)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1"/>
            <a:ext cx="5955991" cy="1137998"/>
          </a:xfrm>
        </p:spPr>
        <p:txBody>
          <a:bodyPr wrap="none" tIns="72000" numCol="2" spcCol="180000">
            <a:noAutofit/>
          </a:bodyPr>
          <a:lstStyle/>
          <a:p>
            <a:pPr marL="134938" indent="-134938"/>
            <a:r>
              <a:rPr lang="en-GB" dirty="0"/>
              <a:t>1. 	Hillman L </a:t>
            </a:r>
            <a:r>
              <a:rPr lang="en-GB" i="1" dirty="0"/>
              <a:t>et al.</a:t>
            </a:r>
            <a:r>
              <a:rPr lang="en-GB" dirty="0"/>
              <a:t> Dis </a:t>
            </a:r>
            <a:r>
              <a:rPr lang="en-GB" dirty="0" err="1"/>
              <a:t>Esophagus</a:t>
            </a:r>
            <a:r>
              <a:rPr lang="en-GB" dirty="0"/>
              <a:t> 2021; </a:t>
            </a:r>
            <a:r>
              <a:rPr lang="pt-BR" dirty="0"/>
              <a:t>34(11): doab030.</a:t>
            </a:r>
            <a:endParaRPr lang="en-GB" dirty="0"/>
          </a:p>
          <a:p>
            <a:pPr marL="134938" indent="-134938"/>
            <a:r>
              <a:rPr lang="en-GB" dirty="0"/>
              <a:t>2.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</a:t>
            </a:r>
            <a:br>
              <a:rPr lang="en-GB" dirty="0"/>
            </a:br>
            <a:r>
              <a:rPr lang="en-GB" dirty="0"/>
              <a:t>31(5): 745-9.</a:t>
            </a:r>
          </a:p>
          <a:p>
            <a:pPr marL="134938" indent="-134938"/>
            <a:r>
              <a:rPr lang="en-GB" dirty="0"/>
              <a:t>3. 	</a:t>
            </a:r>
            <a:r>
              <a:rPr lang="en-GB" dirty="0" err="1"/>
              <a:t>Ntuli</a:t>
            </a:r>
            <a:r>
              <a:rPr lang="en-GB" dirty="0"/>
              <a:t> Y </a:t>
            </a:r>
            <a:r>
              <a:rPr lang="en-GB" i="1" dirty="0"/>
              <a:t>et al. </a:t>
            </a:r>
            <a:r>
              <a:rPr lang="en-GB" dirty="0"/>
              <a:t>Frontline Gastroenterol 2020; 11(1): </a:t>
            </a:r>
            <a:br>
              <a:rPr lang="en-GB" dirty="0"/>
            </a:br>
            <a:r>
              <a:rPr lang="en-GB" dirty="0"/>
              <a:t>11-15.</a:t>
            </a:r>
          </a:p>
          <a:p>
            <a:pPr marL="134938" indent="-134938">
              <a:buAutoNum type="arabicPeriod" startAt="4"/>
            </a:pPr>
            <a:r>
              <a:rPr lang="en-GB" dirty="0" err="1"/>
              <a:t>Hiremath</a:t>
            </a:r>
            <a:r>
              <a:rPr lang="en-GB" dirty="0"/>
              <a:t> G </a:t>
            </a:r>
            <a:r>
              <a:rPr lang="en-GB" i="1" dirty="0"/>
              <a:t>et al. </a:t>
            </a:r>
            <a:r>
              <a:rPr lang="en-GB" dirty="0"/>
              <a:t>Dig Dis Sci 2018; 63(6): 1428-37.</a:t>
            </a:r>
          </a:p>
          <a:p>
            <a:r>
              <a:rPr lang="en-GB" dirty="0"/>
              <a:t>5. 	</a:t>
            </a:r>
            <a:r>
              <a:rPr lang="en-GB" dirty="0" err="1"/>
              <a:t>Stubington</a:t>
            </a:r>
            <a:r>
              <a:rPr lang="en-GB" dirty="0"/>
              <a:t> TJ, Kamani T. Eur Arch </a:t>
            </a:r>
            <a:r>
              <a:rPr lang="en-GB" dirty="0" err="1"/>
              <a:t>Otorhinolaryngol</a:t>
            </a:r>
            <a:r>
              <a:rPr lang="en-GB" dirty="0"/>
              <a:t> 2021; </a:t>
            </a:r>
            <a:r>
              <a:rPr lang="is-IS" dirty="0"/>
              <a:t>278(10): 3613-23.</a:t>
            </a:r>
          </a:p>
          <a:p>
            <a:pPr marL="134938" indent="-134938">
              <a:buAutoNum type="arabicPeriod" startAt="6"/>
            </a:pPr>
            <a:r>
              <a:rPr lang="en-GB" dirty="0" err="1"/>
              <a:t>Marano</a:t>
            </a:r>
            <a:r>
              <a:rPr lang="en-GB" dirty="0"/>
              <a:t> L</a:t>
            </a:r>
            <a:r>
              <a:rPr lang="en-GB" i="1" dirty="0"/>
              <a:t> et al. </a:t>
            </a:r>
            <a:r>
              <a:rPr lang="en-GB" dirty="0"/>
              <a:t>BMC Gastroenterol 2016; 16(1): 95.</a:t>
            </a:r>
          </a:p>
          <a:p>
            <a:pPr marL="134938" indent="-134938"/>
            <a:r>
              <a:rPr lang="en-GB" dirty="0"/>
              <a:t>7. 	Attwood S, Epstein J. Frontline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is-IS" dirty="0"/>
              <a:t>2021; 12(7): 644-9.</a:t>
            </a:r>
            <a:endParaRPr lang="en-GB" dirty="0"/>
          </a:p>
          <a:p>
            <a:pPr marL="134938" indent="-134938"/>
            <a:r>
              <a:rPr lang="en-GB" dirty="0"/>
              <a:t>8. 	Donohue S </a:t>
            </a:r>
            <a:r>
              <a:rPr lang="en-GB" i="1" dirty="0"/>
              <a:t>et al. </a:t>
            </a:r>
            <a:r>
              <a:rPr lang="en-GB" dirty="0"/>
              <a:t>Am J </a:t>
            </a:r>
            <a:r>
              <a:rPr lang="en-GB" dirty="0" err="1"/>
              <a:t>Gastroenterol</a:t>
            </a:r>
            <a:r>
              <a:rPr lang="en-GB" dirty="0"/>
              <a:t> 2019; 114: S269.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818639"/>
            <a:ext cx="7887218" cy="5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While urgent referral to gastroenterology for flexible OGD is warranted, the lack of guidance</a:t>
            </a:r>
            <a:br>
              <a:rPr lang="en-GB" dirty="0"/>
            </a:br>
            <a:r>
              <a:rPr lang="en-GB" dirty="0"/>
              <a:t>means FBO is also managed by emergency medics, ENT and general surgeons</a:t>
            </a:r>
            <a:r>
              <a:rPr lang="en-GB" baseline="30000" dirty="0"/>
              <a:t>3-6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243223"/>
            <a:ext cx="7769479" cy="485440"/>
          </a:xfrm>
          <a:noFill/>
        </p:spPr>
        <p:txBody>
          <a:bodyPr>
            <a:normAutofit/>
          </a:bodyPr>
          <a:lstStyle/>
          <a:p>
            <a:r>
              <a:rPr lang="en-GB" dirty="0"/>
              <a:t>Management of food bolus obstruction varies widely in practice</a:t>
            </a:r>
            <a:r>
              <a:rPr lang="en-GB" baseline="30000" dirty="0"/>
              <a:t>1-3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A4476-A69D-4948-9782-8CEFF9CD1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048" r="7312"/>
          <a:stretch/>
        </p:blipFill>
        <p:spPr>
          <a:xfrm>
            <a:off x="6384615" y="2125881"/>
            <a:ext cx="806933" cy="8267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99A681-2AEA-884F-9A76-4392AC994C6E}"/>
              </a:ext>
            </a:extLst>
          </p:cNvPr>
          <p:cNvSpPr/>
          <p:nvPr/>
        </p:nvSpPr>
        <p:spPr>
          <a:xfrm>
            <a:off x="415210" y="1475351"/>
            <a:ext cx="8037413" cy="31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EF1F096-A034-874C-BFFB-02E1E9A01C15}"/>
              </a:ext>
            </a:extLst>
          </p:cNvPr>
          <p:cNvSpPr txBox="1">
            <a:spLocks/>
          </p:cNvSpPr>
          <p:nvPr/>
        </p:nvSpPr>
        <p:spPr>
          <a:xfrm>
            <a:off x="485500" y="1538540"/>
            <a:ext cx="5556377" cy="2331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bg1"/>
                </a:solidFill>
              </a:rPr>
              <a:t>Admission of FBO patients at a university hospital in Scotland</a:t>
            </a:r>
            <a:r>
              <a:rPr lang="en-GB" sz="1200" b="1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B84F9-4559-3A40-BE17-F19A0C75CD2D}"/>
              </a:ext>
            </a:extLst>
          </p:cNvPr>
          <p:cNvSpPr/>
          <p:nvPr/>
        </p:nvSpPr>
        <p:spPr>
          <a:xfrm>
            <a:off x="423232" y="3479342"/>
            <a:ext cx="4193529" cy="1820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2055" y="3679708"/>
            <a:ext cx="3842477" cy="1568486"/>
            <a:chOff x="552055" y="3987544"/>
            <a:chExt cx="3088340" cy="1260650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926CB7FC-8177-CA44-99B0-F6E5F82663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0563223"/>
                </p:ext>
              </p:extLst>
            </p:nvPr>
          </p:nvGraphicFramePr>
          <p:xfrm>
            <a:off x="1333277" y="3989232"/>
            <a:ext cx="1921766" cy="1258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EB5A03-DED0-EE4B-BC1C-D1E5F310342C}"/>
                </a:ext>
              </a:extLst>
            </p:cNvPr>
            <p:cNvSpPr/>
            <p:nvPr/>
          </p:nvSpPr>
          <p:spPr>
            <a:xfrm>
              <a:off x="2054424" y="4378977"/>
              <a:ext cx="488028" cy="488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5C90AFC3-F164-9446-975F-36D142D7F34F}"/>
                </a:ext>
              </a:extLst>
            </p:cNvPr>
            <p:cNvSpPr txBox="1">
              <a:spLocks/>
            </p:cNvSpPr>
            <p:nvPr/>
          </p:nvSpPr>
          <p:spPr>
            <a:xfrm>
              <a:off x="552055" y="3987544"/>
              <a:ext cx="1128893" cy="385959"/>
            </a:xfrm>
            <a:prstGeom prst="rect">
              <a:avLst/>
            </a:prstGeom>
            <a:solidFill>
              <a:srgbClr val="F7A600"/>
            </a:solidFill>
          </p:spPr>
          <p:txBody>
            <a:bodyPr vert="horz" lIns="72000" tIns="72000" rIns="36000" bIns="3600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 Regular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dirty="0">
                  <a:solidFill>
                    <a:schemeClr val="bg1"/>
                  </a:solidFill>
                </a:rPr>
                <a:t>General medicine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b="1" dirty="0">
                  <a:solidFill>
                    <a:schemeClr val="bg1"/>
                  </a:solidFill>
                </a:rPr>
                <a:t>9.7%</a:t>
              </a: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40A2682C-135A-4F4B-BFD2-382E737CC495}"/>
                </a:ext>
              </a:extLst>
            </p:cNvPr>
            <p:cNvSpPr txBox="1">
              <a:spLocks/>
            </p:cNvSpPr>
            <p:nvPr/>
          </p:nvSpPr>
          <p:spPr>
            <a:xfrm>
              <a:off x="2967285" y="3998285"/>
              <a:ext cx="673110" cy="407087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72000" tIns="72000" rIns="36000" bIns="3600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 Regular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dirty="0">
                  <a:solidFill>
                    <a:schemeClr val="bg1"/>
                  </a:solidFill>
                </a:rPr>
                <a:t>ENT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b="1" dirty="0">
                  <a:solidFill>
                    <a:schemeClr val="bg1"/>
                  </a:solidFill>
                </a:rPr>
                <a:t>46.8%</a:t>
              </a: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E6DCD987-9186-1D46-A8A5-1CB1E9E38250}"/>
                </a:ext>
              </a:extLst>
            </p:cNvPr>
            <p:cNvSpPr txBox="1">
              <a:spLocks/>
            </p:cNvSpPr>
            <p:nvPr/>
          </p:nvSpPr>
          <p:spPr>
            <a:xfrm>
              <a:off x="562926" y="4597330"/>
              <a:ext cx="1128893" cy="385959"/>
            </a:xfrm>
            <a:prstGeom prst="rect">
              <a:avLst/>
            </a:prstGeom>
            <a:solidFill>
              <a:srgbClr val="4C30A5"/>
            </a:solidFill>
          </p:spPr>
          <p:txBody>
            <a:bodyPr vert="horz" lIns="72000" tIns="72000" rIns="36000" bIns="3600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 Regular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dirty="0">
                  <a:solidFill>
                    <a:schemeClr val="bg1"/>
                  </a:solidFill>
                </a:rPr>
                <a:t>General surgery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b="1" dirty="0">
                  <a:solidFill>
                    <a:schemeClr val="bg1"/>
                  </a:solidFill>
                </a:rPr>
                <a:t>43.5%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91569B-C58D-AE4B-A9CC-337192CAA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0896" y="4180518"/>
              <a:ext cx="698116" cy="6"/>
            </a:xfrm>
            <a:prstGeom prst="line">
              <a:avLst/>
            </a:prstGeom>
            <a:ln w="12700">
              <a:solidFill>
                <a:srgbClr val="F7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895948-3B1F-7F4D-AEF2-D5904CFA9ADD}"/>
                </a:ext>
              </a:extLst>
            </p:cNvPr>
            <p:cNvCxnSpPr>
              <a:cxnSpLocks/>
            </p:cNvCxnSpPr>
            <p:nvPr/>
          </p:nvCxnSpPr>
          <p:spPr>
            <a:xfrm>
              <a:off x="1602998" y="4795151"/>
              <a:ext cx="424833" cy="0"/>
            </a:xfrm>
            <a:prstGeom prst="line">
              <a:avLst/>
            </a:prstGeom>
            <a:ln w="12700">
              <a:solidFill>
                <a:srgbClr val="613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8EF77E-C641-334D-AD7F-0164837F555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452" y="4201828"/>
              <a:ext cx="424833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6662065" y="5593703"/>
            <a:ext cx="2148649" cy="1264297"/>
          </a:xfrm>
          <a:prstGeom prst="rect">
            <a:avLst/>
          </a:prstGeom>
          <a:noFill/>
        </p:spPr>
        <p:txBody>
          <a:bodyPr vert="horz" lIns="0" tIns="72000" rIns="108000" bIns="0" rtlCol="0">
            <a:no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/>
            <a:r>
              <a:rPr lang="en-GB" dirty="0"/>
              <a:t>ENT: ear, nose and throat</a:t>
            </a:r>
          </a:p>
          <a:p>
            <a:pPr marL="7938" indent="-7938"/>
            <a:r>
              <a:rPr lang="en-GB" dirty="0" err="1"/>
              <a:t>EoE</a:t>
            </a:r>
            <a:r>
              <a:rPr lang="en-GB" dirty="0"/>
              <a:t>: eosinophilic oesophagitis</a:t>
            </a:r>
          </a:p>
          <a:p>
            <a:pPr marL="7938" indent="-7938"/>
            <a:r>
              <a:rPr lang="en-GB" dirty="0"/>
              <a:t>FBO: food bolus obstruction</a:t>
            </a:r>
          </a:p>
          <a:p>
            <a:pPr marL="7938" indent="-7938"/>
            <a:r>
              <a:rPr lang="en-GB" dirty="0"/>
              <a:t>ICD: International Classification of Diseases</a:t>
            </a:r>
          </a:p>
          <a:p>
            <a:pPr marL="7938" indent="-7938"/>
            <a:r>
              <a:rPr lang="en-GB" dirty="0"/>
              <a:t>OGD: </a:t>
            </a:r>
            <a:r>
              <a:rPr lang="en-GB" dirty="0" err="1"/>
              <a:t>oesophagogastroduodenoscopy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5298201" y="2574204"/>
            <a:ext cx="453402" cy="2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68%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5815176" y="2573441"/>
            <a:ext cx="453402" cy="2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32%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592847" y="2573212"/>
            <a:ext cx="148552" cy="140908"/>
            <a:chOff x="4201976" y="2768238"/>
            <a:chExt cx="310613" cy="294630"/>
          </a:xfrm>
        </p:grpSpPr>
        <p:sp>
          <p:nvSpPr>
            <p:cNvPr id="48" name="Oval 47"/>
            <p:cNvSpPr/>
            <p:nvPr/>
          </p:nvSpPr>
          <p:spPr>
            <a:xfrm>
              <a:off x="4201976" y="2852727"/>
              <a:ext cx="210141" cy="210141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51" idx="7"/>
            </p:cNvCxnSpPr>
            <p:nvPr/>
          </p:nvCxnSpPr>
          <p:spPr>
            <a:xfrm flipV="1">
              <a:off x="4381343" y="2779361"/>
              <a:ext cx="123750" cy="10414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372234" y="2779732"/>
              <a:ext cx="140355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01686" y="2768238"/>
              <a:ext cx="0" cy="132859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105974" y="2554533"/>
            <a:ext cx="110796" cy="208045"/>
            <a:chOff x="4899569" y="2733686"/>
            <a:chExt cx="210141" cy="394588"/>
          </a:xfrm>
        </p:grpSpPr>
        <p:sp>
          <p:nvSpPr>
            <p:cNvPr id="53" name="Oval 52"/>
            <p:cNvSpPr/>
            <p:nvPr/>
          </p:nvSpPr>
          <p:spPr>
            <a:xfrm>
              <a:off x="4899569" y="2733686"/>
              <a:ext cx="210141" cy="210141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004639" y="2956773"/>
              <a:ext cx="0" cy="171501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934462" y="3023203"/>
              <a:ext cx="140355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91CB8C1B-C2C5-B64F-A5A4-4F0A705AD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0372"/>
              </p:ext>
            </p:extLst>
          </p:nvPr>
        </p:nvGraphicFramePr>
        <p:xfrm>
          <a:off x="415211" y="3136941"/>
          <a:ext cx="4201550" cy="286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01550">
                  <a:extLst>
                    <a:ext uri="{9D8B030D-6E8A-4147-A177-3AD203B41FA5}">
                      <a16:colId xmlns:a16="http://schemas.microsoft.com/office/drawing/2014/main" val="2709191874"/>
                    </a:ext>
                  </a:extLst>
                </a:gridCol>
              </a:tblGrid>
              <a:tr h="286534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rial Regular" charset="0"/>
                        </a:rPr>
                        <a:t>Admitting </a:t>
                      </a:r>
                      <a:r>
                        <a:rPr lang="en-US" sz="1200" b="1" i="0" dirty="0" err="1">
                          <a:latin typeface="Arial Regular" charset="0"/>
                        </a:rPr>
                        <a:t>speciality</a:t>
                      </a:r>
                      <a:r>
                        <a:rPr lang="en-US" sz="1200" b="1" i="0" dirty="0">
                          <a:latin typeface="Arial Regular" charset="0"/>
                        </a:rPr>
                        <a:t> </a:t>
                      </a:r>
                      <a:endParaRPr lang="en-US" sz="1200" b="1" i="0" dirty="0">
                        <a:latin typeface="Arial Regular" charset="0"/>
                        <a:cs typeface="Arial Regular" charset="0"/>
                      </a:endParaRPr>
                    </a:p>
                  </a:txBody>
                  <a:tcPr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878639"/>
                  </a:ext>
                </a:extLst>
              </a:tr>
            </a:tbl>
          </a:graphicData>
        </a:graphic>
      </p:graphicFrame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33C68AE-FF3F-9847-81A7-54CEE9A2341B}"/>
              </a:ext>
            </a:extLst>
          </p:cNvPr>
          <p:cNvSpPr txBox="1">
            <a:spLocks/>
          </p:cNvSpPr>
          <p:nvPr/>
        </p:nvSpPr>
        <p:spPr>
          <a:xfrm>
            <a:off x="4888367" y="3498525"/>
            <a:ext cx="3379599" cy="17925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Unless the patient’s airway is compromised, FBO management </a:t>
            </a:r>
            <a:r>
              <a:rPr lang="en-GB"/>
              <a:t>by gastroenterology offers </a:t>
            </a:r>
            <a:r>
              <a:rPr lang="en-GB" dirty="0"/>
              <a:t>a unique opportunity to diagnose, </a:t>
            </a:r>
            <a:r>
              <a:rPr lang="en-GB"/>
              <a:t>treat and </a:t>
            </a:r>
            <a:r>
              <a:rPr lang="en-GB" dirty="0"/>
              <a:t>establish care for patients with EoE</a:t>
            </a:r>
            <a:r>
              <a:rPr lang="en-GB" baseline="30000" dirty="0"/>
              <a:t>7,8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7E1796-E71F-2644-AD02-3561B0B32D14}"/>
              </a:ext>
            </a:extLst>
          </p:cNvPr>
          <p:cNvSpPr/>
          <p:nvPr/>
        </p:nvSpPr>
        <p:spPr>
          <a:xfrm>
            <a:off x="4475783" y="2147689"/>
            <a:ext cx="708738" cy="708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48E338DA-C242-1C48-9B49-ECD7467D7E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4567"/>
          <a:stretch/>
        </p:blipFill>
        <p:spPr>
          <a:xfrm>
            <a:off x="4300978" y="2261164"/>
            <a:ext cx="1082369" cy="38351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22E8833-C986-0344-AB75-B37CD7CB950D}"/>
              </a:ext>
            </a:extLst>
          </p:cNvPr>
          <p:cNvCxnSpPr>
            <a:cxnSpLocks/>
            <a:stCxn id="35" idx="3"/>
            <a:endCxn id="30" idx="1"/>
          </p:cNvCxnSpPr>
          <p:nvPr/>
        </p:nvCxnSpPr>
        <p:spPr>
          <a:xfrm>
            <a:off x="1332956" y="2502824"/>
            <a:ext cx="12000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275688" y="2493974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</p:cNvCxnSpPr>
          <p:nvPr/>
        </p:nvCxnSpPr>
        <p:spPr>
          <a:xfrm flipV="1">
            <a:off x="5224745" y="2492386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</p:cNvCxnSpPr>
          <p:nvPr/>
        </p:nvCxnSpPr>
        <p:spPr>
          <a:xfrm flipV="1">
            <a:off x="7173719" y="2492066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	Hackett R </a:t>
            </a:r>
            <a:r>
              <a:rPr lang="en-GB" i="1" dirty="0"/>
              <a:t>et al.</a:t>
            </a:r>
            <a:r>
              <a:rPr lang="en-GB" dirty="0"/>
              <a:t> Clin Exp Gastroenterol 2021; 14: 237-47.</a:t>
            </a:r>
          </a:p>
          <a:p>
            <a:r>
              <a:rPr lang="en-GB" dirty="0"/>
              <a:t>2. 	</a:t>
            </a:r>
            <a:r>
              <a:rPr lang="en-GB" dirty="0" err="1"/>
              <a:t>Stubington</a:t>
            </a:r>
            <a:r>
              <a:rPr lang="en-GB" dirty="0"/>
              <a:t> TJ, Kamani T. Eur Arch </a:t>
            </a:r>
            <a:r>
              <a:rPr lang="en-GB" dirty="0" err="1"/>
              <a:t>Otorhinolaryngol</a:t>
            </a:r>
            <a:r>
              <a:rPr lang="en-GB" dirty="0"/>
              <a:t> 2021; </a:t>
            </a:r>
            <a:r>
              <a:rPr lang="is-IS" dirty="0"/>
              <a:t>278(10): 3613-23.</a:t>
            </a:r>
          </a:p>
          <a:p>
            <a:r>
              <a:rPr lang="en-GB" dirty="0"/>
              <a:t>3. 	</a:t>
            </a:r>
            <a:r>
              <a:rPr lang="en-GB" dirty="0" err="1"/>
              <a:t>Polland</a:t>
            </a:r>
            <a:r>
              <a:rPr lang="en-GB" dirty="0"/>
              <a:t> WS, Bloomfield AL. J Clin Invest 1931; 10(3): 435-52.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47567"/>
            <a:ext cx="7887218" cy="616444"/>
          </a:xfrm>
        </p:spPr>
        <p:txBody>
          <a:bodyPr>
            <a:normAutofit/>
          </a:bodyPr>
          <a:lstStyle/>
          <a:p>
            <a:r>
              <a:rPr lang="en-GB" dirty="0"/>
              <a:t>Localisation of symptoms is, however, of limited usefulness since referred pain </a:t>
            </a:r>
            <a:br>
              <a:rPr lang="en-GB" dirty="0"/>
            </a:br>
            <a:r>
              <a:rPr lang="en-GB" dirty="0"/>
              <a:t>may bear no relation to the position of the obstruction</a:t>
            </a:r>
            <a:r>
              <a:rPr lang="en-GB" baseline="30000" dirty="0"/>
              <a:t>2,3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Obstruction of a food bolus commonly occurs in the upper third of the oesophagus</a:t>
            </a:r>
            <a:r>
              <a:rPr lang="en-GB" baseline="30000" dirty="0"/>
              <a:t>1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2FD9B-0ABB-B243-8E5B-004D53F0B316}"/>
              </a:ext>
            </a:extLst>
          </p:cNvPr>
          <p:cNvSpPr/>
          <p:nvPr/>
        </p:nvSpPr>
        <p:spPr>
          <a:xfrm>
            <a:off x="412373" y="2445599"/>
            <a:ext cx="7876389" cy="2705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33C68AE-FF3F-9847-81A7-54CEE9A2341B}"/>
              </a:ext>
            </a:extLst>
          </p:cNvPr>
          <p:cNvSpPr txBox="1">
            <a:spLocks/>
          </p:cNvSpPr>
          <p:nvPr/>
        </p:nvSpPr>
        <p:spPr>
          <a:xfrm>
            <a:off x="428623" y="1609245"/>
            <a:ext cx="7458077" cy="459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300">
                <a:solidFill>
                  <a:srgbClr val="360734"/>
                </a:solidFill>
              </a:rPr>
              <a:t>the </a:t>
            </a:r>
            <a:r>
              <a:rPr lang="en-GB" sz="1300" dirty="0">
                <a:solidFill>
                  <a:srgbClr val="360734"/>
                </a:solidFill>
              </a:rPr>
              <a:t>sensation of a retained foreign body can also last for several hours </a:t>
            </a:r>
            <a:br>
              <a:rPr lang="en-GB" sz="1300" dirty="0">
                <a:solidFill>
                  <a:srgbClr val="360734"/>
                </a:solidFill>
              </a:rPr>
            </a:br>
            <a:r>
              <a:rPr lang="en-GB" sz="1300" dirty="0">
                <a:solidFill>
                  <a:srgbClr val="360734"/>
                </a:solidFill>
              </a:rPr>
              <a:t>after a large food bolus has cleared the oesophagus</a:t>
            </a:r>
            <a:r>
              <a:rPr lang="en-GB" sz="1300" baseline="30000" dirty="0">
                <a:solidFill>
                  <a:srgbClr val="360734"/>
                </a:solidFill>
              </a:rPr>
              <a:t>1</a:t>
            </a:r>
            <a:endParaRPr lang="en-GB" sz="1300" dirty="0">
              <a:solidFill>
                <a:srgbClr val="36073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08F2A-7BB9-1B4F-ACE8-795B81D9FC06}"/>
              </a:ext>
            </a:extLst>
          </p:cNvPr>
          <p:cNvSpPr/>
          <p:nvPr/>
        </p:nvSpPr>
        <p:spPr>
          <a:xfrm>
            <a:off x="415212" y="2196154"/>
            <a:ext cx="7873550" cy="310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7B9B98-3872-4D4E-8DC3-05CFE3203F41}"/>
              </a:ext>
            </a:extLst>
          </p:cNvPr>
          <p:cNvSpPr txBox="1">
            <a:spLocks/>
          </p:cNvSpPr>
          <p:nvPr/>
        </p:nvSpPr>
        <p:spPr>
          <a:xfrm>
            <a:off x="878305" y="3180312"/>
            <a:ext cx="2560251" cy="1068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The site of referred pain was in </a:t>
            </a:r>
            <a:br>
              <a:rPr lang="en-GB" sz="13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the suprasternal notch in 25% </a:t>
            </a:r>
            <a:br>
              <a:rPr lang="en-GB" sz="13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of cases, and at the </a:t>
            </a:r>
            <a:r>
              <a:rPr lang="en-GB" sz="1300" dirty="0" err="1">
                <a:solidFill>
                  <a:schemeClr val="bg2">
                    <a:lumMod val="10000"/>
                  </a:schemeClr>
                </a:solidFill>
              </a:rPr>
              <a:t>xyphoid</a:t>
            </a: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GB" sz="13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46% of the time, regardless of </a:t>
            </a:r>
            <a:br>
              <a:rPr lang="en-GB" sz="13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300" dirty="0">
                <a:solidFill>
                  <a:schemeClr val="bg2">
                    <a:lumMod val="10000"/>
                  </a:schemeClr>
                </a:solidFill>
              </a:rPr>
              <a:t>the stimulus site</a:t>
            </a:r>
            <a:r>
              <a:rPr lang="en-GB" sz="1300" baseline="30000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8328" y="2625550"/>
            <a:ext cx="5000283" cy="2147127"/>
            <a:chOff x="3107823" y="2631524"/>
            <a:chExt cx="5377945" cy="23092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71956F-477A-EE4C-AEBD-CC640FC0A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830" b="46206"/>
            <a:stretch/>
          </p:blipFill>
          <p:spPr>
            <a:xfrm>
              <a:off x="3253340" y="2631524"/>
              <a:ext cx="2726423" cy="23092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C4D1D0-B10B-B743-8C0E-0C213DEAE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3566"/>
            <a:stretch/>
          </p:blipFill>
          <p:spPr>
            <a:xfrm>
              <a:off x="5684287" y="2708099"/>
              <a:ext cx="2801481" cy="212036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DA2529-5657-FA43-A3E5-37475DD27439}"/>
                </a:ext>
              </a:extLst>
            </p:cNvPr>
            <p:cNvCxnSpPr>
              <a:cxnSpLocks/>
            </p:cNvCxnSpPr>
            <p:nvPr/>
          </p:nvCxnSpPr>
          <p:spPr>
            <a:xfrm>
              <a:off x="3107823" y="3675038"/>
              <a:ext cx="1446594" cy="33418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9FA533-3B48-D648-B80F-E41387C858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7823" y="3045021"/>
              <a:ext cx="1446594" cy="63001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97616E7-CE44-8441-A5BA-F290097BBFD8}"/>
              </a:ext>
            </a:extLst>
          </p:cNvPr>
          <p:cNvSpPr txBox="1">
            <a:spLocks/>
          </p:cNvSpPr>
          <p:nvPr/>
        </p:nvSpPr>
        <p:spPr>
          <a:xfrm>
            <a:off x="5254766" y="4883753"/>
            <a:ext cx="1717675" cy="233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aseline="30000" dirty="0"/>
              <a:t>Response to one inflation</a:t>
            </a:r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0AD2F7-DE3B-8943-AEAB-8581497C8FA1}"/>
              </a:ext>
            </a:extLst>
          </p:cNvPr>
          <p:cNvSpPr>
            <a:spLocks noChangeAspect="1"/>
          </p:cNvSpPr>
          <p:nvPr/>
        </p:nvSpPr>
        <p:spPr>
          <a:xfrm>
            <a:off x="5122862" y="4953611"/>
            <a:ext cx="25200" cy="2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7B9B98-3872-4D4E-8DC3-05CFE3203F41}"/>
              </a:ext>
            </a:extLst>
          </p:cNvPr>
          <p:cNvSpPr txBox="1">
            <a:spLocks/>
          </p:cNvSpPr>
          <p:nvPr/>
        </p:nvSpPr>
        <p:spPr>
          <a:xfrm>
            <a:off x="552731" y="2251566"/>
            <a:ext cx="7683263" cy="246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bg1"/>
                </a:solidFill>
              </a:rPr>
              <a:t>In a 1931 study, small balloons were inflated at various levels in the oesophagus</a:t>
            </a:r>
            <a:r>
              <a:rPr lang="en-GB" sz="1200" b="1" baseline="30000" dirty="0">
                <a:solidFill>
                  <a:schemeClr val="bg1"/>
                </a:solidFill>
              </a:rPr>
              <a:t>3</a:t>
            </a:r>
            <a:endParaRPr lang="en-GB" sz="130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DCB9025C-93E5-994F-820D-055BAF5AC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776"/>
              </p:ext>
            </p:extLst>
          </p:nvPr>
        </p:nvGraphicFramePr>
        <p:xfrm>
          <a:off x="417515" y="3368808"/>
          <a:ext cx="3891278" cy="3386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91278">
                  <a:extLst>
                    <a:ext uri="{9D8B030D-6E8A-4147-A177-3AD203B41FA5}">
                      <a16:colId xmlns:a16="http://schemas.microsoft.com/office/drawing/2014/main" val="2709191874"/>
                    </a:ext>
                  </a:extLst>
                </a:gridCol>
              </a:tblGrid>
              <a:tr h="338658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rial Regular" charset="0"/>
                          <a:cs typeface="Arial Regular" charset="0"/>
                        </a:rPr>
                        <a:t>Medical therapies prior to endoscopy referral</a:t>
                      </a:r>
                      <a:endParaRPr lang="en-US" sz="1200" b="1" i="0" baseline="30000" dirty="0">
                        <a:latin typeface="Arial Regular" charset="0"/>
                        <a:cs typeface="Arial Regular" charset="0"/>
                      </a:endParaRPr>
                    </a:p>
                  </a:txBody>
                  <a:tcPr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878639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5162F89-43A6-0A4C-8F4E-000939C4F635}"/>
              </a:ext>
            </a:extLst>
          </p:cNvPr>
          <p:cNvSpPr/>
          <p:nvPr/>
        </p:nvSpPr>
        <p:spPr>
          <a:xfrm>
            <a:off x="428624" y="3774607"/>
            <a:ext cx="3880168" cy="1487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46C443-53F6-7945-970F-43D888125541}"/>
              </a:ext>
            </a:extLst>
          </p:cNvPr>
          <p:cNvSpPr/>
          <p:nvPr/>
        </p:nvSpPr>
        <p:spPr>
          <a:xfrm>
            <a:off x="422688" y="1987226"/>
            <a:ext cx="8029936" cy="1218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 Regular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CF5624-7107-8E4A-9278-BE0D37C225EF}"/>
              </a:ext>
            </a:extLst>
          </p:cNvPr>
          <p:cNvSpPr/>
          <p:nvPr/>
        </p:nvSpPr>
        <p:spPr>
          <a:xfrm>
            <a:off x="422688" y="1645548"/>
            <a:ext cx="8029936" cy="29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715EF0F-6C8D-B349-B035-78816C6CA579}"/>
              </a:ext>
            </a:extLst>
          </p:cNvPr>
          <p:cNvSpPr txBox="1">
            <a:spLocks/>
          </p:cNvSpPr>
          <p:nvPr/>
        </p:nvSpPr>
        <p:spPr>
          <a:xfrm>
            <a:off x="506538" y="1697194"/>
            <a:ext cx="4229922" cy="2147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bg1"/>
                </a:solidFill>
              </a:rPr>
              <a:t>Use of medical therapy prior to OGD</a:t>
            </a:r>
            <a:r>
              <a:rPr lang="en-GB" sz="1200" b="1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r>
              <a:rPr lang="en-GB" dirty="0"/>
              <a:t>1. 	Hardman J </a:t>
            </a:r>
            <a:r>
              <a:rPr lang="en-GB" i="1" dirty="0"/>
              <a:t>et al. </a:t>
            </a:r>
            <a:r>
              <a:rPr lang="en-GB" dirty="0"/>
              <a:t>Cochrane Database </a:t>
            </a:r>
            <a:r>
              <a:rPr lang="en-GB" dirty="0" err="1"/>
              <a:t>Syst</a:t>
            </a:r>
            <a:r>
              <a:rPr lang="en-GB" dirty="0"/>
              <a:t> Rev 2020; 2020(5): CD007352.</a:t>
            </a:r>
          </a:p>
          <a:p>
            <a:r>
              <a:rPr lang="en-GB" dirty="0"/>
              <a:t>2. 	</a:t>
            </a:r>
            <a:r>
              <a:rPr lang="en-GB" dirty="0" err="1"/>
              <a:t>Fulforth</a:t>
            </a:r>
            <a:r>
              <a:rPr lang="en-GB" dirty="0"/>
              <a:t> JM </a:t>
            </a:r>
            <a:r>
              <a:rPr lang="en-GB" i="1" dirty="0"/>
              <a:t>et al. </a:t>
            </a:r>
            <a:r>
              <a:rPr lang="en-GB" dirty="0" err="1"/>
              <a:t>Emerg</a:t>
            </a:r>
            <a:r>
              <a:rPr lang="en-GB" dirty="0"/>
              <a:t> Med </a:t>
            </a:r>
            <a:r>
              <a:rPr lang="en-GB" dirty="0" err="1"/>
              <a:t>Australas</a:t>
            </a:r>
            <a:r>
              <a:rPr lang="en-GB" dirty="0"/>
              <a:t> 2019; 31(5): 745-9.</a:t>
            </a:r>
          </a:p>
          <a:p>
            <a:r>
              <a:rPr lang="en-GB" dirty="0"/>
              <a:t>3. 	Attwood S, Epstein J. Frontline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is-IS" dirty="0"/>
              <a:t>2021; 12(7): 644-9.</a:t>
            </a:r>
            <a:endParaRPr lang="en-GB" dirty="0"/>
          </a:p>
          <a:p>
            <a:r>
              <a:rPr lang="en-GB" dirty="0"/>
              <a:t>4. 	Hackett R </a:t>
            </a:r>
            <a:r>
              <a:rPr lang="en-GB" i="1" dirty="0"/>
              <a:t>et al.</a:t>
            </a:r>
            <a:r>
              <a:rPr lang="en-GB" dirty="0"/>
              <a:t> Clin Exp Gastroenterol 2021; 14: 237-47.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47567"/>
            <a:ext cx="7887218" cy="507806"/>
          </a:xfrm>
        </p:spPr>
        <p:txBody>
          <a:bodyPr>
            <a:normAutofit/>
          </a:bodyPr>
          <a:lstStyle/>
          <a:p>
            <a:r>
              <a:rPr lang="en-GB" dirty="0"/>
              <a:t>Several treatments have been used to try to clear FBOs, including muscle relaxants, antispasmodics, effervescent drinks and pineapple juice</a:t>
            </a:r>
            <a:r>
              <a:rPr lang="en-GB" baseline="30000" dirty="0"/>
              <a:t>1,3</a:t>
            </a:r>
            <a:r>
              <a:rPr lang="en-GB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Caution should be exercised using any conservative management strategies in FBO</a:t>
            </a:r>
            <a:r>
              <a:rPr lang="en-GB" baseline="30000" dirty="0"/>
              <a:t>1,2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33C68AE-FF3F-9847-81A7-54CEE9A2341B}"/>
              </a:ext>
            </a:extLst>
          </p:cNvPr>
          <p:cNvSpPr txBox="1">
            <a:spLocks/>
          </p:cNvSpPr>
          <p:nvPr/>
        </p:nvSpPr>
        <p:spPr>
          <a:xfrm>
            <a:off x="4543961" y="3436857"/>
            <a:ext cx="3908663" cy="1883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dirty="0"/>
              <a:t>A recent Cochrane review concluded that there are inadequate data to recommend use of any enteral or parenteral treatments in FBO management</a:t>
            </a:r>
            <a:r>
              <a:rPr lang="en-GB" baseline="30000" dirty="0"/>
              <a:t>1</a:t>
            </a:r>
            <a:endParaRPr lang="en-GB" dirty="0"/>
          </a:p>
          <a:p>
            <a:pPr marL="400050" lvl="0" indent="-22225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300" dirty="0"/>
              <a:t>–  	data are also lacking regarding associated adverse events</a:t>
            </a:r>
          </a:p>
          <a:p>
            <a:pPr marL="400050" indent="-22225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300" dirty="0"/>
              <a:t>–  	their use may also delay definitive </a:t>
            </a:r>
            <a:br>
              <a:rPr lang="en-GB" sz="1300" dirty="0"/>
            </a:br>
            <a:r>
              <a:rPr lang="en-GB" sz="1300" dirty="0"/>
              <a:t>endoscopic treatment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C63DDAE-A79B-7E44-82C2-615DDAC5B2CC}"/>
              </a:ext>
            </a:extLst>
          </p:cNvPr>
          <p:cNvSpPr txBox="1">
            <a:spLocks/>
          </p:cNvSpPr>
          <p:nvPr/>
        </p:nvSpPr>
        <p:spPr>
          <a:xfrm>
            <a:off x="1337630" y="1949308"/>
            <a:ext cx="879230" cy="5878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100" dirty="0"/>
              <a:t>Multicentre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7170264" y="1949307"/>
            <a:ext cx="1145580" cy="57901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100" dirty="0"/>
              <a:t>New Zealand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100" dirty="0"/>
              <a:t>endoscopy database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1A30363-6C83-E847-8FFE-60A2DF7F3C2B}"/>
              </a:ext>
            </a:extLst>
          </p:cNvPr>
          <p:cNvSpPr txBox="1">
            <a:spLocks/>
          </p:cNvSpPr>
          <p:nvPr/>
        </p:nvSpPr>
        <p:spPr>
          <a:xfrm>
            <a:off x="3265173" y="1949307"/>
            <a:ext cx="1241504" cy="5878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June 2010 to December 2019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F173C06-1BA2-A04B-863D-A5ECF357763E}"/>
              </a:ext>
            </a:extLst>
          </p:cNvPr>
          <p:cNvSpPr txBox="1">
            <a:spLocks/>
          </p:cNvSpPr>
          <p:nvPr/>
        </p:nvSpPr>
        <p:spPr>
          <a:xfrm>
            <a:off x="6659563" y="5587273"/>
            <a:ext cx="2155516" cy="1124097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FBO: food bolus obstruction</a:t>
            </a:r>
          </a:p>
          <a:p>
            <a:r>
              <a:rPr lang="en-GB" dirty="0"/>
              <a:t>OGD: </a:t>
            </a:r>
            <a:r>
              <a:rPr lang="en-GB" dirty="0" err="1"/>
              <a:t>oesophagogastroduodenoscopy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75677" y="3729396"/>
            <a:ext cx="3554234" cy="1594977"/>
            <a:chOff x="-74785" y="3341029"/>
            <a:chExt cx="2782156" cy="1248504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E947C45-296C-C741-9D57-6F2904A24B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2859825"/>
                </p:ext>
              </p:extLst>
            </p:nvPr>
          </p:nvGraphicFramePr>
          <p:xfrm>
            <a:off x="-74785" y="3341029"/>
            <a:ext cx="2327193" cy="1248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78D1F8-857F-0341-8D75-6E8BBD8EAF0B}"/>
                </a:ext>
              </a:extLst>
            </p:cNvPr>
            <p:cNvSpPr/>
            <p:nvPr/>
          </p:nvSpPr>
          <p:spPr>
            <a:xfrm>
              <a:off x="876396" y="3759051"/>
              <a:ext cx="424833" cy="4248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Regular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7CA14DB0-EA98-2C40-A625-20745FBB4D96}"/>
                </a:ext>
              </a:extLst>
            </p:cNvPr>
            <p:cNvSpPr txBox="1">
              <a:spLocks/>
            </p:cNvSpPr>
            <p:nvPr/>
          </p:nvSpPr>
          <p:spPr>
            <a:xfrm>
              <a:off x="2152232" y="3789397"/>
              <a:ext cx="555139" cy="287247"/>
            </a:xfrm>
            <a:prstGeom prst="rect">
              <a:avLst/>
            </a:prstGeom>
            <a:solidFill>
              <a:srgbClr val="00B0F0"/>
            </a:solidFill>
          </p:spPr>
          <p:txBody>
            <a:bodyPr vert="horz" lIns="36000" tIns="36000" rIns="36000" bIns="36000" rtlCol="0" anchor="ctr" anchorCtr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 Regular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 Regular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 Regular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000" b="1" dirty="0">
                  <a:solidFill>
                    <a:schemeClr val="bg1"/>
                  </a:solidFill>
                </a:rPr>
                <a:t>41.4%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9BBD69-24A0-7349-8420-5975795CA860}"/>
                </a:ext>
              </a:extLst>
            </p:cNvPr>
            <p:cNvCxnSpPr>
              <a:cxnSpLocks/>
            </p:cNvCxnSpPr>
            <p:nvPr/>
          </p:nvCxnSpPr>
          <p:spPr>
            <a:xfrm>
              <a:off x="1506699" y="3934821"/>
              <a:ext cx="645532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A30363-6C83-E847-8FFE-60A2DF7F3C2B}"/>
              </a:ext>
            </a:extLst>
          </p:cNvPr>
          <p:cNvSpPr txBox="1">
            <a:spLocks/>
          </p:cNvSpPr>
          <p:nvPr/>
        </p:nvSpPr>
        <p:spPr>
          <a:xfrm>
            <a:off x="5221814" y="1949307"/>
            <a:ext cx="1241504" cy="5738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n=227 OGDs </a:t>
            </a:r>
            <a:br>
              <a:rPr lang="en-GB" sz="1100" dirty="0"/>
            </a:br>
            <a:r>
              <a:rPr lang="en-GB" sz="1100" dirty="0"/>
              <a:t>(195 FBOs)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C9D2E8-E589-5144-91EB-68693A0C9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005"/>
          <a:stretch/>
        </p:blipFill>
        <p:spPr>
          <a:xfrm>
            <a:off x="6407147" y="2346077"/>
            <a:ext cx="709333" cy="7538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C1A1A1-32F4-EB40-A8D2-B11EF57F110E}"/>
              </a:ext>
            </a:extLst>
          </p:cNvPr>
          <p:cNvGrpSpPr/>
          <p:nvPr/>
        </p:nvGrpSpPr>
        <p:grpSpPr>
          <a:xfrm>
            <a:off x="4308792" y="2382715"/>
            <a:ext cx="1053190" cy="689632"/>
            <a:chOff x="3130544" y="2503218"/>
            <a:chExt cx="1082369" cy="70873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2899F68-B602-C84B-BF90-BB7D7EDAE332}"/>
                </a:ext>
              </a:extLst>
            </p:cNvPr>
            <p:cNvSpPr/>
            <p:nvPr/>
          </p:nvSpPr>
          <p:spPr>
            <a:xfrm>
              <a:off x="3325262" y="2503218"/>
              <a:ext cx="708738" cy="708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Graphic 43" descr="Man with solid fill">
              <a:extLst>
                <a:ext uri="{FF2B5EF4-FFF2-40B4-BE49-F238E27FC236}">
                  <a16:creationId xmlns:a16="http://schemas.microsoft.com/office/drawing/2014/main" id="{4971FC38-E76F-BF4F-B4A7-C16561E5E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64567"/>
            <a:stretch/>
          </p:blipFill>
          <p:spPr>
            <a:xfrm>
              <a:off x="3130544" y="2616693"/>
              <a:ext cx="1082369" cy="383517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5FC9D2E8-E589-5144-91EB-68693A0C9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57" r="41596"/>
          <a:stretch/>
        </p:blipFill>
        <p:spPr>
          <a:xfrm>
            <a:off x="2533922" y="2302425"/>
            <a:ext cx="742637" cy="7538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FC9D2E8-E589-5144-91EB-68693A0C9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854"/>
          <a:stretch/>
        </p:blipFill>
        <p:spPr>
          <a:xfrm>
            <a:off x="617813" y="2302425"/>
            <a:ext cx="716014" cy="753885"/>
          </a:xfrm>
          <a:prstGeom prst="rect">
            <a:avLst/>
          </a:prstGeom>
        </p:spPr>
      </p:pic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5299072" y="2750748"/>
            <a:ext cx="453402" cy="2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63%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16EEBF26-566A-8540-8A03-C8A185B91939}"/>
              </a:ext>
            </a:extLst>
          </p:cNvPr>
          <p:cNvSpPr txBox="1">
            <a:spLocks/>
          </p:cNvSpPr>
          <p:nvPr/>
        </p:nvSpPr>
        <p:spPr>
          <a:xfrm>
            <a:off x="5816047" y="2749985"/>
            <a:ext cx="453402" cy="240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37%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593718" y="2749756"/>
            <a:ext cx="148552" cy="140908"/>
            <a:chOff x="4201976" y="2768238"/>
            <a:chExt cx="310613" cy="294630"/>
          </a:xfrm>
        </p:grpSpPr>
        <p:sp>
          <p:nvSpPr>
            <p:cNvPr id="63" name="Oval 62"/>
            <p:cNvSpPr/>
            <p:nvPr/>
          </p:nvSpPr>
          <p:spPr>
            <a:xfrm>
              <a:off x="4201976" y="2852727"/>
              <a:ext cx="210141" cy="210141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4381343" y="2779361"/>
              <a:ext cx="123750" cy="10414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372234" y="2779732"/>
              <a:ext cx="140355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501686" y="2768238"/>
              <a:ext cx="0" cy="132859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106845" y="2731077"/>
            <a:ext cx="110796" cy="208045"/>
            <a:chOff x="4899569" y="2733686"/>
            <a:chExt cx="210141" cy="394588"/>
          </a:xfrm>
        </p:grpSpPr>
        <p:sp>
          <p:nvSpPr>
            <p:cNvPr id="68" name="Oval 67"/>
            <p:cNvSpPr/>
            <p:nvPr/>
          </p:nvSpPr>
          <p:spPr>
            <a:xfrm>
              <a:off x="4899569" y="2733686"/>
              <a:ext cx="210141" cy="210141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004639" y="2956773"/>
              <a:ext cx="0" cy="171501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934462" y="3023203"/>
              <a:ext cx="140355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2E8833-C986-0344-AB75-B37CD7CB950D}"/>
              </a:ext>
            </a:extLst>
          </p:cNvPr>
          <p:cNvCxnSpPr>
            <a:cxnSpLocks/>
          </p:cNvCxnSpPr>
          <p:nvPr/>
        </p:nvCxnSpPr>
        <p:spPr>
          <a:xfrm>
            <a:off x="1333827" y="2679368"/>
            <a:ext cx="12000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</p:cNvCxnSpPr>
          <p:nvPr/>
        </p:nvCxnSpPr>
        <p:spPr>
          <a:xfrm flipV="1">
            <a:off x="3276559" y="2670518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</p:cNvCxnSpPr>
          <p:nvPr/>
        </p:nvCxnSpPr>
        <p:spPr>
          <a:xfrm flipV="1">
            <a:off x="5225616" y="2668930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1675D2-D4CC-C247-9D57-90AC9953ED24}"/>
              </a:ext>
            </a:extLst>
          </p:cNvPr>
          <p:cNvCxnSpPr>
            <a:cxnSpLocks/>
          </p:cNvCxnSpPr>
          <p:nvPr/>
        </p:nvCxnSpPr>
        <p:spPr>
          <a:xfrm flipV="1">
            <a:off x="7174590" y="2668610"/>
            <a:ext cx="1142124" cy="8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FE7378-02FF-774C-834D-4C47C3584F1E}"/>
              </a:ext>
            </a:extLst>
          </p:cNvPr>
          <p:cNvGrpSpPr/>
          <p:nvPr/>
        </p:nvGrpSpPr>
        <p:grpSpPr>
          <a:xfrm>
            <a:off x="417513" y="2443236"/>
            <a:ext cx="7380435" cy="1642612"/>
            <a:chOff x="415213" y="2607694"/>
            <a:chExt cx="8076640" cy="16426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02FD9B-0ABB-B243-8E5B-004D53F0B316}"/>
                </a:ext>
              </a:extLst>
            </p:cNvPr>
            <p:cNvSpPr/>
            <p:nvPr/>
          </p:nvSpPr>
          <p:spPr>
            <a:xfrm>
              <a:off x="415213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 Regular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6C09EA2-FAC0-7241-9A2B-BEF6E02C7CC9}"/>
                </a:ext>
              </a:extLst>
            </p:cNvPr>
            <p:cNvSpPr/>
            <p:nvPr/>
          </p:nvSpPr>
          <p:spPr>
            <a:xfrm>
              <a:off x="3119502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 Regular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3A80441-90B9-1C42-8E43-F3DA1F14086A}"/>
                </a:ext>
              </a:extLst>
            </p:cNvPr>
            <p:cNvSpPr/>
            <p:nvPr/>
          </p:nvSpPr>
          <p:spPr>
            <a:xfrm>
              <a:off x="5823791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 Regular" charset="0"/>
              </a:endParaRPr>
            </a:p>
          </p:txBody>
        </p:sp>
      </p:grpSp>
      <p:sp>
        <p:nvSpPr>
          <p:cNvPr id="33" name="Title 3">
            <a:extLst>
              <a:ext uri="{FF2B5EF4-FFF2-40B4-BE49-F238E27FC236}">
                <a16:creationId xmlns:a16="http://schemas.microsoft.com/office/drawing/2014/main" id="{B3EF5F12-F325-3F47-B402-2926CABD1A7B}"/>
              </a:ext>
            </a:extLst>
          </p:cNvPr>
          <p:cNvSpPr txBox="1">
            <a:spLocks/>
          </p:cNvSpPr>
          <p:nvPr/>
        </p:nvSpPr>
        <p:spPr>
          <a:xfrm>
            <a:off x="2986704" y="2497448"/>
            <a:ext cx="2030280" cy="153416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dirty="0"/>
              <a:t>Biopsies taken when </a:t>
            </a:r>
            <a:br>
              <a:rPr lang="en-GB" sz="1100" dirty="0"/>
            </a:br>
            <a:r>
              <a:rPr lang="en-GB" sz="1100" dirty="0"/>
              <a:t>OGD performed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C5D9116-F34D-F442-BB96-8FBF93EC2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96570"/>
            <a:ext cx="6146743" cy="1026299"/>
          </a:xfrm>
        </p:spPr>
        <p:txBody>
          <a:bodyPr wrap="none" tIns="72000" numCol="2" spcCol="108000">
            <a:noAutofit/>
          </a:bodyPr>
          <a:lstStyle/>
          <a:p>
            <a:pPr marL="134938" indent="-134938">
              <a:buFont typeface="+mj-lt"/>
              <a:buAutoNum type="arabicPeriod"/>
            </a:pPr>
            <a:r>
              <a:rPr lang="en-GB" dirty="0" err="1"/>
              <a:t>Birk</a:t>
            </a:r>
            <a:r>
              <a:rPr lang="en-GB" dirty="0"/>
              <a:t> M </a:t>
            </a:r>
            <a:r>
              <a:rPr lang="en-GB" i="1" dirty="0"/>
              <a:t>et al</a:t>
            </a:r>
            <a:r>
              <a:rPr lang="en-GB" dirty="0"/>
              <a:t>. Endoscopy 2016; 48(5): 489-96.</a:t>
            </a:r>
          </a:p>
          <a:p>
            <a:pPr marL="134938" indent="-134938">
              <a:buFont typeface="+mj-lt"/>
              <a:buAutoNum type="arabicPeriod"/>
            </a:pPr>
            <a:r>
              <a:rPr lang="nl-NL" dirty="0" err="1"/>
              <a:t>Dhar</a:t>
            </a:r>
            <a:r>
              <a:rPr lang="nl-NL" dirty="0"/>
              <a:t> A </a:t>
            </a:r>
            <a:r>
              <a:rPr lang="en-GB" i="1" dirty="0"/>
              <a:t>et al</a:t>
            </a:r>
            <a:r>
              <a:rPr lang="nl-NL" dirty="0"/>
              <a:t>. Gut 2022; doi:10.113/gutjnl-2022-327326.</a:t>
            </a:r>
            <a:endParaRPr lang="en-GB" dirty="0"/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Attwood S, Epstein J. Frontline </a:t>
            </a:r>
            <a:r>
              <a:rPr lang="en-GB" dirty="0" err="1"/>
              <a:t>Gastroenterol</a:t>
            </a:r>
            <a:r>
              <a:rPr lang="en-GB" dirty="0"/>
              <a:t> </a:t>
            </a:r>
            <a:r>
              <a:rPr lang="is-IS" dirty="0"/>
              <a:t>2021; 12(7): 644-9.</a:t>
            </a:r>
            <a:endParaRPr lang="en-GB" dirty="0"/>
          </a:p>
          <a:p>
            <a:pPr marL="134938" indent="-134938">
              <a:buFont typeface="+mj-lt"/>
              <a:buAutoNum type="arabicPeriod"/>
            </a:pPr>
            <a:r>
              <a:rPr lang="en-GB" dirty="0" err="1"/>
              <a:t>Ntuli</a:t>
            </a:r>
            <a:r>
              <a:rPr lang="en-GB" dirty="0"/>
              <a:t> Y </a:t>
            </a:r>
            <a:r>
              <a:rPr lang="en-GB" i="1" dirty="0"/>
              <a:t>et al. </a:t>
            </a:r>
            <a:r>
              <a:rPr lang="en-GB" dirty="0"/>
              <a:t>Frontline Gastroenterol 2020; 11(1): </a:t>
            </a:r>
            <a:br>
              <a:rPr lang="en-GB" dirty="0"/>
            </a:br>
            <a:r>
              <a:rPr lang="en-GB" dirty="0"/>
              <a:t>11-15.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 err="1"/>
              <a:t>Marashi</a:t>
            </a:r>
            <a:r>
              <a:rPr lang="en-GB" dirty="0"/>
              <a:t> Nia SF </a:t>
            </a:r>
            <a:r>
              <a:rPr lang="en-GB" i="1" dirty="0"/>
              <a:t>et al.</a:t>
            </a:r>
            <a:r>
              <a:rPr lang="en-GB" dirty="0"/>
              <a:t> Dis </a:t>
            </a:r>
            <a:r>
              <a:rPr lang="en-GB" dirty="0" err="1"/>
              <a:t>Esophagus</a:t>
            </a:r>
            <a:r>
              <a:rPr lang="en-GB" dirty="0"/>
              <a:t> 2020; 33(5): doz103.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Donohue S </a:t>
            </a:r>
            <a:r>
              <a:rPr lang="en-GB" i="1" dirty="0"/>
              <a:t>et al. </a:t>
            </a:r>
            <a:r>
              <a:rPr lang="en-GB" dirty="0"/>
              <a:t>Am J Gastroenterol 2019; 114: S269.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Chang JW</a:t>
            </a:r>
            <a:r>
              <a:rPr lang="en-GB" i="1" dirty="0"/>
              <a:t> et al</a:t>
            </a:r>
            <a:r>
              <a:rPr lang="en-GB" dirty="0"/>
              <a:t>. Dis </a:t>
            </a:r>
            <a:r>
              <a:rPr lang="en-GB" dirty="0" err="1"/>
              <a:t>Esophagus</a:t>
            </a:r>
            <a:r>
              <a:rPr lang="en-GB" dirty="0"/>
              <a:t> 2019; 32(12): doz056.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Lenz CJ</a:t>
            </a:r>
            <a:r>
              <a:rPr lang="en-GB" i="1" dirty="0"/>
              <a:t> et al. </a:t>
            </a:r>
            <a:r>
              <a:rPr lang="en-GB" dirty="0"/>
              <a:t>Dis </a:t>
            </a:r>
            <a:r>
              <a:rPr lang="en-GB" dirty="0" err="1"/>
              <a:t>Esophagus</a:t>
            </a:r>
            <a:r>
              <a:rPr lang="en-GB" dirty="0"/>
              <a:t> 2019; 32(4): doz010.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Hillman L </a:t>
            </a:r>
            <a:r>
              <a:rPr lang="en-GB" i="1" dirty="0"/>
              <a:t>et al.</a:t>
            </a:r>
            <a:r>
              <a:rPr lang="en-GB" dirty="0"/>
              <a:t> Dis </a:t>
            </a:r>
            <a:r>
              <a:rPr lang="en-GB" dirty="0" err="1"/>
              <a:t>Esophagus</a:t>
            </a:r>
            <a:r>
              <a:rPr lang="en-GB" dirty="0"/>
              <a:t> 2021; 34(11): doab030.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843618"/>
            <a:ext cx="7458075" cy="1078889"/>
          </a:xfrm>
        </p:spPr>
        <p:txBody>
          <a:bodyPr>
            <a:normAutofit/>
          </a:bodyPr>
          <a:lstStyle/>
          <a:p>
            <a:r>
              <a:rPr lang="en-US" sz="1400" dirty="0"/>
              <a:t>BSG guidelines state FBO patients should be referred for therapeutic OGD with 6 biopsies taken at two levels during the index endoscopy</a:t>
            </a:r>
            <a:r>
              <a:rPr lang="en-US" sz="1400" baseline="30000" dirty="0"/>
              <a:t>2</a:t>
            </a:r>
          </a:p>
          <a:p>
            <a:pPr lvl="2"/>
            <a:r>
              <a:rPr lang="en-GB" sz="1300" dirty="0">
                <a:solidFill>
                  <a:srgbClr val="360734"/>
                </a:solidFill>
              </a:rPr>
              <a:t>unfortunately, lack of knowledge of </a:t>
            </a:r>
            <a:r>
              <a:rPr lang="en-GB" sz="1300" dirty="0" err="1">
                <a:solidFill>
                  <a:srgbClr val="360734"/>
                </a:solidFill>
              </a:rPr>
              <a:t>EoE</a:t>
            </a:r>
            <a:r>
              <a:rPr lang="en-GB" sz="1300" dirty="0">
                <a:solidFill>
                  <a:srgbClr val="360734"/>
                </a:solidFill>
              </a:rPr>
              <a:t> as the most common cause of FBO means that biopsies </a:t>
            </a:r>
            <a:br>
              <a:rPr lang="en-GB" sz="1300" dirty="0">
                <a:solidFill>
                  <a:srgbClr val="360734"/>
                </a:solidFill>
              </a:rPr>
            </a:br>
            <a:r>
              <a:rPr lang="en-GB" sz="1300" dirty="0">
                <a:solidFill>
                  <a:srgbClr val="360734"/>
                </a:solidFill>
              </a:rPr>
              <a:t>are often not taken, leading to lengthy treatment delays/recurrence in many patients</a:t>
            </a:r>
            <a:r>
              <a:rPr lang="en-GB" sz="1300" baseline="30000" dirty="0">
                <a:solidFill>
                  <a:srgbClr val="360734"/>
                </a:solidFill>
              </a:rPr>
              <a:t>3-8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43223"/>
            <a:ext cx="7301016" cy="489248"/>
          </a:xfrm>
          <a:noFill/>
        </p:spPr>
        <p:txBody>
          <a:bodyPr>
            <a:norm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Diagnostic biopsies should be taken at the therapeutic endoscopy</a:t>
            </a:r>
            <a:r>
              <a:rPr lang="en-GB" baseline="30000" dirty="0">
                <a:latin typeface="Arial" charset="0"/>
                <a:ea typeface="Arial" charset="0"/>
                <a:cs typeface="Arial" charset="0"/>
              </a:rPr>
              <a:t>1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E947C45-296C-C741-9D57-6F2904A24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541658"/>
              </p:ext>
            </p:extLst>
          </p:nvPr>
        </p:nvGraphicFramePr>
        <p:xfrm>
          <a:off x="215012" y="2757534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478D1F8-857F-0341-8D75-6E8BBD8EAF0B}"/>
              </a:ext>
            </a:extLst>
          </p:cNvPr>
          <p:cNvSpPr/>
          <p:nvPr/>
        </p:nvSpPr>
        <p:spPr>
          <a:xfrm>
            <a:off x="1053585" y="3269447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A14DB0-EA98-2C40-A625-20745FBB4D96}"/>
              </a:ext>
            </a:extLst>
          </p:cNvPr>
          <p:cNvSpPr txBox="1">
            <a:spLocks/>
          </p:cNvSpPr>
          <p:nvPr/>
        </p:nvSpPr>
        <p:spPr>
          <a:xfrm>
            <a:off x="1921573" y="3039964"/>
            <a:ext cx="424833" cy="287247"/>
          </a:xfrm>
          <a:prstGeom prst="rect">
            <a:avLst/>
          </a:prstGeom>
          <a:solidFill>
            <a:srgbClr val="2609A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65%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9BBD69-24A0-7349-8420-5975795CA860}"/>
              </a:ext>
            </a:extLst>
          </p:cNvPr>
          <p:cNvCxnSpPr>
            <a:cxnSpLocks/>
          </p:cNvCxnSpPr>
          <p:nvPr/>
        </p:nvCxnSpPr>
        <p:spPr>
          <a:xfrm>
            <a:off x="1496740" y="3185388"/>
            <a:ext cx="424833" cy="0"/>
          </a:xfrm>
          <a:prstGeom prst="line">
            <a:avLst/>
          </a:prstGeom>
          <a:ln w="12700">
            <a:solidFill>
              <a:srgbClr val="613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9C9E824-CE73-5943-A9B8-496979E6E8AA}"/>
              </a:ext>
            </a:extLst>
          </p:cNvPr>
          <p:cNvSpPr txBox="1">
            <a:spLocks/>
          </p:cNvSpPr>
          <p:nvPr/>
        </p:nvSpPr>
        <p:spPr>
          <a:xfrm>
            <a:off x="419813" y="2070812"/>
            <a:ext cx="7380435" cy="318189"/>
          </a:xfrm>
          <a:prstGeom prst="rect">
            <a:avLst/>
          </a:prstGeom>
          <a:solidFill>
            <a:schemeClr val="tx1"/>
          </a:solidFill>
        </p:spPr>
        <p:txBody>
          <a:bodyPr vert="horz" lIns="108000" tIns="72000" rIns="0" bIns="36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bg1"/>
                </a:solidFill>
              </a:rPr>
              <a:t>Management of FBO patients at a university hospital in Scotland</a:t>
            </a:r>
            <a:r>
              <a:rPr lang="en-GB" sz="1200" b="1" baseline="30000" dirty="0">
                <a:solidFill>
                  <a:schemeClr val="bg1"/>
                </a:solidFill>
              </a:rPr>
              <a:t>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3A7B4EB8-9E48-6E40-BDAB-D2A68B19E878}"/>
              </a:ext>
            </a:extLst>
          </p:cNvPr>
          <p:cNvSpPr txBox="1">
            <a:spLocks/>
          </p:cNvSpPr>
          <p:nvPr/>
        </p:nvSpPr>
        <p:spPr>
          <a:xfrm>
            <a:off x="521322" y="2497449"/>
            <a:ext cx="1554033" cy="33832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dirty="0"/>
              <a:t>OGDs performed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A7A1692-2387-784B-BF20-1BADF44E6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297347"/>
              </p:ext>
            </p:extLst>
          </p:nvPr>
        </p:nvGraphicFramePr>
        <p:xfrm>
          <a:off x="2851725" y="2772959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AB9525D-2492-1D41-BBA4-D1AE0534F448}"/>
              </a:ext>
            </a:extLst>
          </p:cNvPr>
          <p:cNvSpPr/>
          <p:nvPr/>
        </p:nvSpPr>
        <p:spPr>
          <a:xfrm>
            <a:off x="3690298" y="3269447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2A4B071-FB3F-AC41-A1F7-4B243F9A2B74}"/>
              </a:ext>
            </a:extLst>
          </p:cNvPr>
          <p:cNvSpPr txBox="1">
            <a:spLocks/>
          </p:cNvSpPr>
          <p:nvPr/>
        </p:nvSpPr>
        <p:spPr>
          <a:xfrm>
            <a:off x="4558286" y="3044693"/>
            <a:ext cx="424833" cy="287247"/>
          </a:xfrm>
          <a:prstGeom prst="rect">
            <a:avLst/>
          </a:prstGeom>
          <a:solidFill>
            <a:srgbClr val="F7A60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40%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C5422D-3C83-F347-87BB-A912F73C33B9}"/>
              </a:ext>
            </a:extLst>
          </p:cNvPr>
          <p:cNvCxnSpPr>
            <a:cxnSpLocks/>
          </p:cNvCxnSpPr>
          <p:nvPr/>
        </p:nvCxnSpPr>
        <p:spPr>
          <a:xfrm>
            <a:off x="4133453" y="3190117"/>
            <a:ext cx="424833" cy="0"/>
          </a:xfrm>
          <a:prstGeom prst="line">
            <a:avLst/>
          </a:prstGeom>
          <a:ln w="12700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90B161C-8093-FB4C-BEDA-4A3D0DA81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045786"/>
              </p:ext>
            </p:extLst>
          </p:nvPr>
        </p:nvGraphicFramePr>
        <p:xfrm>
          <a:off x="5335324" y="2789432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83F9B103-B609-1849-ACC6-D5D666270B85}"/>
              </a:ext>
            </a:extLst>
          </p:cNvPr>
          <p:cNvSpPr/>
          <p:nvPr/>
        </p:nvSpPr>
        <p:spPr>
          <a:xfrm>
            <a:off x="6173897" y="3269447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858387C-0B02-3B4A-8FD7-6207520784A6}"/>
              </a:ext>
            </a:extLst>
          </p:cNvPr>
          <p:cNvSpPr txBox="1">
            <a:spLocks/>
          </p:cNvSpPr>
          <p:nvPr/>
        </p:nvSpPr>
        <p:spPr>
          <a:xfrm>
            <a:off x="7041885" y="2894540"/>
            <a:ext cx="424833" cy="287247"/>
          </a:xfrm>
          <a:prstGeom prst="rect">
            <a:avLst/>
          </a:prstGeom>
          <a:solidFill>
            <a:srgbClr val="EE79AD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dirty="0">
                <a:solidFill>
                  <a:schemeClr val="bg1"/>
                </a:solidFill>
              </a:rPr>
              <a:t>&lt;10%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872E1B-5F2B-9A42-8D20-892571AE4B94}"/>
              </a:ext>
            </a:extLst>
          </p:cNvPr>
          <p:cNvCxnSpPr>
            <a:cxnSpLocks/>
          </p:cNvCxnSpPr>
          <p:nvPr/>
        </p:nvCxnSpPr>
        <p:spPr>
          <a:xfrm>
            <a:off x="6512221" y="3039964"/>
            <a:ext cx="529664" cy="0"/>
          </a:xfrm>
          <a:prstGeom prst="line">
            <a:avLst/>
          </a:prstGeom>
          <a:ln w="12700">
            <a:solidFill>
              <a:srgbClr val="EE7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">
            <a:extLst>
              <a:ext uri="{FF2B5EF4-FFF2-40B4-BE49-F238E27FC236}">
                <a16:creationId xmlns:a16="http://schemas.microsoft.com/office/drawing/2014/main" id="{F36A62EB-4F98-B34D-925F-1E63DA330B45}"/>
              </a:ext>
            </a:extLst>
          </p:cNvPr>
          <p:cNvSpPr txBox="1">
            <a:spLocks/>
          </p:cNvSpPr>
          <p:nvPr/>
        </p:nvSpPr>
        <p:spPr>
          <a:xfrm>
            <a:off x="5424385" y="2497449"/>
            <a:ext cx="1306035" cy="5425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dirty="0"/>
              <a:t>≥6 samples when </a:t>
            </a:r>
            <a:br>
              <a:rPr lang="en-GB" sz="1100" dirty="0"/>
            </a:br>
            <a:r>
              <a:rPr lang="en-GB" sz="1100" dirty="0"/>
              <a:t>biopsies taken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FD55637-123E-8F45-827F-115B42DF7280}"/>
              </a:ext>
            </a:extLst>
          </p:cNvPr>
          <p:cNvSpPr txBox="1">
            <a:spLocks/>
          </p:cNvSpPr>
          <p:nvPr/>
        </p:nvSpPr>
        <p:spPr>
          <a:xfrm>
            <a:off x="412911" y="4326361"/>
            <a:ext cx="6910035" cy="1177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biopsies cannot be obtained at FBO, empiric PPI medications should </a:t>
            </a:r>
            <a:br>
              <a:rPr lang="en-GB" dirty="0"/>
            </a:br>
            <a:r>
              <a:rPr lang="en-GB" dirty="0"/>
              <a:t>be avoided due to the potential risk of masking </a:t>
            </a:r>
            <a:r>
              <a:rPr lang="en-GB" dirty="0" err="1"/>
              <a:t>EoE</a:t>
            </a:r>
            <a:r>
              <a:rPr lang="en-GB" dirty="0"/>
              <a:t> at later biopsy</a:t>
            </a:r>
            <a:r>
              <a:rPr lang="en-GB" baseline="30000" dirty="0"/>
              <a:t>9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97476A9-68EC-E44E-AF10-F30A2E3E8E45}"/>
              </a:ext>
            </a:extLst>
          </p:cNvPr>
          <p:cNvSpPr txBox="1">
            <a:spLocks/>
          </p:cNvSpPr>
          <p:nvPr/>
        </p:nvSpPr>
        <p:spPr>
          <a:xfrm>
            <a:off x="6659561" y="5588806"/>
            <a:ext cx="2257557" cy="1134215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 err="1"/>
              <a:t>EoE</a:t>
            </a:r>
            <a:r>
              <a:rPr lang="en-GB" dirty="0"/>
              <a:t>: eosinophilic oesophagitis</a:t>
            </a:r>
          </a:p>
          <a:p>
            <a:pPr marL="7938" indent="-7938"/>
            <a:r>
              <a:rPr lang="en-GB" dirty="0"/>
              <a:t>BSG: British Society of Gastroenterology</a:t>
            </a:r>
          </a:p>
          <a:p>
            <a:pPr marL="6350" indent="-6350"/>
            <a:r>
              <a:rPr lang="en-GB" dirty="0"/>
              <a:t>FBO: food bolus obstruction</a:t>
            </a:r>
          </a:p>
          <a:p>
            <a:pPr marL="6350" indent="-6350"/>
            <a:r>
              <a:rPr lang="en-GB" dirty="0"/>
              <a:t>OGD: </a:t>
            </a:r>
            <a:r>
              <a:rPr lang="en-GB" dirty="0" err="1"/>
              <a:t>oesophagogastroduodenoscopy</a:t>
            </a:r>
            <a:endParaRPr lang="en-GB" dirty="0"/>
          </a:p>
          <a:p>
            <a:pPr marL="6350" indent="-6350"/>
            <a:r>
              <a:rPr lang="en-GB" dirty="0"/>
              <a:t>PPI: proton pump inhibitor</a:t>
            </a:r>
          </a:p>
        </p:txBody>
      </p:sp>
    </p:spTree>
    <p:extLst>
      <p:ext uri="{BB962C8B-B14F-4D97-AF65-F5344CB8AC3E}">
        <p14:creationId xmlns:p14="http://schemas.microsoft.com/office/powerpoint/2010/main" val="336553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7E93"/>
      </a:dk1>
      <a:lt1>
        <a:srgbClr val="FFFFFF"/>
      </a:lt1>
      <a:dk2>
        <a:srgbClr val="C0CF15"/>
      </a:dk2>
      <a:lt2>
        <a:srgbClr val="F1F2F1"/>
      </a:lt2>
      <a:accent1>
        <a:srgbClr val="585958"/>
      </a:accent1>
      <a:accent2>
        <a:srgbClr val="0A8AD3"/>
      </a:accent2>
      <a:accent3>
        <a:srgbClr val="09094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9997</TotalTime>
  <Words>2079</Words>
  <Application>Microsoft Office PowerPoint</Application>
  <PresentationFormat>On-screen Show (4:3)</PresentationFormat>
  <Paragraphs>213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.AppleSystemUIFont</vt:lpstr>
      <vt:lpstr>Arial</vt:lpstr>
      <vt:lpstr>Arial Regular</vt:lpstr>
      <vt:lpstr>Calibri</vt:lpstr>
      <vt:lpstr>Office Theme</vt:lpstr>
      <vt:lpstr>Food bolus obstruction: incidence, management  and follow-up</vt:lpstr>
      <vt:lpstr>Food bolus obstruction is the most common gastrointestinal emergency after GI bleeding1,2</vt:lpstr>
      <vt:lpstr>Eosinophilic oesophagitis is the most common underlying cause of food bolus obstruction1,2</vt:lpstr>
      <vt:lpstr>Most patients will present to an emergency department within  four hours of the obstruction1,2</vt:lpstr>
      <vt:lpstr>Management aims in food bolus obstruction      </vt:lpstr>
      <vt:lpstr>Management of food bolus obstruction varies widely in practice1-3</vt:lpstr>
      <vt:lpstr>Obstruction of a food bolus commonly occurs in the upper third of the oesophagus1</vt:lpstr>
      <vt:lpstr>Caution should be exercised using any conservative management strategies in FBO1,2</vt:lpstr>
      <vt:lpstr>Diagnostic biopsies should be taken at the therapeutic endoscopy1</vt:lpstr>
      <vt:lpstr>Appropriate follow-up can help prevent further episodes of food obstruction1</vt:lpstr>
      <vt:lpstr>Preventing food bolus obstruction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Firth</dc:creator>
  <cp:lastModifiedBy>Caroline Turnbull</cp:lastModifiedBy>
  <cp:revision>484</cp:revision>
  <cp:lastPrinted>2021-11-16T12:03:27Z</cp:lastPrinted>
  <dcterms:created xsi:type="dcterms:W3CDTF">2018-04-20T09:46:16Z</dcterms:created>
  <dcterms:modified xsi:type="dcterms:W3CDTF">2023-03-17T10:18:57Z</dcterms:modified>
</cp:coreProperties>
</file>