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1241" r:id="rId3"/>
    <p:sldId id="1314" r:id="rId4"/>
    <p:sldId id="1324" r:id="rId5"/>
    <p:sldId id="1323" r:id="rId6"/>
    <p:sldId id="1326" r:id="rId7"/>
    <p:sldId id="1332" r:id="rId8"/>
    <p:sldId id="1333" r:id="rId9"/>
    <p:sldId id="1349" r:id="rId10"/>
    <p:sldId id="1334" r:id="rId11"/>
    <p:sldId id="1342" r:id="rId12"/>
    <p:sldId id="1336" r:id="rId13"/>
    <p:sldId id="1340" r:id="rId14"/>
    <p:sldId id="1350" r:id="rId15"/>
    <p:sldId id="1351" r:id="rId16"/>
    <p:sldId id="1354" r:id="rId17"/>
    <p:sldId id="1345" r:id="rId18"/>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3" pos="272" userDrawn="1">
          <p15:clr>
            <a:srgbClr val="A4A3A4"/>
          </p15:clr>
        </p15:guide>
        <p15:guide id="23" pos="4195" userDrawn="1">
          <p15:clr>
            <a:srgbClr val="A4A3A4"/>
          </p15:clr>
        </p15:guide>
        <p15:guide id="25" orient="horz" pos="3639" userDrawn="1">
          <p15:clr>
            <a:srgbClr val="A4A3A4"/>
          </p15:clr>
        </p15:guide>
        <p15:guide id="26" orient="horz" pos="686" userDrawn="1">
          <p15:clr>
            <a:srgbClr val="A4A3A4"/>
          </p15:clr>
        </p15:guide>
        <p15:guide id="27" pos="43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ina Tennant" initials="ST" lastIdx="1" clrIdx="0"/>
  <p:cmAuthor id="2" name="Caroline Turnbull" initials="CT" lastIdx="8" clrIdx="1"/>
  <p:cmAuthor id="3" name="Anna Thomas" initials="A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EC9"/>
    <a:srgbClr val="007E93"/>
    <a:srgbClr val="360734"/>
    <a:srgbClr val="6130B4"/>
    <a:srgbClr val="F7A600"/>
    <a:srgbClr val="EE79AD"/>
    <a:srgbClr val="2609A0"/>
    <a:srgbClr val="4C30A5"/>
    <a:srgbClr val="595958"/>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37"/>
    <p:restoredTop sz="95687"/>
  </p:normalViewPr>
  <p:slideViewPr>
    <p:cSldViewPr snapToGrid="0" snapToObjects="1" showGuides="1">
      <p:cViewPr varScale="1">
        <p:scale>
          <a:sx n="107" d="100"/>
          <a:sy n="107" d="100"/>
        </p:scale>
        <p:origin x="2274" y="102"/>
      </p:cViewPr>
      <p:guideLst>
        <p:guide pos="272"/>
        <p:guide pos="4195"/>
        <p:guide orient="horz" pos="3639"/>
        <p:guide orient="horz" pos="686"/>
        <p:guide pos="4323"/>
      </p:guideLst>
    </p:cSldViewPr>
  </p:slideViewPr>
  <p:notesTextViewPr>
    <p:cViewPr>
      <p:scale>
        <a:sx n="1" d="1"/>
        <a:sy n="1" d="1"/>
      </p:scale>
      <p:origin x="0" y="0"/>
    </p:cViewPr>
  </p:notesTextViewPr>
  <p:sorterViewPr>
    <p:cViewPr>
      <p:scale>
        <a:sx n="125" d="100"/>
        <a:sy n="125" d="100"/>
      </p:scale>
      <p:origin x="0" y="-24848"/>
    </p:cViewPr>
  </p:sorterViewPr>
  <p:notesViewPr>
    <p:cSldViewPr snapToGrid="0" snapToObjects="1" showGuides="1">
      <p:cViewPr varScale="1">
        <p:scale>
          <a:sx n="163" d="100"/>
          <a:sy n="163" d="100"/>
        </p:scale>
        <p:origin x="35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118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b="0" i="0">
                <a:latin typeface="Arial" panose="020B0604020202020204" pitchFamily="34" charset="0"/>
              </a:defRPr>
            </a:lvl1pPr>
          </a:lstStyle>
          <a:p>
            <a:fld id="{8DD88D93-95C4-44C3-BC97-278CD71CB7BD}" type="datetimeFigureOut">
              <a:rPr lang="en-GB" smtClean="0"/>
              <a:pPr/>
              <a:t>17/03/2023</a:t>
            </a:fld>
            <a:endParaRPr lang="en-GB" dirty="0"/>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0C55064-9B7C-436E-B2BA-0D4166BB0184}" type="slidenum">
              <a:rPr lang="en-GB" smtClean="0"/>
              <a:pPr/>
              <a:t>‹#›</a:t>
            </a:fld>
            <a:endParaRPr lang="en-GB" dirty="0"/>
          </a:p>
        </p:txBody>
      </p:sp>
    </p:spTree>
    <p:extLst>
      <p:ext uri="{BB962C8B-B14F-4D97-AF65-F5344CB8AC3E}">
        <p14:creationId xmlns:p14="http://schemas.microsoft.com/office/powerpoint/2010/main" val="60947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2</a:t>
            </a:fld>
            <a:endParaRPr lang="en-GB" dirty="0"/>
          </a:p>
        </p:txBody>
      </p:sp>
    </p:spTree>
    <p:extLst>
      <p:ext uri="{BB962C8B-B14F-4D97-AF65-F5344CB8AC3E}">
        <p14:creationId xmlns:p14="http://schemas.microsoft.com/office/powerpoint/2010/main" val="405939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11</a:t>
            </a:fld>
            <a:endParaRPr lang="en-GB" dirty="0"/>
          </a:p>
        </p:txBody>
      </p:sp>
    </p:spTree>
    <p:extLst>
      <p:ext uri="{BB962C8B-B14F-4D97-AF65-F5344CB8AC3E}">
        <p14:creationId xmlns:p14="http://schemas.microsoft.com/office/powerpoint/2010/main" val="274454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12</a:t>
            </a:fld>
            <a:endParaRPr lang="en-GB" dirty="0"/>
          </a:p>
        </p:txBody>
      </p:sp>
    </p:spTree>
    <p:extLst>
      <p:ext uri="{BB962C8B-B14F-4D97-AF65-F5344CB8AC3E}">
        <p14:creationId xmlns:p14="http://schemas.microsoft.com/office/powerpoint/2010/main" val="31251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13</a:t>
            </a:fld>
            <a:endParaRPr lang="en-GB" dirty="0"/>
          </a:p>
        </p:txBody>
      </p:sp>
    </p:spTree>
    <p:extLst>
      <p:ext uri="{BB962C8B-B14F-4D97-AF65-F5344CB8AC3E}">
        <p14:creationId xmlns:p14="http://schemas.microsoft.com/office/powerpoint/2010/main" val="124670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14</a:t>
            </a:fld>
            <a:endParaRPr lang="en-GB" dirty="0"/>
          </a:p>
        </p:txBody>
      </p:sp>
    </p:spTree>
    <p:extLst>
      <p:ext uri="{BB962C8B-B14F-4D97-AF65-F5344CB8AC3E}">
        <p14:creationId xmlns:p14="http://schemas.microsoft.com/office/powerpoint/2010/main" val="121474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15</a:t>
            </a:fld>
            <a:endParaRPr lang="en-GB"/>
          </a:p>
        </p:txBody>
      </p:sp>
    </p:spTree>
    <p:extLst>
      <p:ext uri="{BB962C8B-B14F-4D97-AF65-F5344CB8AC3E}">
        <p14:creationId xmlns:p14="http://schemas.microsoft.com/office/powerpoint/2010/main" val="282509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16</a:t>
            </a:fld>
            <a:endParaRPr lang="en-GB"/>
          </a:p>
        </p:txBody>
      </p:sp>
    </p:spTree>
    <p:extLst>
      <p:ext uri="{BB962C8B-B14F-4D97-AF65-F5344CB8AC3E}">
        <p14:creationId xmlns:p14="http://schemas.microsoft.com/office/powerpoint/2010/main" val="56219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17</a:t>
            </a:fld>
            <a:endParaRPr lang="en-GB" dirty="0"/>
          </a:p>
        </p:txBody>
      </p:sp>
    </p:spTree>
    <p:extLst>
      <p:ext uri="{BB962C8B-B14F-4D97-AF65-F5344CB8AC3E}">
        <p14:creationId xmlns:p14="http://schemas.microsoft.com/office/powerpoint/2010/main" val="333184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3</a:t>
            </a:fld>
            <a:endParaRPr lang="en-GB" dirty="0"/>
          </a:p>
        </p:txBody>
      </p:sp>
    </p:spTree>
    <p:extLst>
      <p:ext uri="{BB962C8B-B14F-4D97-AF65-F5344CB8AC3E}">
        <p14:creationId xmlns:p14="http://schemas.microsoft.com/office/powerpoint/2010/main" val="329460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4</a:t>
            </a:fld>
            <a:endParaRPr lang="en-GB" dirty="0"/>
          </a:p>
        </p:txBody>
      </p:sp>
    </p:spTree>
    <p:extLst>
      <p:ext uri="{BB962C8B-B14F-4D97-AF65-F5344CB8AC3E}">
        <p14:creationId xmlns:p14="http://schemas.microsoft.com/office/powerpoint/2010/main" val="76088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5</a:t>
            </a:fld>
            <a:endParaRPr lang="en-GB" dirty="0"/>
          </a:p>
        </p:txBody>
      </p:sp>
    </p:spTree>
    <p:extLst>
      <p:ext uri="{BB962C8B-B14F-4D97-AF65-F5344CB8AC3E}">
        <p14:creationId xmlns:p14="http://schemas.microsoft.com/office/powerpoint/2010/main" val="132660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6</a:t>
            </a:fld>
            <a:endParaRPr lang="en-GB" dirty="0"/>
          </a:p>
        </p:txBody>
      </p:sp>
    </p:spTree>
    <p:extLst>
      <p:ext uri="{BB962C8B-B14F-4D97-AF65-F5344CB8AC3E}">
        <p14:creationId xmlns:p14="http://schemas.microsoft.com/office/powerpoint/2010/main" val="17997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7</a:t>
            </a:fld>
            <a:endParaRPr lang="en-GB" dirty="0"/>
          </a:p>
        </p:txBody>
      </p:sp>
    </p:spTree>
    <p:extLst>
      <p:ext uri="{BB962C8B-B14F-4D97-AF65-F5344CB8AC3E}">
        <p14:creationId xmlns:p14="http://schemas.microsoft.com/office/powerpoint/2010/main" val="207765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8</a:t>
            </a:fld>
            <a:endParaRPr lang="en-GB" dirty="0"/>
          </a:p>
        </p:txBody>
      </p:sp>
    </p:spTree>
    <p:extLst>
      <p:ext uri="{BB962C8B-B14F-4D97-AF65-F5344CB8AC3E}">
        <p14:creationId xmlns:p14="http://schemas.microsoft.com/office/powerpoint/2010/main" val="100534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9</a:t>
            </a:fld>
            <a:endParaRPr lang="en-GB" dirty="0"/>
          </a:p>
        </p:txBody>
      </p:sp>
    </p:spTree>
    <p:extLst>
      <p:ext uri="{BB962C8B-B14F-4D97-AF65-F5344CB8AC3E}">
        <p14:creationId xmlns:p14="http://schemas.microsoft.com/office/powerpoint/2010/main" val="343785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55064-9B7C-436E-B2BA-0D4166BB0184}" type="slidenum">
              <a:rPr lang="en-GB" smtClean="0"/>
              <a:t>10</a:t>
            </a:fld>
            <a:endParaRPr lang="en-GB" dirty="0"/>
          </a:p>
        </p:txBody>
      </p:sp>
    </p:spTree>
    <p:extLst>
      <p:ext uri="{BB962C8B-B14F-4D97-AF65-F5344CB8AC3E}">
        <p14:creationId xmlns:p14="http://schemas.microsoft.com/office/powerpoint/2010/main" val="186621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8621D22-05C4-1848-AC05-0764946A001D}"/>
              </a:ext>
            </a:extLst>
          </p:cNvPr>
          <p:cNvSpPr txBox="1">
            <a:spLocks/>
          </p:cNvSpPr>
          <p:nvPr userDrawn="1"/>
        </p:nvSpPr>
        <p:spPr>
          <a:xfrm>
            <a:off x="1" y="5588950"/>
            <a:ext cx="8811712" cy="1275185"/>
          </a:xfrm>
          <a:prstGeom prst="rect">
            <a:avLst/>
          </a:prstGeom>
          <a:solidFill>
            <a:schemeClr val="tx1"/>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
        <p:nvSpPr>
          <p:cNvPr id="7" name="Title 3">
            <a:extLst>
              <a:ext uri="{FF2B5EF4-FFF2-40B4-BE49-F238E27FC236}">
                <a16:creationId xmlns:a16="http://schemas.microsoft.com/office/drawing/2014/main" id="{64EE31F2-D52D-3743-B66F-DF4150D9B44B}"/>
              </a:ext>
            </a:extLst>
          </p:cNvPr>
          <p:cNvSpPr txBox="1">
            <a:spLocks/>
          </p:cNvSpPr>
          <p:nvPr userDrawn="1"/>
        </p:nvSpPr>
        <p:spPr>
          <a:xfrm>
            <a:off x="8811712" y="5589737"/>
            <a:ext cx="332288" cy="1268263"/>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
        <p:nvSpPr>
          <p:cNvPr id="11" name="Text Placeholder 10">
            <a:extLst>
              <a:ext uri="{FF2B5EF4-FFF2-40B4-BE49-F238E27FC236}">
                <a16:creationId xmlns:a16="http://schemas.microsoft.com/office/drawing/2014/main" id="{5F7D7DA7-F872-3F4A-B227-6438715F6EB3}"/>
              </a:ext>
            </a:extLst>
          </p:cNvPr>
          <p:cNvSpPr>
            <a:spLocks noGrp="1"/>
          </p:cNvSpPr>
          <p:nvPr>
            <p:ph type="body" sz="quarter" idx="11"/>
          </p:nvPr>
        </p:nvSpPr>
        <p:spPr>
          <a:xfrm>
            <a:off x="428624" y="5588950"/>
            <a:ext cx="5955991" cy="1269051"/>
          </a:xfrm>
          <a:noFill/>
        </p:spPr>
        <p:txBody>
          <a:bodyPr lIns="0" tIns="108000" rIns="108000" bIns="0">
            <a:noAutofit/>
          </a:bodyPr>
          <a:lstStyle>
            <a:lvl1pPr marL="136525" indent="-136525">
              <a:lnSpc>
                <a:spcPct val="100000"/>
              </a:lnSpc>
              <a:spcBef>
                <a:spcPts val="0"/>
              </a:spcBef>
              <a:buNone/>
              <a:tabLst/>
              <a:defRPr sz="900">
                <a:solidFill>
                  <a:schemeClr val="bg1"/>
                </a:solidFill>
              </a:defRPr>
            </a:lvl1pPr>
            <a:lvl2pPr marL="457200" indent="0">
              <a:buNone/>
              <a:defRPr sz="1000">
                <a:solidFill>
                  <a:schemeClr val="accent1"/>
                </a:solidFill>
              </a:defRPr>
            </a:lvl2pPr>
            <a:lvl3pPr marL="914400" indent="0">
              <a:buNone/>
              <a:defRPr sz="1000">
                <a:solidFill>
                  <a:schemeClr val="accent1"/>
                </a:solidFill>
              </a:defRPr>
            </a:lvl3pPr>
            <a:lvl4pPr marL="1371600" indent="0">
              <a:buNone/>
              <a:defRPr sz="1000">
                <a:solidFill>
                  <a:schemeClr val="accent1"/>
                </a:solidFill>
              </a:defRPr>
            </a:lvl4pPr>
            <a:lvl5pPr marL="1828800" indent="0">
              <a:buNone/>
              <a:defRPr sz="1000">
                <a:solidFill>
                  <a:schemeClr val="accent1"/>
                </a:solidFill>
              </a:defRPr>
            </a:lvl5pPr>
          </a:lstStyle>
          <a:p>
            <a:pPr lvl="0"/>
            <a:r>
              <a:rPr lang="en-US" dirty="0"/>
              <a:t>Edit Master text styles</a:t>
            </a:r>
          </a:p>
        </p:txBody>
      </p:sp>
      <p:sp>
        <p:nvSpPr>
          <p:cNvPr id="15" name="Text Placeholder 14">
            <a:extLst>
              <a:ext uri="{FF2B5EF4-FFF2-40B4-BE49-F238E27FC236}">
                <a16:creationId xmlns:a16="http://schemas.microsoft.com/office/drawing/2014/main" id="{D29E677C-88C7-394E-973A-B905EFFE722A}"/>
              </a:ext>
            </a:extLst>
          </p:cNvPr>
          <p:cNvSpPr>
            <a:spLocks noGrp="1"/>
          </p:cNvSpPr>
          <p:nvPr>
            <p:ph type="body" sz="quarter" idx="13"/>
          </p:nvPr>
        </p:nvSpPr>
        <p:spPr>
          <a:xfrm>
            <a:off x="428625" y="1047566"/>
            <a:ext cx="7887218" cy="3529611"/>
          </a:xfrm>
        </p:spPr>
        <p:txBody>
          <a:bodyPr lIns="0" tIns="0" rIns="0" bIns="0">
            <a:normAutofit/>
          </a:bodyPr>
          <a:lstStyle>
            <a:lvl1pPr marL="177800" indent="-177800">
              <a:lnSpc>
                <a:spcPct val="100000"/>
              </a:lnSpc>
              <a:spcBef>
                <a:spcPts val="1200"/>
              </a:spcBef>
              <a:buFont typeface="Arial" panose="020B0604020202020204" pitchFamily="34" charset="0"/>
              <a:buChar char="•"/>
              <a:tabLst/>
              <a:defRPr sz="1500">
                <a:solidFill>
                  <a:schemeClr val="bg2">
                    <a:lumMod val="25000"/>
                  </a:schemeClr>
                </a:solidFill>
              </a:defRPr>
            </a:lvl1pPr>
            <a:lvl2pPr marL="180975" indent="-174625">
              <a:lnSpc>
                <a:spcPct val="100000"/>
              </a:lnSpc>
              <a:spcBef>
                <a:spcPts val="1200"/>
              </a:spcBef>
              <a:tabLst/>
              <a:defRPr sz="1500">
                <a:solidFill>
                  <a:schemeClr val="bg2">
                    <a:lumMod val="25000"/>
                  </a:schemeClr>
                </a:solidFill>
              </a:defRPr>
            </a:lvl2pPr>
            <a:lvl3pPr marL="401638" indent="-176213">
              <a:lnSpc>
                <a:spcPct val="100000"/>
              </a:lnSpc>
              <a:spcBef>
                <a:spcPts val="1200"/>
              </a:spcBef>
              <a:buFont typeface=".AppleSystemUIFont"/>
              <a:buChar char="–"/>
              <a:tabLst/>
              <a:defRPr sz="1500">
                <a:solidFill>
                  <a:schemeClr val="accent1"/>
                </a:solidFill>
              </a:defRPr>
            </a:lvl3pPr>
            <a:lvl4pPr marL="355600" indent="-174625">
              <a:tabLst/>
              <a:defRPr sz="1600"/>
            </a:lvl4pPr>
            <a:lvl5pPr marL="355600" indent="-174625">
              <a:tabLst/>
              <a:defRPr sz="1600"/>
            </a:lvl5pPr>
          </a:lstStyle>
          <a:p>
            <a:pPr lvl="0"/>
            <a:r>
              <a:rPr lang="en-US" dirty="0"/>
              <a:t>Edit Master text styles</a:t>
            </a:r>
          </a:p>
          <a:p>
            <a:pPr lvl="1"/>
            <a:r>
              <a:rPr lang="en-US" dirty="0"/>
              <a:t>Second level</a:t>
            </a:r>
          </a:p>
        </p:txBody>
      </p:sp>
      <p:sp>
        <p:nvSpPr>
          <p:cNvPr id="2" name="Title 1"/>
          <p:cNvSpPr>
            <a:spLocks noGrp="1"/>
          </p:cNvSpPr>
          <p:nvPr>
            <p:ph type="title"/>
          </p:nvPr>
        </p:nvSpPr>
        <p:spPr>
          <a:xfrm>
            <a:off x="428624" y="245291"/>
            <a:ext cx="5955992" cy="709750"/>
          </a:xfrm>
          <a:solidFill>
            <a:schemeClr val="bg1"/>
          </a:solidFill>
        </p:spPr>
        <p:txBody>
          <a:bodyPr lIns="0" tIns="0" rIns="0" bIns="0" anchor="t" anchorCtr="0">
            <a:normAutofit/>
          </a:bodyPr>
          <a:lstStyle>
            <a:lvl1pPr algn="l">
              <a:lnSpc>
                <a:spcPct val="100000"/>
              </a:lnSpc>
              <a:defRPr sz="1800" b="1">
                <a:solidFill>
                  <a:schemeClr val="tx1"/>
                </a:solidFill>
              </a:defRPr>
            </a:lvl1pPr>
          </a:lstStyle>
          <a:p>
            <a:r>
              <a:rPr lang="en-US" dirty="0"/>
              <a:t>Click to edit Master title style</a:t>
            </a:r>
          </a:p>
        </p:txBody>
      </p:sp>
      <p:sp>
        <p:nvSpPr>
          <p:cNvPr id="4" name="Title 3">
            <a:extLst>
              <a:ext uri="{FF2B5EF4-FFF2-40B4-BE49-F238E27FC236}">
                <a16:creationId xmlns:a16="http://schemas.microsoft.com/office/drawing/2014/main" id="{A96743B3-8C3F-665D-F935-38E4BA537E35}"/>
              </a:ext>
            </a:extLst>
          </p:cNvPr>
          <p:cNvSpPr txBox="1">
            <a:spLocks/>
          </p:cNvSpPr>
          <p:nvPr userDrawn="1"/>
        </p:nvSpPr>
        <p:spPr>
          <a:xfrm>
            <a:off x="-5264" y="0"/>
            <a:ext cx="289744" cy="467360"/>
          </a:xfrm>
          <a:prstGeom prst="rect">
            <a:avLst/>
          </a:prstGeom>
          <a:solidFill>
            <a:schemeClr val="tx2"/>
          </a:solidFill>
        </p:spPr>
        <p:txBody>
          <a:bodyPr vert="horz" lIns="180000" tIns="0" rIns="0" bIns="0" rtlCol="0" anchor="ctr">
            <a:normAutofit/>
          </a:bodyPr>
          <a:lstStyle>
            <a:lvl1pPr algn="l" defTabSz="914400" rtl="0" eaLnBrk="1" latinLnBrk="0" hangingPunct="1">
              <a:lnSpc>
                <a:spcPct val="100000"/>
              </a:lnSpc>
              <a:spcBef>
                <a:spcPct val="0"/>
              </a:spcBef>
              <a:buNone/>
              <a:defRPr sz="2000" b="0" i="0" kern="1200">
                <a:solidFill>
                  <a:schemeClr val="bg1"/>
                </a:solidFill>
                <a:latin typeface="Arial Regular"/>
                <a:ea typeface="+mj-ea"/>
                <a:cs typeface="+mj-cs"/>
              </a:defRPr>
            </a:lvl1pPr>
          </a:lstStyle>
          <a:p>
            <a:endParaRPr lang="en-US" b="0" i="0" dirty="0">
              <a:latin typeface="Arial" panose="020B0604020202020204" pitchFamily="34" charset="0"/>
            </a:endParaRPr>
          </a:p>
        </p:txBody>
      </p:sp>
    </p:spTree>
    <p:extLst>
      <p:ext uri="{BB962C8B-B14F-4D97-AF65-F5344CB8AC3E}">
        <p14:creationId xmlns:p14="http://schemas.microsoft.com/office/powerpoint/2010/main" val="1502974152"/>
      </p:ext>
    </p:extLst>
  </p:cSld>
  <p:clrMapOvr>
    <a:masterClrMapping/>
  </p:clrMapOvr>
  <p:extLst>
    <p:ext uri="{DCECCB84-F9BA-43D5-87BE-67443E8EF086}">
      <p15:sldGuideLst xmlns:p15="http://schemas.microsoft.com/office/powerpoint/2012/main">
        <p15:guide id="1" orient="horz" pos="3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742495"/>
            <a:ext cx="6739847" cy="2897151"/>
          </a:xfrm>
          <a:solidFill>
            <a:schemeClr val="tx1"/>
          </a:solidFill>
          <a:ln>
            <a:noFill/>
          </a:ln>
        </p:spPr>
        <p:txBody>
          <a:bodyPr lIns="576000" anchor="ctr" anchorCtr="0">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3489022"/>
            <a:ext cx="6739847" cy="497351"/>
          </a:xfrm>
        </p:spPr>
        <p:txBody>
          <a:bodyPr lIns="57600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a:extLst>
              <a:ext uri="{FF2B5EF4-FFF2-40B4-BE49-F238E27FC236}">
                <a16:creationId xmlns:a16="http://schemas.microsoft.com/office/drawing/2014/main" id="{218A361E-B162-8593-BF71-6D0572A40802}"/>
              </a:ext>
            </a:extLst>
          </p:cNvPr>
          <p:cNvSpPr/>
          <p:nvPr userDrawn="1"/>
        </p:nvSpPr>
        <p:spPr>
          <a:xfrm rot="16200000">
            <a:off x="5863821" y="2618522"/>
            <a:ext cx="2897150" cy="11450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Arial" panose="020B0604020202020204" pitchFamily="34" charset="0"/>
            </a:endParaRPr>
          </a:p>
        </p:txBody>
      </p:sp>
    </p:spTree>
    <p:extLst>
      <p:ext uri="{BB962C8B-B14F-4D97-AF65-F5344CB8AC3E}">
        <p14:creationId xmlns:p14="http://schemas.microsoft.com/office/powerpoint/2010/main" val="1290135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0D8D9761-1B78-8846-8849-3FFFA72B7571}" type="datetimeFigureOut">
              <a:rPr lang="en-US" smtClean="0"/>
              <a:pPr/>
              <a:t>3/17/2023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B5926E1-BA7C-BE49-8E0E-00A8BA9E1B7C}" type="slidenum">
              <a:rPr lang="en-US" smtClean="0"/>
              <a:pPr/>
              <a:t>‹#›</a:t>
            </a:fld>
            <a:endParaRPr lang="en-US" dirty="0"/>
          </a:p>
        </p:txBody>
      </p:sp>
    </p:spTree>
    <p:extLst>
      <p:ext uri="{BB962C8B-B14F-4D97-AF65-F5344CB8AC3E}">
        <p14:creationId xmlns:p14="http://schemas.microsoft.com/office/powerpoint/2010/main" val="3003112188"/>
      </p:ext>
    </p:extLst>
  </p:cSld>
  <p:clrMap bg1="lt1" tx1="dk1" bg2="lt2" tx2="dk2" accent1="accent1" accent2="accent2" accent3="accent3" accent4="accent4" accent5="accent5" accent6="accent6" hlink="hlink" folHlink="folHlink"/>
  <p:sldLayoutIdLst>
    <p:sldLayoutId id="2147483662" r:id="rId1"/>
    <p:sldLayoutId id="2147483673" r:id="rId2"/>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drfalk.co.uk/jorveza-1mg-oro-dipsersible-tablet/" TargetMode="External"/><Relationship Id="rId4" Type="http://schemas.openxmlformats.org/officeDocument/2006/relationships/hyperlink" Target="https://www.hpra.ie/homepage/about-us/report-an-issue/human-adverse-reaction-for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DF3202B-EE69-5248-B3B0-6BE12776673E}"/>
              </a:ext>
            </a:extLst>
          </p:cNvPr>
          <p:cNvSpPr>
            <a:spLocks noGrp="1"/>
          </p:cNvSpPr>
          <p:nvPr>
            <p:ph type="ctrTitle"/>
          </p:nvPr>
        </p:nvSpPr>
        <p:spPr/>
        <p:txBody>
          <a:bodyPr lIns="396000">
            <a:normAutofit/>
          </a:bodyPr>
          <a:lstStyle/>
          <a:p>
            <a:pPr>
              <a:lnSpc>
                <a:spcPct val="100000"/>
              </a:lnSpc>
            </a:pPr>
            <a:r>
              <a:rPr lang="en-GB" sz="2200" b="1" dirty="0"/>
              <a:t>2022 guidelines on the management of </a:t>
            </a:r>
            <a:br>
              <a:rPr lang="en-GB" sz="2200" b="1" dirty="0"/>
            </a:br>
            <a:r>
              <a:rPr lang="en-GB" sz="2200" b="1" dirty="0"/>
              <a:t>eosinophilic oesophagitis</a:t>
            </a:r>
          </a:p>
        </p:txBody>
      </p:sp>
    </p:spTree>
    <p:extLst>
      <p:ext uri="{BB962C8B-B14F-4D97-AF65-F5344CB8AC3E}">
        <p14:creationId xmlns:p14="http://schemas.microsoft.com/office/powerpoint/2010/main" val="245797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1A74A7A1-21E1-A540-AD84-AF5E1DA1682E}"/>
              </a:ext>
            </a:extLst>
          </p:cNvPr>
          <p:cNvSpPr txBox="1">
            <a:spLocks/>
          </p:cNvSpPr>
          <p:nvPr/>
        </p:nvSpPr>
        <p:spPr>
          <a:xfrm>
            <a:off x="432347" y="1563892"/>
            <a:ext cx="4664815" cy="549835"/>
          </a:xfrm>
          <a:prstGeom prst="rect">
            <a:avLst/>
          </a:prstGeom>
          <a:solidFill>
            <a:schemeClr val="tx1">
              <a:alpha val="54000"/>
            </a:schemeClr>
          </a:solidFill>
        </p:spPr>
        <p:txBody>
          <a:bodyPr vert="horz" lIns="216000" tIns="0" rIns="28800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dirty="0">
                <a:solidFill>
                  <a:schemeClr val="bg1"/>
                </a:solidFill>
                <a:effectLst/>
                <a:latin typeface="Arial" panose="020B0604020202020204" pitchFamily="34" charset="0"/>
                <a:cs typeface="Arial" panose="020B0604020202020204" pitchFamily="34" charset="0"/>
              </a:rPr>
              <a:t>Refer patients for a diagnostic OGD </a:t>
            </a:r>
            <a:endParaRPr lang="en-GB" sz="1200" dirty="0">
              <a:solidFill>
                <a:schemeClr val="bg1"/>
              </a:solidFill>
              <a:effectLst/>
              <a:cs typeface="Arial" panose="020B0604020202020204" pitchFamily="34" charset="0"/>
            </a:endParaRPr>
          </a:p>
        </p:txBody>
      </p:sp>
      <p:sp>
        <p:nvSpPr>
          <p:cNvPr id="7" name="Text Placeholder 1">
            <a:extLst>
              <a:ext uri="{FF2B5EF4-FFF2-40B4-BE49-F238E27FC236}">
                <a16:creationId xmlns:a16="http://schemas.microsoft.com/office/drawing/2014/main" id="{A22D7BCE-69A7-E20C-716E-9F161F695BB5}"/>
              </a:ext>
            </a:extLst>
          </p:cNvPr>
          <p:cNvSpPr txBox="1">
            <a:spLocks/>
          </p:cNvSpPr>
          <p:nvPr/>
        </p:nvSpPr>
        <p:spPr>
          <a:xfrm>
            <a:off x="432347" y="2138481"/>
            <a:ext cx="4664815" cy="549835"/>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effectLst/>
                <a:latin typeface="Arial" panose="020B0604020202020204" pitchFamily="34" charset="0"/>
                <a:cs typeface="Arial" panose="020B0604020202020204" pitchFamily="34" charset="0"/>
              </a:rPr>
              <a:t>≥6 biopsies should be taken from different anatomical </a:t>
            </a:r>
            <a:br>
              <a:rPr lang="en-GB" sz="1200" dirty="0">
                <a:solidFill>
                  <a:schemeClr val="bg1"/>
                </a:solidFill>
                <a:effectLst/>
                <a:latin typeface="Arial" panose="020B0604020202020204" pitchFamily="34" charset="0"/>
                <a:cs typeface="Arial" panose="020B0604020202020204" pitchFamily="34" charset="0"/>
              </a:rPr>
            </a:br>
            <a:r>
              <a:rPr lang="en-GB" sz="1200" dirty="0">
                <a:solidFill>
                  <a:schemeClr val="bg1"/>
                </a:solidFill>
                <a:effectLst/>
                <a:latin typeface="Arial" panose="020B0604020202020204" pitchFamily="34" charset="0"/>
                <a:cs typeface="Arial" panose="020B0604020202020204" pitchFamily="34" charset="0"/>
              </a:rPr>
              <a:t>sites in the oesophagus</a:t>
            </a:r>
          </a:p>
        </p:txBody>
      </p:sp>
      <p:sp>
        <p:nvSpPr>
          <p:cNvPr id="8" name="Text Placeholder 1">
            <a:extLst>
              <a:ext uri="{FF2B5EF4-FFF2-40B4-BE49-F238E27FC236}">
                <a16:creationId xmlns:a16="http://schemas.microsoft.com/office/drawing/2014/main" id="{D9076F59-48EC-B5CE-124E-75DAFCF0BC1C}"/>
              </a:ext>
            </a:extLst>
          </p:cNvPr>
          <p:cNvSpPr txBox="1">
            <a:spLocks/>
          </p:cNvSpPr>
          <p:nvPr/>
        </p:nvSpPr>
        <p:spPr>
          <a:xfrm>
            <a:off x="432347" y="2713071"/>
            <a:ext cx="4664815" cy="549835"/>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effectLst/>
                <a:latin typeface="Arial" panose="020B0604020202020204" pitchFamily="34" charset="0"/>
                <a:cs typeface="Arial" panose="020B0604020202020204" pitchFamily="34" charset="0"/>
              </a:rPr>
              <a:t>EoE is diagnosed if the peak eosinophil count </a:t>
            </a:r>
            <a:br>
              <a:rPr lang="en-GB" sz="1200" dirty="0">
                <a:solidFill>
                  <a:schemeClr val="bg1"/>
                </a:solidFill>
                <a:effectLst/>
                <a:latin typeface="Arial" panose="020B0604020202020204" pitchFamily="34" charset="0"/>
                <a:cs typeface="Arial" panose="020B0604020202020204" pitchFamily="34" charset="0"/>
              </a:rPr>
            </a:br>
            <a:r>
              <a:rPr lang="en-GB" sz="1200" dirty="0">
                <a:solidFill>
                  <a:schemeClr val="bg1"/>
                </a:solidFill>
                <a:effectLst/>
                <a:latin typeface="Arial" panose="020B0604020202020204" pitchFamily="34" charset="0"/>
                <a:cs typeface="Arial" panose="020B0604020202020204" pitchFamily="34" charset="0"/>
              </a:rPr>
              <a:t>is ≥15 /0.3 mm</a:t>
            </a:r>
            <a:r>
              <a:rPr lang="en-GB" sz="1200" baseline="30000" dirty="0">
                <a:solidFill>
                  <a:schemeClr val="bg1"/>
                </a:solidFill>
                <a:effectLst/>
                <a:latin typeface="Arial" panose="020B0604020202020204" pitchFamily="34" charset="0"/>
                <a:cs typeface="Arial" panose="020B0604020202020204" pitchFamily="34" charset="0"/>
              </a:rPr>
              <a:t>2</a:t>
            </a:r>
            <a:endParaRPr lang="en-GB" sz="1200" dirty="0">
              <a:solidFill>
                <a:schemeClr val="bg1"/>
              </a:solidFill>
              <a:effectLst/>
              <a:latin typeface="Arial" panose="020B0604020202020204" pitchFamily="34" charset="0"/>
              <a:cs typeface="Arial" panose="020B0604020202020204" pitchFamily="34" charset="0"/>
            </a:endParaRPr>
          </a:p>
        </p:txBody>
      </p:sp>
      <p:sp>
        <p:nvSpPr>
          <p:cNvPr id="9" name="Text Placeholder 1">
            <a:extLst>
              <a:ext uri="{FF2B5EF4-FFF2-40B4-BE49-F238E27FC236}">
                <a16:creationId xmlns:a16="http://schemas.microsoft.com/office/drawing/2014/main" id="{0C01B836-5E7E-8A66-9F7F-32C1CDF9AC2F}"/>
              </a:ext>
            </a:extLst>
          </p:cNvPr>
          <p:cNvSpPr txBox="1">
            <a:spLocks/>
          </p:cNvSpPr>
          <p:nvPr/>
        </p:nvSpPr>
        <p:spPr>
          <a:xfrm>
            <a:off x="432347" y="3293838"/>
            <a:ext cx="4664815" cy="549835"/>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effectLst/>
                <a:latin typeface="Arial" panose="020B0604020202020204" pitchFamily="34" charset="0"/>
                <a:cs typeface="Arial" panose="020B0604020202020204" pitchFamily="34" charset="0"/>
              </a:rPr>
              <a:t>For an accurate diagnosis, PPIs should be withdrawn </a:t>
            </a:r>
            <a:br>
              <a:rPr lang="en-GB" sz="1200" dirty="0">
                <a:solidFill>
                  <a:schemeClr val="bg1"/>
                </a:solidFill>
                <a:effectLst/>
                <a:latin typeface="Arial" panose="020B0604020202020204" pitchFamily="34" charset="0"/>
                <a:cs typeface="Arial" panose="020B0604020202020204" pitchFamily="34" charset="0"/>
              </a:rPr>
            </a:br>
            <a:r>
              <a:rPr lang="en-GB" sz="1200" dirty="0">
                <a:solidFill>
                  <a:schemeClr val="bg1"/>
                </a:solidFill>
                <a:effectLst/>
                <a:latin typeface="Arial" panose="020B0604020202020204" pitchFamily="34" charset="0"/>
                <a:cs typeface="Arial" panose="020B0604020202020204" pitchFamily="34" charset="0"/>
              </a:rPr>
              <a:t>for ≥3 weeks prior to biopsy</a:t>
            </a:r>
          </a:p>
        </p:txBody>
      </p:sp>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pPr marL="134938" indent="-134938">
              <a:buFont typeface="Arial" panose="020B0604020202020204" pitchFamily="34" charset="0"/>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3" y="164043"/>
            <a:ext cx="6841181" cy="624413"/>
          </a:xfrm>
        </p:spPr>
        <p:txBody>
          <a:bodyPr>
            <a:noAutofit/>
          </a:bodyPr>
          <a:lstStyle/>
          <a:p>
            <a:pPr>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Confirmation of diagnosis</a:t>
            </a:r>
            <a:r>
              <a:rPr lang="en-GB" sz="1800" baseline="30000" dirty="0">
                <a:effectLst/>
                <a:latin typeface="Arial" panose="020B0604020202020204" pitchFamily="34" charset="0"/>
                <a:ea typeface="Calibri" panose="020F0502020204030204" pitchFamily="34" charset="0"/>
                <a:cs typeface="Arial" panose="020B0604020202020204" pitchFamily="34" charset="0"/>
              </a:rPr>
              <a:t>1</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a:p>
            <a:pPr marL="6350" indent="-6350"/>
            <a:r>
              <a:rPr lang="en-GB" dirty="0">
                <a:latin typeface="Arial" panose="020B0604020202020204" pitchFamily="34" charset="0"/>
              </a:rPr>
              <a:t>eos: eosinophils</a:t>
            </a:r>
          </a:p>
          <a:p>
            <a:pPr marL="6350" indent="-6350"/>
            <a:r>
              <a:rPr lang="en-GB" dirty="0">
                <a:latin typeface="Arial" panose="020B0604020202020204" pitchFamily="34" charset="0"/>
              </a:rPr>
              <a:t>hpf: high-power field</a:t>
            </a:r>
          </a:p>
          <a:p>
            <a:pPr marL="6350" indent="-6350"/>
            <a:r>
              <a:rPr lang="en-GB" dirty="0">
                <a:latin typeface="Arial" panose="020B0604020202020204" pitchFamily="34" charset="0"/>
              </a:rPr>
              <a:t>OGD: </a:t>
            </a:r>
            <a:r>
              <a:rPr lang="en-GB" dirty="0" err="1">
                <a:latin typeface="Arial" panose="020B0604020202020204" pitchFamily="34" charset="0"/>
              </a:rPr>
              <a:t>oesophogogastroduodenoscopy</a:t>
            </a:r>
            <a:endParaRPr lang="en-GB" dirty="0">
              <a:latin typeface="Arial" panose="020B0604020202020204" pitchFamily="34" charset="0"/>
            </a:endParaRPr>
          </a:p>
          <a:p>
            <a:pPr marL="6350" indent="-6350"/>
            <a:r>
              <a:rPr lang="en-GB" dirty="0">
                <a:latin typeface="Arial" panose="020B0604020202020204" pitchFamily="34" charset="0"/>
              </a:rPr>
              <a:t>PPI: proton pump inhibitor</a:t>
            </a:r>
          </a:p>
        </p:txBody>
      </p:sp>
      <p:pic>
        <p:nvPicPr>
          <p:cNvPr id="2" name="Picture 1">
            <a:extLst>
              <a:ext uri="{FF2B5EF4-FFF2-40B4-BE49-F238E27FC236}">
                <a16:creationId xmlns:a16="http://schemas.microsoft.com/office/drawing/2014/main" id="{0AA12D62-4B31-4C35-4AD0-7A2609BA64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6371" b="5767"/>
          <a:stretch/>
        </p:blipFill>
        <p:spPr>
          <a:xfrm>
            <a:off x="5150509" y="1563893"/>
            <a:ext cx="2404640" cy="2279780"/>
          </a:xfrm>
          <a:prstGeom prst="rect">
            <a:avLst/>
          </a:prstGeom>
        </p:spPr>
      </p:pic>
      <p:sp>
        <p:nvSpPr>
          <p:cNvPr id="4" name="Text Placeholder 1">
            <a:extLst>
              <a:ext uri="{FF2B5EF4-FFF2-40B4-BE49-F238E27FC236}">
                <a16:creationId xmlns:a16="http://schemas.microsoft.com/office/drawing/2014/main" id="{AF31670A-2ABA-52AD-58C1-A16647595156}"/>
              </a:ext>
            </a:extLst>
          </p:cNvPr>
          <p:cNvSpPr>
            <a:spLocks noGrp="1"/>
          </p:cNvSpPr>
          <p:nvPr>
            <p:ph type="body" sz="quarter" idx="13"/>
          </p:nvPr>
        </p:nvSpPr>
        <p:spPr>
          <a:xfrm>
            <a:off x="428625" y="1089025"/>
            <a:ext cx="7126524" cy="433184"/>
          </a:xfrm>
          <a:solidFill>
            <a:schemeClr val="tx1"/>
          </a:solidFill>
        </p:spPr>
        <p:txBody>
          <a:bodyPr tIns="108000">
            <a:normAutofit/>
          </a:bodyPr>
          <a:lstStyle/>
          <a:p>
            <a:pPr marL="0" indent="0">
              <a:buNone/>
            </a:pPr>
            <a:r>
              <a:rPr lang="en-GB" dirty="0">
                <a:solidFill>
                  <a:schemeClr val="bg1"/>
                </a:solidFill>
                <a:effectLst/>
                <a:latin typeface="Arial" panose="020B0604020202020204" pitchFamily="34" charset="0"/>
              </a:rPr>
              <a:t>    While symptoms point to EoE, it can only be confirmed histologically</a:t>
            </a:r>
          </a:p>
        </p:txBody>
      </p:sp>
    </p:spTree>
    <p:extLst>
      <p:ext uri="{BB962C8B-B14F-4D97-AF65-F5344CB8AC3E}">
        <p14:creationId xmlns:p14="http://schemas.microsoft.com/office/powerpoint/2010/main" val="297156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3" y="164043"/>
            <a:ext cx="6841181" cy="624413"/>
          </a:xfrm>
        </p:spPr>
        <p:txBody>
          <a:bodyPr>
            <a:noAutofit/>
          </a:bodyPr>
          <a:lstStyle/>
          <a:p>
            <a:pPr>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Clinical presentation</a:t>
            </a:r>
            <a:r>
              <a:rPr lang="en-GB" sz="1800" baseline="30000" dirty="0">
                <a:effectLst/>
                <a:latin typeface="Arial" panose="020B0604020202020204" pitchFamily="34" charset="0"/>
                <a:ea typeface="Calibri" panose="020F0502020204030204" pitchFamily="34" charset="0"/>
                <a:cs typeface="Arial" panose="020B0604020202020204" pitchFamily="34" charset="0"/>
              </a:rPr>
              <a:t>1</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a:p>
            <a:pPr marL="6350" indent="-6350"/>
            <a:r>
              <a:rPr lang="en-GB" dirty="0">
                <a:latin typeface="Arial" panose="020B0604020202020204" pitchFamily="34" charset="0"/>
              </a:rPr>
              <a:t>FBO: food bolus obstruction</a:t>
            </a:r>
          </a:p>
          <a:p>
            <a:pPr marL="6350" indent="-6350"/>
            <a:r>
              <a:rPr lang="en-GB" dirty="0">
                <a:latin typeface="Arial" panose="020B0604020202020204" pitchFamily="34" charset="0"/>
              </a:rPr>
              <a:t>OGD: oesophogogastroduodenoscopy</a:t>
            </a:r>
          </a:p>
        </p:txBody>
      </p:sp>
      <p:pic>
        <p:nvPicPr>
          <p:cNvPr id="8" name="Picture 7">
            <a:extLst>
              <a:ext uri="{FF2B5EF4-FFF2-40B4-BE49-F238E27FC236}">
                <a16:creationId xmlns:a16="http://schemas.microsoft.com/office/drawing/2014/main" id="{BC59E5D6-E7D6-5576-2A1B-3AB7BD6365C1}"/>
              </a:ext>
            </a:extLst>
          </p:cNvPr>
          <p:cNvPicPr>
            <a:picLocks noChangeAspect="1"/>
          </p:cNvPicPr>
          <p:nvPr/>
        </p:nvPicPr>
        <p:blipFill rotWithShape="1">
          <a:blip r:embed="rId3"/>
          <a:srcRect l="74952" t="37080" b="6616"/>
          <a:stretch/>
        </p:blipFill>
        <p:spPr>
          <a:xfrm>
            <a:off x="6295602" y="2312783"/>
            <a:ext cx="2151151" cy="2138937"/>
          </a:xfrm>
          <a:prstGeom prst="rect">
            <a:avLst/>
          </a:prstGeom>
        </p:spPr>
      </p:pic>
      <p:sp>
        <p:nvSpPr>
          <p:cNvPr id="2" name="Text Placeholder 1">
            <a:extLst>
              <a:ext uri="{FF2B5EF4-FFF2-40B4-BE49-F238E27FC236}">
                <a16:creationId xmlns:a16="http://schemas.microsoft.com/office/drawing/2014/main" id="{998C8512-3BA9-F3BC-3F1B-B0DDB1CB2C84}"/>
              </a:ext>
            </a:extLst>
          </p:cNvPr>
          <p:cNvSpPr txBox="1">
            <a:spLocks/>
          </p:cNvSpPr>
          <p:nvPr/>
        </p:nvSpPr>
        <p:spPr>
          <a:xfrm>
            <a:off x="428623" y="1089025"/>
            <a:ext cx="8018130" cy="1065948"/>
          </a:xfrm>
          <a:prstGeom prst="rect">
            <a:avLst/>
          </a:prstGeom>
          <a:solidFill>
            <a:srgbClr val="C00000"/>
          </a:solidFill>
        </p:spPr>
        <p:txBody>
          <a:bodyPr vert="horz" lIns="251999" tIns="108000" rIns="36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800" b="1" dirty="0">
                <a:solidFill>
                  <a:schemeClr val="bg1"/>
                </a:solidFill>
                <a:effectLst/>
                <a:cs typeface="Arial" panose="020B0604020202020204" pitchFamily="34" charset="0"/>
              </a:rPr>
              <a:t>Emergency setting</a:t>
            </a:r>
          </a:p>
          <a:p>
            <a:pPr marL="0" indent="0">
              <a:spcBef>
                <a:spcPts val="600"/>
              </a:spcBef>
              <a:buNone/>
            </a:pPr>
            <a:r>
              <a:rPr lang="en-GB" sz="1400" dirty="0">
                <a:solidFill>
                  <a:schemeClr val="bg1"/>
                </a:solidFill>
                <a:effectLst/>
                <a:cs typeface="Arial" panose="020B0604020202020204" pitchFamily="34" charset="0"/>
              </a:rPr>
              <a:t>In adults, food bolus obstruction is strongly associated </a:t>
            </a:r>
            <a:br>
              <a:rPr lang="en-GB" sz="1400" dirty="0">
                <a:solidFill>
                  <a:schemeClr val="bg1"/>
                </a:solidFill>
                <a:effectLst/>
                <a:cs typeface="Arial" panose="020B0604020202020204" pitchFamily="34" charset="0"/>
              </a:rPr>
            </a:br>
            <a:r>
              <a:rPr lang="en-GB" sz="1400" dirty="0">
                <a:solidFill>
                  <a:schemeClr val="bg1"/>
                </a:solidFill>
                <a:effectLst/>
                <a:cs typeface="Arial" panose="020B0604020202020204" pitchFamily="34" charset="0"/>
              </a:rPr>
              <a:t>with a diagnosis of eosinophilic oesophagitis</a:t>
            </a:r>
          </a:p>
        </p:txBody>
      </p:sp>
      <p:sp>
        <p:nvSpPr>
          <p:cNvPr id="3" name="Text Placeholder 1">
            <a:extLst>
              <a:ext uri="{FF2B5EF4-FFF2-40B4-BE49-F238E27FC236}">
                <a16:creationId xmlns:a16="http://schemas.microsoft.com/office/drawing/2014/main" id="{69952113-BDDB-C9B6-F0C2-5E2C3107C292}"/>
              </a:ext>
            </a:extLst>
          </p:cNvPr>
          <p:cNvSpPr txBox="1">
            <a:spLocks/>
          </p:cNvSpPr>
          <p:nvPr/>
        </p:nvSpPr>
        <p:spPr>
          <a:xfrm>
            <a:off x="431800" y="2373434"/>
            <a:ext cx="5766699" cy="426410"/>
          </a:xfrm>
          <a:prstGeom prst="rect">
            <a:avLst/>
          </a:prstGeom>
          <a:solidFill>
            <a:schemeClr val="bg1">
              <a:lumMod val="75000"/>
            </a:schemeClr>
          </a:solidFill>
        </p:spPr>
        <p:txBody>
          <a:bodyPr vert="horz" lIns="216000" tIns="108000" rIns="36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chemeClr val="bg1"/>
                </a:solidFill>
                <a:effectLst/>
                <a:cs typeface="Arial" panose="020B0604020202020204" pitchFamily="34" charset="0"/>
              </a:rPr>
              <a:t>Strongly consider EoE in all adult patients with an FBO</a:t>
            </a:r>
          </a:p>
        </p:txBody>
      </p:sp>
      <p:sp>
        <p:nvSpPr>
          <p:cNvPr id="4" name="Text Placeholder 1">
            <a:extLst>
              <a:ext uri="{FF2B5EF4-FFF2-40B4-BE49-F238E27FC236}">
                <a16:creationId xmlns:a16="http://schemas.microsoft.com/office/drawing/2014/main" id="{3D5556F2-FB46-EFF2-57C2-161AD75F89AE}"/>
              </a:ext>
            </a:extLst>
          </p:cNvPr>
          <p:cNvSpPr txBox="1">
            <a:spLocks/>
          </p:cNvSpPr>
          <p:nvPr/>
        </p:nvSpPr>
        <p:spPr>
          <a:xfrm>
            <a:off x="428623" y="2857701"/>
            <a:ext cx="5766699" cy="426410"/>
          </a:xfrm>
          <a:prstGeom prst="rect">
            <a:avLst/>
          </a:prstGeom>
          <a:solidFill>
            <a:schemeClr val="bg1">
              <a:lumMod val="75000"/>
            </a:schemeClr>
          </a:solidFill>
        </p:spPr>
        <p:txBody>
          <a:bodyPr vert="horz" lIns="216000" tIns="108000" rIns="36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chemeClr val="bg1"/>
                </a:solidFill>
                <a:effectLst/>
                <a:cs typeface="Arial" panose="020B0604020202020204" pitchFamily="34" charset="0"/>
              </a:rPr>
              <a:t>Make an urgent referral to gastroenterology for a therapeutic OGD</a:t>
            </a:r>
          </a:p>
        </p:txBody>
      </p:sp>
      <p:sp>
        <p:nvSpPr>
          <p:cNvPr id="5" name="Text Placeholder 1">
            <a:extLst>
              <a:ext uri="{FF2B5EF4-FFF2-40B4-BE49-F238E27FC236}">
                <a16:creationId xmlns:a16="http://schemas.microsoft.com/office/drawing/2014/main" id="{EBE9F55E-ECC5-C5FC-8F3B-030D1E0BC9A9}"/>
              </a:ext>
            </a:extLst>
          </p:cNvPr>
          <p:cNvSpPr txBox="1">
            <a:spLocks/>
          </p:cNvSpPr>
          <p:nvPr/>
        </p:nvSpPr>
        <p:spPr>
          <a:xfrm>
            <a:off x="431800" y="3346442"/>
            <a:ext cx="5766699" cy="426410"/>
          </a:xfrm>
          <a:prstGeom prst="rect">
            <a:avLst/>
          </a:prstGeom>
          <a:solidFill>
            <a:schemeClr val="bg1">
              <a:lumMod val="75000"/>
            </a:schemeClr>
          </a:solidFill>
        </p:spPr>
        <p:txBody>
          <a:bodyPr vert="horz" lIns="216000" tIns="108000" rIns="36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chemeClr val="bg1"/>
                </a:solidFill>
                <a:effectLst/>
                <a:cs typeface="Arial" panose="020B0604020202020204" pitchFamily="34" charset="0"/>
              </a:rPr>
              <a:t>Take ≥6 biopsies at two levels at the index endoscopy</a:t>
            </a:r>
          </a:p>
        </p:txBody>
      </p:sp>
      <p:sp>
        <p:nvSpPr>
          <p:cNvPr id="7" name="Text Placeholder 1">
            <a:extLst>
              <a:ext uri="{FF2B5EF4-FFF2-40B4-BE49-F238E27FC236}">
                <a16:creationId xmlns:a16="http://schemas.microsoft.com/office/drawing/2014/main" id="{5623145A-F8B7-891C-811F-7F7FC2F58989}"/>
              </a:ext>
            </a:extLst>
          </p:cNvPr>
          <p:cNvSpPr txBox="1">
            <a:spLocks/>
          </p:cNvSpPr>
          <p:nvPr/>
        </p:nvSpPr>
        <p:spPr>
          <a:xfrm>
            <a:off x="431800" y="3830709"/>
            <a:ext cx="5766699" cy="621476"/>
          </a:xfrm>
          <a:prstGeom prst="rect">
            <a:avLst/>
          </a:prstGeom>
          <a:solidFill>
            <a:schemeClr val="bg1">
              <a:lumMod val="75000"/>
            </a:schemeClr>
          </a:solidFill>
        </p:spPr>
        <p:txBody>
          <a:bodyPr vert="horz" lIns="216000" tIns="108000" rIns="36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chemeClr val="bg1"/>
                </a:solidFill>
                <a:effectLst/>
                <a:cs typeface="Arial" panose="020B0604020202020204" pitchFamily="34" charset="0"/>
              </a:rPr>
              <a:t>Book the patient for an endoscopy/outpatient</a:t>
            </a:r>
            <a:br>
              <a:rPr lang="en-GB" sz="1400" dirty="0">
                <a:solidFill>
                  <a:schemeClr val="bg1"/>
                </a:solidFill>
                <a:effectLst/>
                <a:cs typeface="Arial" panose="020B0604020202020204" pitchFamily="34" charset="0"/>
              </a:rPr>
            </a:br>
            <a:r>
              <a:rPr lang="en-GB" sz="1400" dirty="0">
                <a:solidFill>
                  <a:schemeClr val="bg1"/>
                </a:solidFill>
                <a:effectLst/>
                <a:cs typeface="Arial" panose="020B0604020202020204" pitchFamily="34" charset="0"/>
              </a:rPr>
              <a:t>review if the FBO resolves spontaneously</a:t>
            </a:r>
          </a:p>
        </p:txBody>
      </p:sp>
    </p:spTree>
    <p:extLst>
      <p:ext uri="{BB962C8B-B14F-4D97-AF65-F5344CB8AC3E}">
        <p14:creationId xmlns:p14="http://schemas.microsoft.com/office/powerpoint/2010/main" val="240570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32A59C2-EB74-A825-522B-A745C7186E01}"/>
              </a:ext>
            </a:extLst>
          </p:cNvPr>
          <p:cNvSpPr>
            <a:spLocks noGrp="1"/>
          </p:cNvSpPr>
          <p:nvPr>
            <p:ph type="title"/>
          </p:nvPr>
        </p:nvSpPr>
        <p:spPr>
          <a:xfrm>
            <a:off x="428623" y="164043"/>
            <a:ext cx="6841181" cy="624413"/>
          </a:xfrm>
        </p:spPr>
        <p:txBody>
          <a:bodyPr>
            <a:noAutofit/>
          </a:bodyPr>
          <a:lstStyle/>
          <a:p>
            <a:pPr>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Management</a:t>
            </a:r>
            <a:r>
              <a:rPr lang="en-GB" sz="1800" baseline="30000" dirty="0">
                <a:effectLst/>
                <a:latin typeface="Arial" panose="020B0604020202020204" pitchFamily="34" charset="0"/>
                <a:ea typeface="Calibri" panose="020F0502020204030204" pitchFamily="34" charset="0"/>
                <a:cs typeface="Arial" panose="020B0604020202020204" pitchFamily="34" charset="0"/>
              </a:rPr>
              <a:t>1</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pPr marL="134938" indent="-134938">
              <a:buFont typeface="Arial" panose="020B0604020202020204" pitchFamily="34" charset="0"/>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Lucendo AJ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Gastroenterology 2019; 157: 74-86.</a:t>
            </a:r>
          </a:p>
          <a:p>
            <a:pPr marL="134938" indent="-134938">
              <a:buAutoNum type="arabicPeriod"/>
            </a:pPr>
            <a:endParaRPr lang="en-GB" dirty="0">
              <a:ea typeface="Calibri" panose="020F0502020204030204" pitchFamily="34" charset="0"/>
              <a:cs typeface="Arial" panose="020B0604020202020204" pitchFamily="34" charset="0"/>
            </a:endParaRPr>
          </a:p>
          <a:p>
            <a:pPr marL="134938" indent="-134938">
              <a:buAutoNum type="arabicPeriod"/>
            </a:pPr>
            <a:endParaRPr lang="en-GB" dirty="0">
              <a:effectLst/>
              <a:latin typeface="Arial" panose="020B0604020202020204" pitchFamily="34" charset="0"/>
              <a:ea typeface="Calibri" panose="020F0502020204030204" pitchFamily="34" charset="0"/>
              <a:cs typeface="Arial" panose="020B0604020202020204" pitchFamily="34" charset="0"/>
            </a:endParaRPr>
          </a:p>
          <a:p>
            <a:pPr marL="134938" indent="-134938">
              <a:buAutoNum type="arabicPeriod"/>
            </a:pPr>
            <a:endParaRPr lang="en-GB" dirty="0">
              <a:ea typeface="Calibri" panose="020F0502020204030204" pitchFamily="34" charset="0"/>
              <a:cs typeface="Arial" panose="020B0604020202020204" pitchFamily="34" charset="0"/>
            </a:endParaRPr>
          </a:p>
          <a:p>
            <a:pPr marL="134938" indent="-134938">
              <a:buAutoNum type="arabicPeriod"/>
            </a:pP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r>
              <a:rPr lang="en-GB" dirty="0">
                <a:effectLst/>
                <a:latin typeface="Arial" panose="020B0604020202020204" pitchFamily="34" charset="0"/>
                <a:ea typeface="Calibri" panose="020F0502020204030204" pitchFamily="34" charset="0"/>
                <a:cs typeface="Arial" panose="020B0604020202020204" pitchFamily="34" charset="0"/>
              </a:rPr>
              <a:t>Prescribing information for Jorveza (orodispersible budesonide) is available via the link on the final slide</a:t>
            </a: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a:p>
            <a:pPr marL="6350" indent="-6350"/>
            <a:r>
              <a:rPr lang="en-GB" dirty="0">
                <a:latin typeface="Arial" panose="020B0604020202020204" pitchFamily="34" charset="0"/>
              </a:rPr>
              <a:t>PPI: proton pump inhibitor</a:t>
            </a:r>
          </a:p>
          <a:p>
            <a:pPr marL="6350" indent="-6350"/>
            <a:endParaRPr lang="en-GB" dirty="0">
              <a:latin typeface="Arial" panose="020B0604020202020204" pitchFamily="34" charset="0"/>
            </a:endParaRPr>
          </a:p>
        </p:txBody>
      </p:sp>
      <p:sp>
        <p:nvSpPr>
          <p:cNvPr id="5" name="TextBox 4">
            <a:extLst>
              <a:ext uri="{FF2B5EF4-FFF2-40B4-BE49-F238E27FC236}">
                <a16:creationId xmlns:a16="http://schemas.microsoft.com/office/drawing/2014/main" id="{589873C1-CA24-83F7-6E0D-0329C2A3F3A7}"/>
              </a:ext>
            </a:extLst>
          </p:cNvPr>
          <p:cNvSpPr txBox="1"/>
          <p:nvPr/>
        </p:nvSpPr>
        <p:spPr>
          <a:xfrm>
            <a:off x="7067381" y="4704273"/>
            <a:ext cx="1540910" cy="738664"/>
          </a:xfrm>
          <a:prstGeom prst="rect">
            <a:avLst/>
          </a:prstGeom>
          <a:noFill/>
        </p:spPr>
        <p:txBody>
          <a:bodyPr wrap="square" rtlCol="0">
            <a:spAutoFit/>
          </a:bodyPr>
          <a:lstStyle/>
          <a:p>
            <a:r>
              <a:rPr lang="en-GB" sz="700" dirty="0">
                <a:solidFill>
                  <a:srgbClr val="007E94"/>
                </a:solidFill>
                <a:effectLst/>
                <a:latin typeface="Arial" panose="020B0604020202020204" pitchFamily="34" charset="0"/>
                <a:cs typeface="Arial" panose="020B0604020202020204" pitchFamily="34" charset="0"/>
              </a:rPr>
              <a:t>*Data from a phase III induction study suggest prolongation of Jorveza therapy to 12 weeks is beneficial to bring more patients into clinico-histologic remission</a:t>
            </a:r>
            <a:r>
              <a:rPr lang="en-GB" sz="700" baseline="30000" dirty="0">
                <a:solidFill>
                  <a:srgbClr val="007E94"/>
                </a:solidFill>
                <a:effectLst/>
                <a:latin typeface="Arial" panose="020B0604020202020204" pitchFamily="34" charset="0"/>
                <a:cs typeface="Arial" panose="020B0604020202020204" pitchFamily="34" charset="0"/>
              </a:rPr>
              <a:t>2</a:t>
            </a:r>
            <a:endParaRPr lang="en-GB" sz="700" dirty="0">
              <a:solidFill>
                <a:srgbClr val="007E94"/>
              </a:solidFill>
              <a:effectLst/>
              <a:latin typeface="Arial" panose="020B0604020202020204" pitchFamily="34" charset="0"/>
              <a:cs typeface="Arial" panose="020B0604020202020204" pitchFamily="34" charset="0"/>
            </a:endParaRPr>
          </a:p>
          <a:p>
            <a:endParaRPr lang="en-US" sz="700" dirty="0">
              <a:latin typeface="Arial" panose="020B0604020202020204" pitchFamily="34" charset="0"/>
              <a:cs typeface="Arial" panose="020B0604020202020204" pitchFamily="34" charset="0"/>
            </a:endParaRPr>
          </a:p>
        </p:txBody>
      </p:sp>
      <p:sp>
        <p:nvSpPr>
          <p:cNvPr id="4" name="Text Placeholder 9">
            <a:extLst>
              <a:ext uri="{FF2B5EF4-FFF2-40B4-BE49-F238E27FC236}">
                <a16:creationId xmlns:a16="http://schemas.microsoft.com/office/drawing/2014/main" id="{2E1ABACF-08EF-A882-B120-ED7151D42123}"/>
              </a:ext>
            </a:extLst>
          </p:cNvPr>
          <p:cNvSpPr txBox="1">
            <a:spLocks/>
          </p:cNvSpPr>
          <p:nvPr/>
        </p:nvSpPr>
        <p:spPr>
          <a:xfrm>
            <a:off x="-330741" y="2954964"/>
            <a:ext cx="280192" cy="289548"/>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dirty="0">
                <a:solidFill>
                  <a:srgbClr val="007E93"/>
                </a:solidFill>
                <a:ea typeface="Calibri" panose="020F0502020204030204" pitchFamily="34" charset="0"/>
                <a:cs typeface="Arial" panose="020B0604020202020204" pitchFamily="34" charset="0"/>
              </a:rPr>
              <a:t>*</a:t>
            </a:r>
          </a:p>
        </p:txBody>
      </p:sp>
      <p:sp>
        <p:nvSpPr>
          <p:cNvPr id="6" name="Text Placeholder 1">
            <a:extLst>
              <a:ext uri="{FF2B5EF4-FFF2-40B4-BE49-F238E27FC236}">
                <a16:creationId xmlns:a16="http://schemas.microsoft.com/office/drawing/2014/main" id="{650C0D2E-11AB-ED20-37F0-6B2D114DCCBE}"/>
              </a:ext>
            </a:extLst>
          </p:cNvPr>
          <p:cNvSpPr txBox="1">
            <a:spLocks/>
          </p:cNvSpPr>
          <p:nvPr/>
        </p:nvSpPr>
        <p:spPr>
          <a:xfrm>
            <a:off x="428623" y="756539"/>
            <a:ext cx="6434140" cy="4513476"/>
          </a:xfrm>
          <a:prstGeom prst="rect">
            <a:avLst/>
          </a:prstGeom>
          <a:solidFill>
            <a:srgbClr val="92BEC9">
              <a:alpha val="30494"/>
            </a:srgb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pic>
        <p:nvPicPr>
          <p:cNvPr id="9" name="Picture 8">
            <a:extLst>
              <a:ext uri="{FF2B5EF4-FFF2-40B4-BE49-F238E27FC236}">
                <a16:creationId xmlns:a16="http://schemas.microsoft.com/office/drawing/2014/main" id="{7BFB558F-5384-888F-DED2-9845CC39CC93}"/>
              </a:ext>
            </a:extLst>
          </p:cNvPr>
          <p:cNvPicPr>
            <a:picLocks noChangeAspect="1"/>
          </p:cNvPicPr>
          <p:nvPr/>
        </p:nvPicPr>
        <p:blipFill rotWithShape="1">
          <a:blip r:embed="rId3"/>
          <a:srcRect t="16120" b="16988"/>
          <a:stretch/>
        </p:blipFill>
        <p:spPr>
          <a:xfrm>
            <a:off x="431799" y="900439"/>
            <a:ext cx="6354909" cy="4250914"/>
          </a:xfrm>
          <a:prstGeom prst="rect">
            <a:avLst/>
          </a:prstGeom>
        </p:spPr>
      </p:pic>
    </p:spTree>
    <p:extLst>
      <p:ext uri="{BB962C8B-B14F-4D97-AF65-F5344CB8AC3E}">
        <p14:creationId xmlns:p14="http://schemas.microsoft.com/office/powerpoint/2010/main" val="412442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pPr marL="134938" indent="-134938">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534225" y="5588950"/>
            <a:ext cx="2276490"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BSG: British Society of Gastroenterology </a:t>
            </a:r>
          </a:p>
          <a:p>
            <a:pPr marL="6350" indent="-6350"/>
            <a:r>
              <a:rPr lang="en-GB" dirty="0">
                <a:latin typeface="Arial" panose="020B0604020202020204" pitchFamily="34" charset="0"/>
              </a:rPr>
              <a:t>EoE: eosinophilic oesophagitis</a:t>
            </a:r>
          </a:p>
          <a:p>
            <a:pPr marL="6350" indent="-6350"/>
            <a:br>
              <a:rPr lang="en-GB" dirty="0">
                <a:latin typeface="Arial" panose="020B0604020202020204" pitchFamily="34" charset="0"/>
              </a:rPr>
            </a:br>
            <a:endParaRPr lang="en-GB" dirty="0">
              <a:latin typeface="Arial" panose="020B0604020202020204" pitchFamily="34" charset="0"/>
            </a:endParaRPr>
          </a:p>
        </p:txBody>
      </p:sp>
      <p:sp>
        <p:nvSpPr>
          <p:cNvPr id="3" name="Title 1">
            <a:extLst>
              <a:ext uri="{FF2B5EF4-FFF2-40B4-BE49-F238E27FC236}">
                <a16:creationId xmlns:a16="http://schemas.microsoft.com/office/drawing/2014/main" id="{21B33225-E20A-1D97-4273-CD301537293A}"/>
              </a:ext>
            </a:extLst>
          </p:cNvPr>
          <p:cNvSpPr>
            <a:spLocks noGrp="1"/>
          </p:cNvSpPr>
          <p:nvPr>
            <p:ph type="title"/>
          </p:nvPr>
        </p:nvSpPr>
        <p:spPr>
          <a:xfrm>
            <a:off x="428624" y="252063"/>
            <a:ext cx="5955992" cy="664461"/>
          </a:xfrm>
        </p:spPr>
        <p:txBody>
          <a:bodyPr>
            <a:normAutofit/>
          </a:bodyPr>
          <a:lstStyle/>
          <a:p>
            <a:pPr marL="0" indent="0">
              <a:buNone/>
            </a:pPr>
            <a:r>
              <a:rPr lang="en-GB" b="1" dirty="0">
                <a:effectLst/>
                <a:cs typeface="Arial" panose="020B0604020202020204" pitchFamily="34" charset="0"/>
              </a:rPr>
              <a:t>The new BSG guidelines recommend maintenance therapy for EoE</a:t>
            </a:r>
            <a:r>
              <a:rPr lang="en-GB" b="1" baseline="30000" dirty="0">
                <a:effectLst/>
                <a:cs typeface="Arial" panose="020B0604020202020204" pitchFamily="34" charset="0"/>
              </a:rPr>
              <a:t>1</a:t>
            </a:r>
            <a:endParaRPr lang="en-GB" dirty="0">
              <a:effectLst/>
              <a:cs typeface="Arial" panose="020B0604020202020204" pitchFamily="34" charset="0"/>
            </a:endParaRPr>
          </a:p>
        </p:txBody>
      </p:sp>
      <p:pic>
        <p:nvPicPr>
          <p:cNvPr id="4" name="Picture 3">
            <a:extLst>
              <a:ext uri="{FF2B5EF4-FFF2-40B4-BE49-F238E27FC236}">
                <a16:creationId xmlns:a16="http://schemas.microsoft.com/office/drawing/2014/main" id="{CE3836BE-5917-0A72-3388-8A5B81C9A1A0}"/>
              </a:ext>
            </a:extLst>
          </p:cNvPr>
          <p:cNvPicPr>
            <a:picLocks noChangeAspect="1"/>
          </p:cNvPicPr>
          <p:nvPr/>
        </p:nvPicPr>
        <p:blipFill>
          <a:blip r:embed="rId3"/>
          <a:stretch>
            <a:fillRect/>
          </a:stretch>
        </p:blipFill>
        <p:spPr>
          <a:xfrm>
            <a:off x="431800" y="1089025"/>
            <a:ext cx="6227763" cy="3775264"/>
          </a:xfrm>
          <a:prstGeom prst="rect">
            <a:avLst/>
          </a:prstGeom>
        </p:spPr>
      </p:pic>
      <p:pic>
        <p:nvPicPr>
          <p:cNvPr id="5" name="Picture 4">
            <a:extLst>
              <a:ext uri="{FF2B5EF4-FFF2-40B4-BE49-F238E27FC236}">
                <a16:creationId xmlns:a16="http://schemas.microsoft.com/office/drawing/2014/main" id="{C7EF7700-7025-2396-AA0F-B591B2B641FD}"/>
              </a:ext>
            </a:extLst>
          </p:cNvPr>
          <p:cNvPicPr>
            <a:picLocks noChangeAspect="1"/>
          </p:cNvPicPr>
          <p:nvPr/>
        </p:nvPicPr>
        <p:blipFill>
          <a:blip r:embed="rId4"/>
          <a:stretch>
            <a:fillRect/>
          </a:stretch>
        </p:blipFill>
        <p:spPr>
          <a:xfrm>
            <a:off x="4269897" y="3429000"/>
            <a:ext cx="783802" cy="1064665"/>
          </a:xfrm>
          <a:prstGeom prst="rect">
            <a:avLst/>
          </a:prstGeom>
        </p:spPr>
      </p:pic>
      <p:sp>
        <p:nvSpPr>
          <p:cNvPr id="8" name="Text Placeholder 2">
            <a:extLst>
              <a:ext uri="{FF2B5EF4-FFF2-40B4-BE49-F238E27FC236}">
                <a16:creationId xmlns:a16="http://schemas.microsoft.com/office/drawing/2014/main" id="{5C7D3BB2-86E7-22E8-D36E-59D080D08E58}"/>
              </a:ext>
            </a:extLst>
          </p:cNvPr>
          <p:cNvSpPr txBox="1">
            <a:spLocks/>
          </p:cNvSpPr>
          <p:nvPr/>
        </p:nvSpPr>
        <p:spPr>
          <a:xfrm>
            <a:off x="1867660" y="1333788"/>
            <a:ext cx="3448808" cy="1724588"/>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chemeClr val="bg1"/>
                </a:solidFill>
                <a:effectLst/>
                <a:cs typeface="Arial" panose="020B0604020202020204" pitchFamily="34" charset="0"/>
              </a:rPr>
              <a:t>Clinical and histological relapse is high after </a:t>
            </a:r>
            <a:br>
              <a:rPr lang="en-GB" sz="1200" b="1" dirty="0">
                <a:solidFill>
                  <a:schemeClr val="bg1"/>
                </a:solidFill>
                <a:effectLst/>
                <a:cs typeface="Arial" panose="020B0604020202020204" pitchFamily="34" charset="0"/>
              </a:rPr>
            </a:br>
            <a:r>
              <a:rPr lang="en-GB" sz="1200" b="1" dirty="0">
                <a:solidFill>
                  <a:schemeClr val="bg1"/>
                </a:solidFill>
                <a:effectLst/>
                <a:cs typeface="Arial" panose="020B0604020202020204" pitchFamily="34" charset="0"/>
              </a:rPr>
              <a:t>withdrawal of topical steroid treatment and, </a:t>
            </a:r>
            <a:br>
              <a:rPr lang="en-GB" sz="1200" b="1" dirty="0">
                <a:solidFill>
                  <a:schemeClr val="bg1"/>
                </a:solidFill>
                <a:effectLst/>
                <a:cs typeface="Arial" panose="020B0604020202020204" pitchFamily="34" charset="0"/>
              </a:rPr>
            </a:br>
            <a:r>
              <a:rPr lang="en-GB" sz="1200" b="1" dirty="0">
                <a:solidFill>
                  <a:schemeClr val="bg1"/>
                </a:solidFill>
                <a:effectLst/>
                <a:cs typeface="Arial" panose="020B0604020202020204" pitchFamily="34" charset="0"/>
              </a:rPr>
              <a:t>following clinical review, maintenance treatment should be recommended</a:t>
            </a:r>
            <a:r>
              <a:rPr lang="en-GB" sz="1200" b="1" baseline="30000" dirty="0">
                <a:solidFill>
                  <a:schemeClr val="bg1"/>
                </a:solidFill>
                <a:effectLst/>
                <a:cs typeface="Arial" panose="020B0604020202020204" pitchFamily="34" charset="0"/>
              </a:rPr>
              <a:t>1</a:t>
            </a:r>
          </a:p>
          <a:p>
            <a:pPr marL="0" indent="0">
              <a:buNone/>
            </a:pPr>
            <a:r>
              <a:rPr lang="en-GB" sz="1200" dirty="0">
                <a:solidFill>
                  <a:schemeClr val="bg1"/>
                </a:solidFill>
                <a:effectLst/>
                <a:cs typeface="Arial" panose="020B0604020202020204" pitchFamily="34" charset="0"/>
              </a:rPr>
              <a:t>Grade of evidence: Moderate</a:t>
            </a:r>
          </a:p>
          <a:p>
            <a:pPr marL="0" indent="0">
              <a:buNone/>
            </a:pPr>
            <a:r>
              <a:rPr lang="en-GB" sz="1200" dirty="0">
                <a:solidFill>
                  <a:schemeClr val="bg1"/>
                </a:solidFill>
                <a:effectLst/>
                <a:cs typeface="Arial" panose="020B0604020202020204" pitchFamily="34" charset="0"/>
              </a:rPr>
              <a:t>Level of recommendation: Strong</a:t>
            </a:r>
          </a:p>
        </p:txBody>
      </p:sp>
      <p:sp>
        <p:nvSpPr>
          <p:cNvPr id="9" name="Text Placeholder 1">
            <a:extLst>
              <a:ext uri="{FF2B5EF4-FFF2-40B4-BE49-F238E27FC236}">
                <a16:creationId xmlns:a16="http://schemas.microsoft.com/office/drawing/2014/main" id="{41858821-A686-B004-C503-79ED9754620A}"/>
              </a:ext>
            </a:extLst>
          </p:cNvPr>
          <p:cNvSpPr txBox="1">
            <a:spLocks/>
          </p:cNvSpPr>
          <p:nvPr/>
        </p:nvSpPr>
        <p:spPr>
          <a:xfrm>
            <a:off x="6862763" y="2817341"/>
            <a:ext cx="2276491" cy="1934967"/>
          </a:xfrm>
          <a:prstGeom prst="rect">
            <a:avLst/>
          </a:prstGeom>
          <a:solidFill>
            <a:schemeClr val="tx1">
              <a:alpha val="14240"/>
            </a:schemeClr>
          </a:solidFill>
        </p:spPr>
        <p:txBody>
          <a:bodyPr vert="horz" lIns="216000" tIns="108000" rIns="18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25" dirty="0">
                <a:solidFill>
                  <a:srgbClr val="007E94"/>
                </a:solidFill>
                <a:effectLst/>
                <a:latin typeface="Arial" panose="020B0604020202020204" pitchFamily="34" charset="0"/>
                <a:cs typeface="Arial" panose="020B0604020202020204" pitchFamily="34" charset="0"/>
              </a:rPr>
              <a:t>The BSG recommend Jorveza (orodispersible budesonide) – the only medicine with European regulatory approval for EoE – over other steroid formulations for both the induction and maintenance of remission in adults</a:t>
            </a:r>
            <a:r>
              <a:rPr lang="en-GB" sz="1225" baseline="30000" dirty="0">
                <a:solidFill>
                  <a:srgbClr val="007E94"/>
                </a:solidFill>
                <a:effectLst/>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82639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C3D8653-6D59-DF13-06CA-2A1E605A5348}"/>
              </a:ext>
            </a:extLst>
          </p:cNvPr>
          <p:cNvSpPr/>
          <p:nvPr/>
        </p:nvSpPr>
        <p:spPr>
          <a:xfrm>
            <a:off x="3760867" y="2183226"/>
            <a:ext cx="3397635" cy="1993567"/>
          </a:xfrm>
          <a:prstGeom prst="rect">
            <a:avLst/>
          </a:prstGeom>
          <a:solidFill>
            <a:schemeClr val="tx1">
              <a:alpha val="230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 name="Title 1">
            <a:extLst>
              <a:ext uri="{FF2B5EF4-FFF2-40B4-BE49-F238E27FC236}">
                <a16:creationId xmlns:a16="http://schemas.microsoft.com/office/drawing/2014/main" id="{BB688FB6-67A7-3A16-66D4-46980830ED91}"/>
              </a:ext>
            </a:extLst>
          </p:cNvPr>
          <p:cNvSpPr>
            <a:spLocks noGrp="1"/>
          </p:cNvSpPr>
          <p:nvPr>
            <p:ph type="title"/>
          </p:nvPr>
        </p:nvSpPr>
        <p:spPr>
          <a:xfrm>
            <a:off x="428624" y="252064"/>
            <a:ext cx="7842540" cy="480126"/>
          </a:xfrm>
        </p:spPr>
        <p:txBody>
          <a:bodyPr>
            <a:normAutofit/>
          </a:bodyPr>
          <a:lstStyle/>
          <a:p>
            <a:pPr>
              <a:tabLst>
                <a:tab pos="1198563" algn="l"/>
              </a:tabLst>
            </a:pPr>
            <a:r>
              <a:rPr lang="en-GB" b="1" dirty="0">
                <a:solidFill>
                  <a:srgbClr val="007E94"/>
                </a:solidFill>
                <a:effectLst/>
                <a:cs typeface="Arial" panose="020B0604020202020204" pitchFamily="34" charset="0"/>
              </a:rPr>
              <a:t>T</a:t>
            </a:r>
            <a:r>
              <a:rPr lang="en-GB" dirty="0">
                <a:solidFill>
                  <a:srgbClr val="007E94"/>
                </a:solidFill>
                <a:cs typeface="Arial" panose="020B0604020202020204" pitchFamily="34" charset="0"/>
              </a:rPr>
              <a:t>he most effective specific therapy for EoE is topical steroid treatment</a:t>
            </a:r>
            <a:r>
              <a:rPr lang="en-GB" baseline="30000" dirty="0">
                <a:solidFill>
                  <a:srgbClr val="007E94"/>
                </a:solidFill>
                <a:cs typeface="Arial" panose="020B0604020202020204" pitchFamily="34" charset="0"/>
              </a:rPr>
              <a:t>1</a:t>
            </a:r>
            <a:endParaRPr lang="en-GB" baseline="30000" dirty="0">
              <a:solidFill>
                <a:srgbClr val="007E94"/>
              </a:solidFill>
              <a:effectLst/>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p:txBody>
      </p:sp>
      <p:sp>
        <p:nvSpPr>
          <p:cNvPr id="3" name="Text Placeholder 4">
            <a:extLst>
              <a:ext uri="{FF2B5EF4-FFF2-40B4-BE49-F238E27FC236}">
                <a16:creationId xmlns:a16="http://schemas.microsoft.com/office/drawing/2014/main" id="{3A5BB91E-7015-A567-BD12-C07B7010C86A}"/>
              </a:ext>
            </a:extLst>
          </p:cNvPr>
          <p:cNvSpPr txBox="1">
            <a:spLocks/>
          </p:cNvSpPr>
          <p:nvPr/>
        </p:nvSpPr>
        <p:spPr>
          <a:xfrm>
            <a:off x="442911" y="5664772"/>
            <a:ext cx="4408296" cy="958097"/>
          </a:xfrm>
          <a:prstGeom prst="rect">
            <a:avLst/>
          </a:prstGeom>
          <a:noFill/>
        </p:spPr>
        <p:txBody>
          <a:bodyPr vert="horz" lIns="0" tIns="0" rIns="108000" bIns="0" rtlCol="0">
            <a:no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938" indent="-134938"/>
            <a:r>
              <a:rPr lang="en-GB"/>
              <a:t>1. Attwood S, Epstein J. Frontline Gastroenterol 2020; 12(7): 1644-9.</a:t>
            </a:r>
          </a:p>
          <a:p>
            <a:pPr marL="134938" indent="-134938"/>
            <a:r>
              <a:rPr lang="en-GB"/>
              <a:t>2. Katzka DA </a:t>
            </a:r>
            <a:r>
              <a:rPr lang="en-GB" i="1"/>
              <a:t>et al</a:t>
            </a:r>
            <a:r>
              <a:rPr lang="en-GB"/>
              <a:t>. Gastroenterology 2020; 159(3): 813-15.</a:t>
            </a:r>
          </a:p>
          <a:p>
            <a:pPr marL="134938" indent="-134938"/>
            <a:r>
              <a:rPr lang="en-GB"/>
              <a:t>3. Dellon ES </a:t>
            </a:r>
            <a:r>
              <a:rPr lang="en-GB" i="1"/>
              <a:t>et al</a:t>
            </a:r>
            <a:r>
              <a:rPr lang="en-GB"/>
              <a:t>. Gastroenterology 2017; 152(4): 776-86.</a:t>
            </a:r>
          </a:p>
          <a:p>
            <a:pPr marL="134938" indent="-134938"/>
            <a:r>
              <a:rPr lang="en-GB"/>
              <a:t>4. Dellon ES </a:t>
            </a:r>
            <a:r>
              <a:rPr lang="en-GB" i="1"/>
              <a:t>et al</a:t>
            </a:r>
            <a:r>
              <a:rPr lang="en-GB"/>
              <a:t>. Gastroenterology 2012; 143(2): 321-4.</a:t>
            </a:r>
          </a:p>
          <a:p>
            <a:pPr marL="134938" indent="-134938"/>
            <a:r>
              <a:rPr lang="en-GB"/>
              <a:t>5. Miehlke S </a:t>
            </a:r>
            <a:r>
              <a:rPr lang="en-GB" i="1"/>
              <a:t>et al</a:t>
            </a:r>
            <a:r>
              <a:rPr lang="en-GB"/>
              <a:t>. Therap Adv Gastroenterol 2020; 13: 1756284820927282.</a:t>
            </a:r>
            <a:endParaRPr lang="en-GB" dirty="0"/>
          </a:p>
        </p:txBody>
      </p:sp>
      <p:sp>
        <p:nvSpPr>
          <p:cNvPr id="4" name="Text Placeholder 1">
            <a:extLst>
              <a:ext uri="{FF2B5EF4-FFF2-40B4-BE49-F238E27FC236}">
                <a16:creationId xmlns:a16="http://schemas.microsoft.com/office/drawing/2014/main" id="{EDF2E1C0-795C-1C42-1B6D-95DB319D5BF8}"/>
              </a:ext>
            </a:extLst>
          </p:cNvPr>
          <p:cNvSpPr>
            <a:spLocks noGrp="1"/>
          </p:cNvSpPr>
          <p:nvPr>
            <p:ph type="body" sz="quarter" idx="13"/>
          </p:nvPr>
        </p:nvSpPr>
        <p:spPr>
          <a:xfrm>
            <a:off x="442911" y="904240"/>
            <a:ext cx="6726702" cy="556955"/>
          </a:xfrm>
        </p:spPr>
        <p:txBody>
          <a:bodyPr>
            <a:normAutofit/>
          </a:bodyPr>
          <a:lstStyle/>
          <a:p>
            <a:r>
              <a:rPr lang="en-US" dirty="0"/>
              <a:t>Topical steroids are, however, only as effective as their ability to effectively uniformly coat the </a:t>
            </a:r>
            <a:r>
              <a:rPr lang="en-US" dirty="0" err="1"/>
              <a:t>oesophageal</a:t>
            </a:r>
            <a:r>
              <a:rPr lang="en-US" dirty="0"/>
              <a:t> mucosa</a:t>
            </a:r>
            <a:r>
              <a:rPr lang="en-US" baseline="30000" dirty="0"/>
              <a:t>2</a:t>
            </a:r>
            <a:endParaRPr lang="en-US" dirty="0"/>
          </a:p>
        </p:txBody>
      </p:sp>
      <p:sp>
        <p:nvSpPr>
          <p:cNvPr id="5" name="Rectangle 4">
            <a:extLst>
              <a:ext uri="{FF2B5EF4-FFF2-40B4-BE49-F238E27FC236}">
                <a16:creationId xmlns:a16="http://schemas.microsoft.com/office/drawing/2014/main" id="{AA45069A-E483-63F5-7363-A0867B80ED9C}"/>
              </a:ext>
            </a:extLst>
          </p:cNvPr>
          <p:cNvSpPr/>
          <p:nvPr/>
        </p:nvSpPr>
        <p:spPr>
          <a:xfrm>
            <a:off x="3760866" y="4052807"/>
            <a:ext cx="3397636" cy="8460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pic>
        <p:nvPicPr>
          <p:cNvPr id="6" name="Picture 5">
            <a:extLst>
              <a:ext uri="{FF2B5EF4-FFF2-40B4-BE49-F238E27FC236}">
                <a16:creationId xmlns:a16="http://schemas.microsoft.com/office/drawing/2014/main" id="{BD5798A7-B59D-F113-CB81-B91D9866B85E}"/>
              </a:ext>
            </a:extLst>
          </p:cNvPr>
          <p:cNvPicPr>
            <a:picLocks noChangeAspect="1"/>
          </p:cNvPicPr>
          <p:nvPr/>
        </p:nvPicPr>
        <p:blipFill rotWithShape="1">
          <a:blip r:embed="rId3"/>
          <a:srcRect t="7529" r="52359"/>
          <a:stretch/>
        </p:blipFill>
        <p:spPr>
          <a:xfrm>
            <a:off x="431800" y="2200088"/>
            <a:ext cx="3204670" cy="2332583"/>
          </a:xfrm>
          <a:prstGeom prst="rect">
            <a:avLst/>
          </a:prstGeom>
        </p:spPr>
      </p:pic>
      <p:sp>
        <p:nvSpPr>
          <p:cNvPr id="9" name="Rectangle 8">
            <a:extLst>
              <a:ext uri="{FF2B5EF4-FFF2-40B4-BE49-F238E27FC236}">
                <a16:creationId xmlns:a16="http://schemas.microsoft.com/office/drawing/2014/main" id="{A3FC751C-2807-1E2A-E0B4-8EA35677C498}"/>
              </a:ext>
            </a:extLst>
          </p:cNvPr>
          <p:cNvSpPr/>
          <p:nvPr/>
        </p:nvSpPr>
        <p:spPr>
          <a:xfrm>
            <a:off x="431800" y="4410849"/>
            <a:ext cx="1582270" cy="480125"/>
          </a:xfrm>
          <a:prstGeom prst="rect">
            <a:avLst/>
          </a:prstGeom>
          <a:solidFill>
            <a:schemeClr val="tx1">
              <a:alpha val="60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0" name="Text Placeholder 4">
            <a:extLst>
              <a:ext uri="{FF2B5EF4-FFF2-40B4-BE49-F238E27FC236}">
                <a16:creationId xmlns:a16="http://schemas.microsoft.com/office/drawing/2014/main" id="{D50E66E9-07DA-BAA6-9656-BA20E75D4B39}"/>
              </a:ext>
            </a:extLst>
          </p:cNvPr>
          <p:cNvSpPr txBox="1">
            <a:spLocks/>
          </p:cNvSpPr>
          <p:nvPr/>
        </p:nvSpPr>
        <p:spPr>
          <a:xfrm>
            <a:off x="520353" y="4461404"/>
            <a:ext cx="1453558" cy="36150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bg1"/>
                </a:solidFill>
                <a:effectLst/>
                <a:latin typeface="Arial" panose="020B0604020202020204" pitchFamily="34" charset="0"/>
                <a:cs typeface="Arial" panose="020B0604020202020204" pitchFamily="34" charset="0"/>
              </a:rPr>
              <a:t>Nebulised </a:t>
            </a:r>
            <a:br>
              <a:rPr lang="en-GB" sz="1100" dirty="0">
                <a:solidFill>
                  <a:schemeClr val="bg1"/>
                </a:solidFill>
                <a:effectLst/>
                <a:latin typeface="Arial" panose="020B0604020202020204" pitchFamily="34" charset="0"/>
                <a:cs typeface="Arial" panose="020B0604020202020204" pitchFamily="34" charset="0"/>
              </a:rPr>
            </a:br>
            <a:r>
              <a:rPr lang="en-GB" sz="1100" dirty="0">
                <a:solidFill>
                  <a:schemeClr val="bg1"/>
                </a:solidFill>
                <a:effectLst/>
                <a:latin typeface="Arial" panose="020B0604020202020204" pitchFamily="34" charset="0"/>
                <a:cs typeface="Arial" panose="020B0604020202020204" pitchFamily="34" charset="0"/>
              </a:rPr>
              <a:t>and swallowed steroid</a:t>
            </a:r>
          </a:p>
        </p:txBody>
      </p:sp>
      <p:sp>
        <p:nvSpPr>
          <p:cNvPr id="12" name="Rectangle 11">
            <a:extLst>
              <a:ext uri="{FF2B5EF4-FFF2-40B4-BE49-F238E27FC236}">
                <a16:creationId xmlns:a16="http://schemas.microsoft.com/office/drawing/2014/main" id="{AD994D50-A91B-4224-3F3D-E2D578AA84D3}"/>
              </a:ext>
            </a:extLst>
          </p:cNvPr>
          <p:cNvSpPr/>
          <p:nvPr/>
        </p:nvSpPr>
        <p:spPr>
          <a:xfrm>
            <a:off x="2066771" y="4410849"/>
            <a:ext cx="1569699" cy="480125"/>
          </a:xfrm>
          <a:prstGeom prst="rect">
            <a:avLst/>
          </a:prstGeom>
          <a:solidFill>
            <a:schemeClr val="tx1">
              <a:alpha val="60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5" name="Text Placeholder 4">
            <a:extLst>
              <a:ext uri="{FF2B5EF4-FFF2-40B4-BE49-F238E27FC236}">
                <a16:creationId xmlns:a16="http://schemas.microsoft.com/office/drawing/2014/main" id="{7C80E476-BD7B-5566-D3C9-E0C5EEA6BD17}"/>
              </a:ext>
            </a:extLst>
          </p:cNvPr>
          <p:cNvSpPr txBox="1">
            <a:spLocks/>
          </p:cNvSpPr>
          <p:nvPr/>
        </p:nvSpPr>
        <p:spPr>
          <a:xfrm>
            <a:off x="2155324" y="4473436"/>
            <a:ext cx="1453558" cy="36150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bg1"/>
                </a:solidFill>
                <a:effectLst/>
                <a:latin typeface="Arial" panose="020B0604020202020204" pitchFamily="34" charset="0"/>
                <a:cs typeface="Arial" panose="020B0604020202020204" pitchFamily="34" charset="0"/>
              </a:rPr>
              <a:t>Oral steroid slurry</a:t>
            </a:r>
          </a:p>
        </p:txBody>
      </p:sp>
      <p:sp>
        <p:nvSpPr>
          <p:cNvPr id="19" name="Rectangle 18">
            <a:extLst>
              <a:ext uri="{FF2B5EF4-FFF2-40B4-BE49-F238E27FC236}">
                <a16:creationId xmlns:a16="http://schemas.microsoft.com/office/drawing/2014/main" id="{854FCC81-914E-BFEE-AEA6-1E827A3E110A}"/>
              </a:ext>
            </a:extLst>
          </p:cNvPr>
          <p:cNvSpPr/>
          <p:nvPr/>
        </p:nvSpPr>
        <p:spPr>
          <a:xfrm>
            <a:off x="431800" y="1468668"/>
            <a:ext cx="3204670" cy="686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1" name="Text Placeholder 4">
            <a:extLst>
              <a:ext uri="{FF2B5EF4-FFF2-40B4-BE49-F238E27FC236}">
                <a16:creationId xmlns:a16="http://schemas.microsoft.com/office/drawing/2014/main" id="{A2626D72-EB5C-81B5-F1B0-119DFECA0A85}"/>
              </a:ext>
            </a:extLst>
          </p:cNvPr>
          <p:cNvSpPr txBox="1">
            <a:spLocks/>
          </p:cNvSpPr>
          <p:nvPr/>
        </p:nvSpPr>
        <p:spPr>
          <a:xfrm>
            <a:off x="575896" y="1535489"/>
            <a:ext cx="3060574" cy="603575"/>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effectLst/>
                <a:latin typeface="Arial" panose="020B0604020202020204" pitchFamily="34" charset="0"/>
                <a:cs typeface="Arial" panose="020B0604020202020204" pitchFamily="34" charset="0"/>
              </a:rPr>
              <a:t>Off-label formulations do not provide a standardised way of getting topical steroids </a:t>
            </a:r>
            <a:br>
              <a:rPr lang="en-GB" sz="1200" dirty="0">
                <a:solidFill>
                  <a:schemeClr val="bg1"/>
                </a:solidFill>
                <a:effectLst/>
                <a:latin typeface="Arial" panose="020B0604020202020204" pitchFamily="34" charset="0"/>
                <a:cs typeface="Arial" panose="020B0604020202020204" pitchFamily="34" charset="0"/>
              </a:rPr>
            </a:br>
            <a:r>
              <a:rPr lang="en-GB" sz="1200" dirty="0">
                <a:solidFill>
                  <a:schemeClr val="bg1"/>
                </a:solidFill>
                <a:effectLst/>
                <a:latin typeface="Arial" panose="020B0604020202020204" pitchFamily="34" charset="0"/>
                <a:cs typeface="Arial" panose="020B0604020202020204" pitchFamily="34" charset="0"/>
              </a:rPr>
              <a:t>to the surface of the oesophagus</a:t>
            </a:r>
            <a:r>
              <a:rPr lang="en-GB" sz="1200" baseline="30000" dirty="0">
                <a:solidFill>
                  <a:schemeClr val="bg1"/>
                </a:solidFill>
                <a:effectLst/>
                <a:latin typeface="Arial" panose="020B0604020202020204" pitchFamily="34" charset="0"/>
                <a:cs typeface="Arial" panose="020B0604020202020204" pitchFamily="34" charset="0"/>
              </a:rPr>
              <a:t>3,4</a:t>
            </a:r>
            <a:endParaRPr lang="en-GB" sz="1200" dirty="0">
              <a:solidFill>
                <a:schemeClr val="bg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8EAD2B5-F36E-FCD5-F5CE-DA431B27369B}"/>
              </a:ext>
            </a:extLst>
          </p:cNvPr>
          <p:cNvSpPr/>
          <p:nvPr/>
        </p:nvSpPr>
        <p:spPr>
          <a:xfrm>
            <a:off x="3760866" y="1468668"/>
            <a:ext cx="3397636" cy="686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5" name="Text Placeholder 4">
            <a:extLst>
              <a:ext uri="{FF2B5EF4-FFF2-40B4-BE49-F238E27FC236}">
                <a16:creationId xmlns:a16="http://schemas.microsoft.com/office/drawing/2014/main" id="{277318F4-B8E0-966E-ABF2-32FF61E9453F}"/>
              </a:ext>
            </a:extLst>
          </p:cNvPr>
          <p:cNvSpPr txBox="1">
            <a:spLocks/>
          </p:cNvSpPr>
          <p:nvPr/>
        </p:nvSpPr>
        <p:spPr>
          <a:xfrm>
            <a:off x="3910516" y="1535490"/>
            <a:ext cx="3060574" cy="580914"/>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err="1">
                <a:solidFill>
                  <a:schemeClr val="bg1"/>
                </a:solidFill>
                <a:effectLst/>
                <a:latin typeface="Arial" panose="020B0604020202020204" pitchFamily="34" charset="0"/>
                <a:cs typeface="Arial" panose="020B0604020202020204" pitchFamily="34" charset="0"/>
              </a:rPr>
              <a:t>Jorveza</a:t>
            </a:r>
            <a:r>
              <a:rPr lang="en-GB" sz="1200" dirty="0">
                <a:solidFill>
                  <a:schemeClr val="bg1"/>
                </a:solidFill>
                <a:effectLst/>
                <a:latin typeface="Arial" panose="020B0604020202020204" pitchFamily="34" charset="0"/>
                <a:cs typeface="Arial" panose="020B0604020202020204" pitchFamily="34" charset="0"/>
              </a:rPr>
              <a:t> is the only topical steroid specifically designed to target the oesophagus in patients with EoE</a:t>
            </a:r>
            <a:r>
              <a:rPr lang="en-GB" sz="1200" baseline="30000" dirty="0">
                <a:solidFill>
                  <a:schemeClr val="bg1"/>
                </a:solidFill>
                <a:effectLst/>
                <a:latin typeface="Arial" panose="020B0604020202020204" pitchFamily="34" charset="0"/>
                <a:cs typeface="Arial" panose="020B0604020202020204" pitchFamily="34" charset="0"/>
              </a:rPr>
              <a:t>5</a:t>
            </a:r>
            <a:endParaRPr lang="en-GB" sz="1200" dirty="0">
              <a:solidFill>
                <a:schemeClr val="bg1"/>
              </a:solidFill>
              <a:effectLst/>
              <a:latin typeface="Arial" panose="020B0604020202020204" pitchFamily="34" charset="0"/>
              <a:cs typeface="Arial" panose="020B0604020202020204" pitchFamily="34" charset="0"/>
            </a:endParaRPr>
          </a:p>
        </p:txBody>
      </p:sp>
      <p:sp>
        <p:nvSpPr>
          <p:cNvPr id="27" name="Text Placeholder 4">
            <a:extLst>
              <a:ext uri="{FF2B5EF4-FFF2-40B4-BE49-F238E27FC236}">
                <a16:creationId xmlns:a16="http://schemas.microsoft.com/office/drawing/2014/main" id="{4D1EE92C-5899-D674-DD54-70F6C4A637B7}"/>
              </a:ext>
            </a:extLst>
          </p:cNvPr>
          <p:cNvSpPr txBox="1">
            <a:spLocks/>
          </p:cNvSpPr>
          <p:nvPr/>
        </p:nvSpPr>
        <p:spPr>
          <a:xfrm>
            <a:off x="3857740" y="4638981"/>
            <a:ext cx="3248060" cy="259843"/>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bg1"/>
                </a:solidFill>
                <a:effectLst/>
                <a:latin typeface="Arial" panose="020B0604020202020204" pitchFamily="34" charset="0"/>
                <a:cs typeface="Arial" panose="020B0604020202020204" pitchFamily="34" charset="0"/>
              </a:rPr>
              <a:t>Delivers budesonide to the site of inflammation</a:t>
            </a:r>
          </a:p>
        </p:txBody>
      </p:sp>
      <p:sp>
        <p:nvSpPr>
          <p:cNvPr id="31" name="Text Placeholder 1">
            <a:extLst>
              <a:ext uri="{FF2B5EF4-FFF2-40B4-BE49-F238E27FC236}">
                <a16:creationId xmlns:a16="http://schemas.microsoft.com/office/drawing/2014/main" id="{808229E0-11B3-3A72-D4E0-7462586BF302}"/>
              </a:ext>
            </a:extLst>
          </p:cNvPr>
          <p:cNvSpPr txBox="1">
            <a:spLocks/>
          </p:cNvSpPr>
          <p:nvPr/>
        </p:nvSpPr>
        <p:spPr>
          <a:xfrm>
            <a:off x="431800" y="4953561"/>
            <a:ext cx="3086315" cy="592159"/>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2">
                    <a:lumMod val="50000"/>
                  </a:schemeClr>
                </a:solidFill>
              </a:rPr>
              <a:t>Reprinted from Gastroenterology, vol. 143, issue 2, Evan S. </a:t>
            </a:r>
            <a:r>
              <a:rPr lang="en-US" sz="800" dirty="0" err="1">
                <a:solidFill>
                  <a:schemeClr val="bg2">
                    <a:lumMod val="50000"/>
                  </a:schemeClr>
                </a:solidFill>
              </a:rPr>
              <a:t>Dellon</a:t>
            </a:r>
            <a:r>
              <a:rPr lang="en-US" sz="800" dirty="0">
                <a:solidFill>
                  <a:schemeClr val="bg2">
                    <a:lumMod val="50000"/>
                  </a:schemeClr>
                </a:solidFill>
              </a:rPr>
              <a:t> </a:t>
            </a:r>
            <a:r>
              <a:rPr lang="en-US" sz="800" i="1" dirty="0">
                <a:solidFill>
                  <a:schemeClr val="bg2">
                    <a:lumMod val="50000"/>
                  </a:schemeClr>
                </a:solidFill>
              </a:rPr>
              <a:t>et al</a:t>
            </a:r>
            <a:r>
              <a:rPr lang="en-US" sz="800" dirty="0">
                <a:solidFill>
                  <a:schemeClr val="bg2">
                    <a:lumMod val="50000"/>
                  </a:schemeClr>
                </a:solidFill>
              </a:rPr>
              <a:t>, Viscous Topical Is More Effective Than Nebulized Steroid Therapy for Patients With Eosinophilic Esophagitis, 321-324, </a:t>
            </a:r>
            <a:br>
              <a:rPr lang="en-US" sz="800" dirty="0">
                <a:solidFill>
                  <a:schemeClr val="bg2">
                    <a:lumMod val="50000"/>
                  </a:schemeClr>
                </a:solidFill>
              </a:rPr>
            </a:br>
            <a:r>
              <a:rPr lang="en-US" sz="800" dirty="0">
                <a:solidFill>
                  <a:schemeClr val="bg2">
                    <a:lumMod val="50000"/>
                  </a:schemeClr>
                </a:solidFill>
              </a:rPr>
              <a:t>© 2012 with permission from Elsevier.</a:t>
            </a:r>
          </a:p>
        </p:txBody>
      </p:sp>
      <p:pic>
        <p:nvPicPr>
          <p:cNvPr id="35" name="Picture 34">
            <a:extLst>
              <a:ext uri="{FF2B5EF4-FFF2-40B4-BE49-F238E27FC236}">
                <a16:creationId xmlns:a16="http://schemas.microsoft.com/office/drawing/2014/main" id="{34735F9F-53E4-A834-3260-2E58A47195F8}"/>
              </a:ext>
            </a:extLst>
          </p:cNvPr>
          <p:cNvPicPr>
            <a:picLocks noChangeAspect="1"/>
          </p:cNvPicPr>
          <p:nvPr/>
        </p:nvPicPr>
        <p:blipFill>
          <a:blip r:embed="rId4"/>
          <a:stretch>
            <a:fillRect/>
          </a:stretch>
        </p:blipFill>
        <p:spPr>
          <a:xfrm>
            <a:off x="3764710" y="2184905"/>
            <a:ext cx="3393792" cy="2406118"/>
          </a:xfrm>
          <a:prstGeom prst="rect">
            <a:avLst/>
          </a:prstGeom>
        </p:spPr>
      </p:pic>
      <p:sp>
        <p:nvSpPr>
          <p:cNvPr id="28" name="Text Placeholder 4">
            <a:extLst>
              <a:ext uri="{FF2B5EF4-FFF2-40B4-BE49-F238E27FC236}">
                <a16:creationId xmlns:a16="http://schemas.microsoft.com/office/drawing/2014/main" id="{4E7ED7C1-B3BA-7915-74E6-7A65D19A798C}"/>
              </a:ext>
            </a:extLst>
          </p:cNvPr>
          <p:cNvSpPr txBox="1">
            <a:spLocks/>
          </p:cNvSpPr>
          <p:nvPr/>
        </p:nvSpPr>
        <p:spPr>
          <a:xfrm>
            <a:off x="3910516" y="4126206"/>
            <a:ext cx="908704" cy="35977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tx1"/>
                </a:solidFill>
                <a:effectLst/>
                <a:latin typeface="Arial" panose="020B0604020202020204" pitchFamily="34" charset="0"/>
                <a:cs typeface="Arial" panose="020B0604020202020204" pitchFamily="34" charset="0"/>
              </a:rPr>
              <a:t>Orodispersible tablet</a:t>
            </a:r>
          </a:p>
        </p:txBody>
      </p:sp>
      <p:sp>
        <p:nvSpPr>
          <p:cNvPr id="29" name="Text Placeholder 4">
            <a:extLst>
              <a:ext uri="{FF2B5EF4-FFF2-40B4-BE49-F238E27FC236}">
                <a16:creationId xmlns:a16="http://schemas.microsoft.com/office/drawing/2014/main" id="{F76275FD-B8DF-D551-731E-3E923D0A5F86}"/>
              </a:ext>
            </a:extLst>
          </p:cNvPr>
          <p:cNvSpPr txBox="1">
            <a:spLocks/>
          </p:cNvSpPr>
          <p:nvPr/>
        </p:nvSpPr>
        <p:spPr>
          <a:xfrm>
            <a:off x="5027418" y="4130304"/>
            <a:ext cx="908704" cy="35977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tx1"/>
                </a:solidFill>
                <a:effectLst/>
                <a:latin typeface="Arial" panose="020B0604020202020204" pitchFamily="34" charset="0"/>
                <a:cs typeface="Arial" panose="020B0604020202020204" pitchFamily="34" charset="0"/>
              </a:rPr>
              <a:t>Stimulates</a:t>
            </a:r>
            <a:br>
              <a:rPr lang="en-GB" sz="1100" dirty="0">
                <a:solidFill>
                  <a:schemeClr val="tx1"/>
                </a:solidFill>
                <a:effectLst/>
                <a:latin typeface="Arial" panose="020B0604020202020204" pitchFamily="34" charset="0"/>
                <a:cs typeface="Arial" panose="020B0604020202020204" pitchFamily="34" charset="0"/>
              </a:rPr>
            </a:br>
            <a:r>
              <a:rPr lang="en-GB" sz="1100" dirty="0">
                <a:solidFill>
                  <a:schemeClr val="tx1"/>
                </a:solidFill>
                <a:effectLst/>
                <a:latin typeface="Arial" panose="020B0604020202020204" pitchFamily="34" charset="0"/>
                <a:cs typeface="Arial" panose="020B0604020202020204" pitchFamily="34" charset="0"/>
              </a:rPr>
              <a:t>saliva</a:t>
            </a:r>
          </a:p>
        </p:txBody>
      </p:sp>
      <p:sp>
        <p:nvSpPr>
          <p:cNvPr id="30" name="Text Placeholder 4">
            <a:extLst>
              <a:ext uri="{FF2B5EF4-FFF2-40B4-BE49-F238E27FC236}">
                <a16:creationId xmlns:a16="http://schemas.microsoft.com/office/drawing/2014/main" id="{42BA0158-BC6B-87C5-F8F0-BDB1DD668503}"/>
              </a:ext>
            </a:extLst>
          </p:cNvPr>
          <p:cNvSpPr txBox="1">
            <a:spLocks/>
          </p:cNvSpPr>
          <p:nvPr/>
        </p:nvSpPr>
        <p:spPr>
          <a:xfrm>
            <a:off x="6060518" y="4112783"/>
            <a:ext cx="908704" cy="359772"/>
          </a:xfrm>
          <a:prstGeom prst="rect">
            <a:avLst/>
          </a:prstGeom>
        </p:spPr>
        <p:txBody>
          <a:bodyPr vert="horz" lIns="0" tIns="0" rIns="0" bIns="0" rtlCol="0">
            <a:no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4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chemeClr val="tx1"/>
                </a:solidFill>
                <a:effectLst/>
                <a:latin typeface="Arial" panose="020B0604020202020204" pitchFamily="34" charset="0"/>
                <a:cs typeface="Arial" panose="020B0604020202020204" pitchFamily="34" charset="0"/>
              </a:rPr>
              <a:t>Coats the oesophagus</a:t>
            </a:r>
          </a:p>
        </p:txBody>
      </p:sp>
    </p:spTree>
    <p:extLst>
      <p:ext uri="{BB962C8B-B14F-4D97-AF65-F5344CB8AC3E}">
        <p14:creationId xmlns:p14="http://schemas.microsoft.com/office/powerpoint/2010/main" val="244551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E48F-B267-1A4C-98AF-FA73C1AFC511}"/>
              </a:ext>
            </a:extLst>
          </p:cNvPr>
          <p:cNvSpPr>
            <a:spLocks noGrp="1"/>
          </p:cNvSpPr>
          <p:nvPr>
            <p:ph type="title"/>
          </p:nvPr>
        </p:nvSpPr>
        <p:spPr>
          <a:xfrm>
            <a:off x="428624" y="235130"/>
            <a:ext cx="7528834" cy="466871"/>
          </a:xfrm>
        </p:spPr>
        <p:txBody>
          <a:bodyPr>
            <a:normAutofit/>
          </a:bodyPr>
          <a:lstStyle/>
          <a:p>
            <a:r>
              <a:rPr lang="en-GB" dirty="0" err="1"/>
              <a:t>Jorveza</a:t>
            </a:r>
            <a:r>
              <a:rPr lang="en-GB" dirty="0"/>
              <a:t> instructions for use</a:t>
            </a:r>
          </a:p>
        </p:txBody>
      </p:sp>
      <p:pic>
        <p:nvPicPr>
          <p:cNvPr id="8" name="Picture 7">
            <a:extLst>
              <a:ext uri="{FF2B5EF4-FFF2-40B4-BE49-F238E27FC236}">
                <a16:creationId xmlns:a16="http://schemas.microsoft.com/office/drawing/2014/main" id="{C8103D9C-E9DD-BD1C-1FE5-4FD0796BEBEB}"/>
              </a:ext>
            </a:extLst>
          </p:cNvPr>
          <p:cNvPicPr>
            <a:picLocks noChangeAspect="1"/>
          </p:cNvPicPr>
          <p:nvPr/>
        </p:nvPicPr>
        <p:blipFill>
          <a:blip r:embed="rId3"/>
          <a:srcRect/>
          <a:stretch/>
        </p:blipFill>
        <p:spPr>
          <a:xfrm>
            <a:off x="296779" y="603081"/>
            <a:ext cx="6472988" cy="4854741"/>
          </a:xfrm>
          <a:prstGeom prst="rect">
            <a:avLst/>
          </a:prstGeom>
        </p:spPr>
      </p:pic>
      <p:sp>
        <p:nvSpPr>
          <p:cNvPr id="57" name="Text Placeholder 1">
            <a:extLst>
              <a:ext uri="{FF2B5EF4-FFF2-40B4-BE49-F238E27FC236}">
                <a16:creationId xmlns:a16="http://schemas.microsoft.com/office/drawing/2014/main" id="{CBBAD60E-942B-BE89-B0EF-7379AB0A8988}"/>
              </a:ext>
            </a:extLst>
          </p:cNvPr>
          <p:cNvSpPr txBox="1">
            <a:spLocks/>
          </p:cNvSpPr>
          <p:nvPr/>
        </p:nvSpPr>
        <p:spPr>
          <a:xfrm>
            <a:off x="622437" y="842210"/>
            <a:ext cx="3484342" cy="4435643"/>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err="1">
                <a:solidFill>
                  <a:schemeClr val="bg2">
                    <a:lumMod val="50000"/>
                  </a:schemeClr>
                </a:solidFill>
              </a:rPr>
              <a:t>Jorveza</a:t>
            </a:r>
            <a:r>
              <a:rPr lang="en-US" sz="1100" dirty="0">
                <a:solidFill>
                  <a:schemeClr val="bg2">
                    <a:lumMod val="50000"/>
                  </a:schemeClr>
                </a:solidFill>
              </a:rPr>
              <a:t> is placed on the tip of the tongue, then gently pressed against the roof of the mouth while it dissolves.</a:t>
            </a:r>
          </a:p>
          <a:p>
            <a:pPr marL="0" indent="0">
              <a:buNone/>
            </a:pPr>
            <a:r>
              <a:rPr lang="en-US" sz="1100" dirty="0">
                <a:solidFill>
                  <a:schemeClr val="bg2">
                    <a:lumMod val="50000"/>
                  </a:schemeClr>
                </a:solidFill>
              </a:rPr>
              <a:t>It should take about 2 minutes for the Jorveza tablet to dissolve completely.</a:t>
            </a:r>
            <a:br>
              <a:rPr lang="en-US" sz="1100" dirty="0">
                <a:solidFill>
                  <a:schemeClr val="bg2">
                    <a:lumMod val="50000"/>
                  </a:schemeClr>
                </a:solidFill>
              </a:rPr>
            </a:br>
            <a:endParaRPr lang="en-US" sz="1100" dirty="0">
              <a:solidFill>
                <a:schemeClr val="bg2">
                  <a:lumMod val="50000"/>
                </a:schemeClr>
              </a:solidFill>
            </a:endParaRPr>
          </a:p>
          <a:p>
            <a:pPr marL="0" indent="0">
              <a:buNone/>
            </a:pPr>
            <a:r>
              <a:rPr lang="en-US" sz="1100" dirty="0">
                <a:solidFill>
                  <a:schemeClr val="bg2">
                    <a:lumMod val="50000"/>
                  </a:schemeClr>
                </a:solidFill>
              </a:rPr>
              <a:t>Jorveza should not be chewed, or swallowed undissolved, or taken with liquid.</a:t>
            </a:r>
            <a:br>
              <a:rPr lang="en-US" sz="1100" dirty="0">
                <a:solidFill>
                  <a:schemeClr val="bg2">
                    <a:lumMod val="50000"/>
                  </a:schemeClr>
                </a:solidFill>
              </a:rPr>
            </a:br>
            <a:br>
              <a:rPr lang="en-US" sz="1100" dirty="0">
                <a:solidFill>
                  <a:schemeClr val="bg2">
                    <a:lumMod val="50000"/>
                  </a:schemeClr>
                </a:solidFill>
              </a:rPr>
            </a:br>
            <a:endParaRPr lang="en-US" sz="1100" dirty="0">
              <a:solidFill>
                <a:schemeClr val="bg2">
                  <a:lumMod val="50000"/>
                </a:schemeClr>
              </a:solidFill>
            </a:endParaRPr>
          </a:p>
          <a:p>
            <a:pPr marL="0" indent="0">
              <a:buNone/>
            </a:pPr>
            <a:br>
              <a:rPr lang="en-US" sz="1100" dirty="0">
                <a:solidFill>
                  <a:schemeClr val="bg2">
                    <a:lumMod val="50000"/>
                  </a:schemeClr>
                </a:solidFill>
              </a:rPr>
            </a:br>
            <a:br>
              <a:rPr lang="en-US" sz="1100" dirty="0">
                <a:solidFill>
                  <a:schemeClr val="bg2">
                    <a:lumMod val="50000"/>
                  </a:schemeClr>
                </a:solidFill>
              </a:rPr>
            </a:br>
            <a:r>
              <a:rPr lang="en-US" sz="1100" dirty="0">
                <a:solidFill>
                  <a:schemeClr val="bg2">
                    <a:lumMod val="50000"/>
                  </a:schemeClr>
                </a:solidFill>
              </a:rPr>
              <a:t>It’s very important that patients give </a:t>
            </a:r>
            <a:r>
              <a:rPr lang="en-US" sz="1100" dirty="0" err="1">
                <a:solidFill>
                  <a:schemeClr val="bg2">
                    <a:lumMod val="50000"/>
                  </a:schemeClr>
                </a:solidFill>
              </a:rPr>
              <a:t>Jorveza</a:t>
            </a:r>
            <a:r>
              <a:rPr lang="en-US" sz="1100" dirty="0">
                <a:solidFill>
                  <a:schemeClr val="bg2">
                    <a:lumMod val="50000"/>
                  </a:schemeClr>
                </a:solidFill>
              </a:rPr>
              <a:t> time </a:t>
            </a:r>
            <a:br>
              <a:rPr lang="en-US" sz="1100" dirty="0">
                <a:solidFill>
                  <a:schemeClr val="bg2">
                    <a:lumMod val="50000"/>
                  </a:schemeClr>
                </a:solidFill>
              </a:rPr>
            </a:br>
            <a:r>
              <a:rPr lang="en-US" sz="1100" dirty="0">
                <a:solidFill>
                  <a:schemeClr val="bg2">
                    <a:lumMod val="50000"/>
                  </a:schemeClr>
                </a:solidFill>
              </a:rPr>
              <a:t>to work. So, at the very least, they should leave </a:t>
            </a:r>
            <a:br>
              <a:rPr lang="en-US" sz="1100" dirty="0">
                <a:solidFill>
                  <a:schemeClr val="bg2">
                    <a:lumMod val="50000"/>
                  </a:schemeClr>
                </a:solidFill>
              </a:rPr>
            </a:br>
            <a:r>
              <a:rPr lang="en-US" sz="1100" dirty="0">
                <a:solidFill>
                  <a:schemeClr val="bg2">
                    <a:lumMod val="50000"/>
                  </a:schemeClr>
                </a:solidFill>
              </a:rPr>
              <a:t>30 minutes before eating, drinking, cleaning teeth </a:t>
            </a:r>
            <a:br>
              <a:rPr lang="en-US" sz="1100" dirty="0">
                <a:solidFill>
                  <a:schemeClr val="bg2">
                    <a:lumMod val="50000"/>
                  </a:schemeClr>
                </a:solidFill>
              </a:rPr>
            </a:br>
            <a:r>
              <a:rPr lang="en-US" sz="1100" dirty="0">
                <a:solidFill>
                  <a:schemeClr val="bg2">
                    <a:lumMod val="50000"/>
                  </a:schemeClr>
                </a:solidFill>
              </a:rPr>
              <a:t>or chewing gum.</a:t>
            </a:r>
            <a:br>
              <a:rPr lang="en-US" sz="1100" dirty="0">
                <a:solidFill>
                  <a:schemeClr val="bg2">
                    <a:lumMod val="50000"/>
                  </a:schemeClr>
                </a:solidFill>
              </a:rPr>
            </a:br>
            <a:endParaRPr lang="en-US" sz="2400" dirty="0">
              <a:solidFill>
                <a:schemeClr val="bg2">
                  <a:lumMod val="50000"/>
                </a:schemeClr>
              </a:solidFill>
            </a:endParaRPr>
          </a:p>
          <a:p>
            <a:pPr marL="0" indent="0">
              <a:buNone/>
            </a:pPr>
            <a:r>
              <a:rPr lang="en-US" sz="1100" dirty="0">
                <a:solidFill>
                  <a:schemeClr val="bg2">
                    <a:lumMod val="50000"/>
                  </a:schemeClr>
                </a:solidFill>
              </a:rPr>
              <a:t>It may help if patients take Jorveza after they have had breakfast and brushed their teeth in the morning and very last thing at night, just as they go to bed. That way Jorveza will stay in contact with the </a:t>
            </a:r>
            <a:r>
              <a:rPr lang="en-US" sz="1100" dirty="0" err="1">
                <a:solidFill>
                  <a:schemeClr val="bg2">
                    <a:lumMod val="50000"/>
                  </a:schemeClr>
                </a:solidFill>
              </a:rPr>
              <a:t>oesophagus</a:t>
            </a:r>
            <a:r>
              <a:rPr lang="en-US" sz="1100" dirty="0">
                <a:solidFill>
                  <a:schemeClr val="bg2">
                    <a:lumMod val="50000"/>
                  </a:schemeClr>
                </a:solidFill>
              </a:rPr>
              <a:t> for as long as possible.</a:t>
            </a:r>
          </a:p>
        </p:txBody>
      </p:sp>
      <p:sp>
        <p:nvSpPr>
          <p:cNvPr id="20" name="Rectangle 19">
            <a:extLst>
              <a:ext uri="{FF2B5EF4-FFF2-40B4-BE49-F238E27FC236}">
                <a16:creationId xmlns:a16="http://schemas.microsoft.com/office/drawing/2014/main" id="{018EE92F-2EA8-6761-295F-AF6EFD821B72}"/>
              </a:ext>
            </a:extLst>
          </p:cNvPr>
          <p:cNvSpPr/>
          <p:nvPr/>
        </p:nvSpPr>
        <p:spPr>
          <a:xfrm>
            <a:off x="6833938" y="728664"/>
            <a:ext cx="1762376" cy="4605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pic>
        <p:nvPicPr>
          <p:cNvPr id="23" name="Picture 22">
            <a:extLst>
              <a:ext uri="{FF2B5EF4-FFF2-40B4-BE49-F238E27FC236}">
                <a16:creationId xmlns:a16="http://schemas.microsoft.com/office/drawing/2014/main" id="{CFAFF1EB-DD45-E02C-7F3C-ADD247BDC687}"/>
              </a:ext>
            </a:extLst>
          </p:cNvPr>
          <p:cNvPicPr>
            <a:picLocks noChangeAspect="1"/>
          </p:cNvPicPr>
          <p:nvPr/>
        </p:nvPicPr>
        <p:blipFill rotWithShape="1">
          <a:blip r:embed="rId4"/>
          <a:srcRect t="19185" r="83474" b="17981"/>
          <a:stretch/>
        </p:blipFill>
        <p:spPr>
          <a:xfrm>
            <a:off x="6889702" y="831143"/>
            <a:ext cx="947821" cy="900898"/>
          </a:xfrm>
          <a:prstGeom prst="rect">
            <a:avLst/>
          </a:prstGeom>
        </p:spPr>
      </p:pic>
      <p:sp>
        <p:nvSpPr>
          <p:cNvPr id="24" name="Text Placeholder 9">
            <a:extLst>
              <a:ext uri="{FF2B5EF4-FFF2-40B4-BE49-F238E27FC236}">
                <a16:creationId xmlns:a16="http://schemas.microsoft.com/office/drawing/2014/main" id="{C84B004C-F51A-72C2-A4EF-6DF353763C8E}"/>
              </a:ext>
            </a:extLst>
          </p:cNvPr>
          <p:cNvSpPr txBox="1">
            <a:spLocks/>
          </p:cNvSpPr>
          <p:nvPr/>
        </p:nvSpPr>
        <p:spPr>
          <a:xfrm>
            <a:off x="7022564" y="1834520"/>
            <a:ext cx="1296245" cy="797168"/>
          </a:xfrm>
          <a:prstGeom prst="rect">
            <a:avLst/>
          </a:prstGeom>
          <a:noFill/>
        </p:spPr>
        <p:txBody>
          <a:bodyPr vert="horz" lIns="0" tIns="0" rIns="108000" bIns="0" numCol="1"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7938"/>
            <a:r>
              <a:rPr lang="en-GB" sz="1000" b="1" dirty="0">
                <a:effectLst/>
                <a:latin typeface="Arial" panose="020B0604020202020204" pitchFamily="34" charset="0"/>
                <a:ea typeface="Calibri" panose="020F0502020204030204" pitchFamily="34" charset="0"/>
                <a:cs typeface="Arial" panose="020B0604020202020204" pitchFamily="34" charset="0"/>
              </a:rPr>
              <a:t>See an animation on how to take </a:t>
            </a:r>
            <a:r>
              <a:rPr lang="en-GB" sz="1000" b="1" dirty="0" err="1">
                <a:effectLst/>
                <a:latin typeface="Arial" panose="020B0604020202020204" pitchFamily="34" charset="0"/>
                <a:ea typeface="Calibri" panose="020F0502020204030204" pitchFamily="34" charset="0"/>
                <a:cs typeface="Arial" panose="020B0604020202020204" pitchFamily="34" charset="0"/>
              </a:rPr>
              <a:t>Jorveza</a:t>
            </a:r>
            <a:r>
              <a:rPr lang="en-GB" sz="1000" b="1" dirty="0">
                <a:effectLst/>
                <a:latin typeface="Arial" panose="020B0604020202020204" pitchFamily="34" charset="0"/>
                <a:ea typeface="Calibri" panose="020F0502020204030204" pitchFamily="34" charset="0"/>
                <a:cs typeface="Arial" panose="020B0604020202020204" pitchFamily="34" charset="0"/>
              </a:rPr>
              <a:t> here</a:t>
            </a:r>
          </a:p>
        </p:txBody>
      </p:sp>
      <p:pic>
        <p:nvPicPr>
          <p:cNvPr id="27" name="Picture 26">
            <a:extLst>
              <a:ext uri="{FF2B5EF4-FFF2-40B4-BE49-F238E27FC236}">
                <a16:creationId xmlns:a16="http://schemas.microsoft.com/office/drawing/2014/main" id="{63BBC40A-7DC3-8AFF-0485-8B56F1107E97}"/>
              </a:ext>
            </a:extLst>
          </p:cNvPr>
          <p:cNvPicPr>
            <a:picLocks noChangeAspect="1"/>
          </p:cNvPicPr>
          <p:nvPr/>
        </p:nvPicPr>
        <p:blipFill rotWithShape="1">
          <a:blip r:embed="rId5"/>
          <a:srcRect l="11920" r="25725"/>
          <a:stretch/>
        </p:blipFill>
        <p:spPr>
          <a:xfrm>
            <a:off x="6873800" y="4210001"/>
            <a:ext cx="1631861" cy="963075"/>
          </a:xfrm>
          <a:prstGeom prst="rect">
            <a:avLst/>
          </a:prstGeom>
        </p:spPr>
      </p:pic>
    </p:spTree>
    <p:extLst>
      <p:ext uri="{BB962C8B-B14F-4D97-AF65-F5344CB8AC3E}">
        <p14:creationId xmlns:p14="http://schemas.microsoft.com/office/powerpoint/2010/main" val="206783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E48F-B267-1A4C-98AF-FA73C1AFC511}"/>
              </a:ext>
            </a:extLst>
          </p:cNvPr>
          <p:cNvSpPr>
            <a:spLocks noGrp="1"/>
          </p:cNvSpPr>
          <p:nvPr>
            <p:ph type="title"/>
          </p:nvPr>
        </p:nvSpPr>
        <p:spPr>
          <a:xfrm>
            <a:off x="428624" y="235130"/>
            <a:ext cx="7528834" cy="466871"/>
          </a:xfrm>
        </p:spPr>
        <p:txBody>
          <a:bodyPr>
            <a:normAutofit/>
          </a:bodyPr>
          <a:lstStyle/>
          <a:p>
            <a:r>
              <a:rPr lang="en-GB" i="0" u="none" strike="noStrike" dirty="0" err="1">
                <a:effectLst/>
                <a:latin typeface="Arial" panose="020B0604020202020204" pitchFamily="34" charset="0"/>
                <a:cs typeface="Arial" panose="020B0604020202020204" pitchFamily="34" charset="0"/>
              </a:rPr>
              <a:t>Jorveza</a:t>
            </a:r>
            <a:r>
              <a:rPr lang="en-GB" i="0" u="none" strike="noStrike" dirty="0">
                <a:effectLst/>
                <a:latin typeface="Arial" panose="020B0604020202020204" pitchFamily="34" charset="0"/>
                <a:cs typeface="Arial" panose="020B0604020202020204" pitchFamily="34" charset="0"/>
              </a:rPr>
              <a:t> recommended dosage</a:t>
            </a:r>
            <a:endParaRPr lang="en-GB"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18EE92F-2EA8-6761-295F-AF6EFD821B72}"/>
              </a:ext>
            </a:extLst>
          </p:cNvPr>
          <p:cNvSpPr/>
          <p:nvPr/>
        </p:nvSpPr>
        <p:spPr>
          <a:xfrm>
            <a:off x="411163" y="1125538"/>
            <a:ext cx="3202049" cy="4094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4" name="Text Placeholder 9">
            <a:extLst>
              <a:ext uri="{FF2B5EF4-FFF2-40B4-BE49-F238E27FC236}">
                <a16:creationId xmlns:a16="http://schemas.microsoft.com/office/drawing/2014/main" id="{C84B004C-F51A-72C2-A4EF-6DF353763C8E}"/>
              </a:ext>
            </a:extLst>
          </p:cNvPr>
          <p:cNvSpPr txBox="1">
            <a:spLocks/>
          </p:cNvSpPr>
          <p:nvPr/>
        </p:nvSpPr>
        <p:spPr>
          <a:xfrm>
            <a:off x="659165" y="1344069"/>
            <a:ext cx="2883025" cy="3556406"/>
          </a:xfrm>
          <a:prstGeom prst="rect">
            <a:avLst/>
          </a:prstGeom>
          <a:noFill/>
        </p:spPr>
        <p:txBody>
          <a:bodyPr vert="horz" lIns="0" tIns="0" rIns="0" bIns="0" numCol="1"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7938"/>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Induction of remission</a:t>
            </a:r>
            <a:r>
              <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p>
            <a:pPr marL="7938" indent="-7938"/>
            <a:endPar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b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 mg bd</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 to 12 weeks*</a:t>
            </a: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*Prolongation of therapy to 12 weeks is </a:t>
            </a:r>
            <a:b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beneficial to bring more patients into remission</a:t>
            </a:r>
            <a:r>
              <a:rPr lang="en-GB"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p:txBody>
      </p:sp>
      <p:sp>
        <p:nvSpPr>
          <p:cNvPr id="3" name="Content Placeholder 12">
            <a:extLst>
              <a:ext uri="{FF2B5EF4-FFF2-40B4-BE49-F238E27FC236}">
                <a16:creationId xmlns:a16="http://schemas.microsoft.com/office/drawing/2014/main" id="{DF235865-81E2-255B-FA3E-CC8771CD3323}"/>
              </a:ext>
            </a:extLst>
          </p:cNvPr>
          <p:cNvSpPr txBox="1">
            <a:spLocks noChangeArrowheads="1"/>
          </p:cNvSpPr>
          <p:nvPr/>
        </p:nvSpPr>
        <p:spPr bwMode="auto">
          <a:xfrm>
            <a:off x="395288" y="5837935"/>
            <a:ext cx="4860293" cy="3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38113" indent="-138113">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eaLnBrk="1" hangingPunct="1">
              <a:lnSpc>
                <a:spcPct val="100000"/>
              </a:lnSpc>
              <a:spcBef>
                <a:spcPct val="0"/>
              </a:spcBef>
              <a:spcAft>
                <a:spcPts val="300"/>
              </a:spcAft>
              <a:buFont typeface="Arial" panose="020B0604020202020204" pitchFamily="34" charset="0"/>
              <a:buAutoNum type="arabicPeriod"/>
            </a:pPr>
            <a:r>
              <a:rPr lang="en-GB" altLang="en-US" sz="900" dirty="0">
                <a:solidFill>
                  <a:schemeClr val="bg1"/>
                </a:solidFill>
                <a:latin typeface="Arial" panose="020B0604020202020204" pitchFamily="34" charset="0"/>
                <a:ea typeface="Arial Regular"/>
                <a:cs typeface="Arial" panose="020B0604020202020204" pitchFamily="34" charset="0"/>
              </a:rPr>
              <a:t>Jorveza Summary of Product Characteristics.</a:t>
            </a:r>
          </a:p>
          <a:p>
            <a:pPr eaLnBrk="1" hangingPunct="1">
              <a:lnSpc>
                <a:spcPct val="100000"/>
              </a:lnSpc>
              <a:spcBef>
                <a:spcPct val="0"/>
              </a:spcBef>
              <a:spcAft>
                <a:spcPts val="300"/>
              </a:spcAft>
              <a:buFont typeface="Arial" panose="020B0604020202020204" pitchFamily="34" charset="0"/>
              <a:buAutoNum type="arabicPeriod"/>
            </a:pPr>
            <a:r>
              <a:rPr lang="en-GB" altLang="en-US" sz="900" dirty="0" err="1">
                <a:solidFill>
                  <a:schemeClr val="bg1"/>
                </a:solidFill>
                <a:latin typeface="Arial" panose="020B0604020202020204" pitchFamily="34" charset="0"/>
                <a:ea typeface="Arial Regular"/>
                <a:cs typeface="Arial" panose="020B0604020202020204" pitchFamily="34" charset="0"/>
              </a:rPr>
              <a:t>Lucendo</a:t>
            </a:r>
            <a:r>
              <a:rPr lang="en-GB" altLang="en-US" sz="900" dirty="0">
                <a:solidFill>
                  <a:schemeClr val="bg1"/>
                </a:solidFill>
                <a:latin typeface="Arial" panose="020B0604020202020204" pitchFamily="34" charset="0"/>
                <a:ea typeface="Arial Regular"/>
                <a:cs typeface="Arial" panose="020B0604020202020204" pitchFamily="34" charset="0"/>
              </a:rPr>
              <a:t> AJ </a:t>
            </a:r>
            <a:r>
              <a:rPr lang="en-GB" altLang="en-US" sz="900" i="1" dirty="0">
                <a:solidFill>
                  <a:schemeClr val="bg1"/>
                </a:solidFill>
                <a:latin typeface="Arial" panose="020B0604020202020204" pitchFamily="34" charset="0"/>
                <a:ea typeface="Arial Regular"/>
                <a:cs typeface="Arial" panose="020B0604020202020204" pitchFamily="34" charset="0"/>
              </a:rPr>
              <a:t>et al</a:t>
            </a:r>
            <a:r>
              <a:rPr lang="en-GB" altLang="en-US" sz="900" dirty="0">
                <a:solidFill>
                  <a:schemeClr val="bg1"/>
                </a:solidFill>
                <a:latin typeface="Arial" panose="020B0604020202020204" pitchFamily="34" charset="0"/>
                <a:ea typeface="Arial Regular"/>
                <a:cs typeface="Arial" panose="020B0604020202020204" pitchFamily="34" charset="0"/>
              </a:rPr>
              <a:t>. Gastroenterology 2019; 157(1): 74-86.</a:t>
            </a:r>
          </a:p>
        </p:txBody>
      </p:sp>
      <p:cxnSp>
        <p:nvCxnSpPr>
          <p:cNvPr id="6" name="Straight Connector 5">
            <a:extLst>
              <a:ext uri="{FF2B5EF4-FFF2-40B4-BE49-F238E27FC236}">
                <a16:creationId xmlns:a16="http://schemas.microsoft.com/office/drawing/2014/main" id="{CA789519-7EF6-D329-02DB-775C49FBF7AA}"/>
              </a:ext>
            </a:extLst>
          </p:cNvPr>
          <p:cNvCxnSpPr/>
          <p:nvPr/>
        </p:nvCxnSpPr>
        <p:spPr>
          <a:xfrm>
            <a:off x="659165" y="4161772"/>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8E0A34-9A8A-B677-0492-1796C7780CC6}"/>
              </a:ext>
            </a:extLst>
          </p:cNvPr>
          <p:cNvCxnSpPr/>
          <p:nvPr/>
        </p:nvCxnSpPr>
        <p:spPr>
          <a:xfrm>
            <a:off x="659165" y="3725916"/>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90F52B0-471D-947B-A4BC-DB9C1202D4BA}"/>
              </a:ext>
            </a:extLst>
          </p:cNvPr>
          <p:cNvPicPr>
            <a:picLocks noChangeAspect="1"/>
          </p:cNvPicPr>
          <p:nvPr/>
        </p:nvPicPr>
        <p:blipFill rotWithShape="1">
          <a:blip r:embed="rId3"/>
          <a:srcRect t="14106" b="6208"/>
          <a:stretch/>
        </p:blipFill>
        <p:spPr>
          <a:xfrm>
            <a:off x="659165" y="1747238"/>
            <a:ext cx="2416544" cy="1444255"/>
          </a:xfrm>
          <a:prstGeom prst="rect">
            <a:avLst/>
          </a:prstGeom>
          <a:ln>
            <a:solidFill>
              <a:srgbClr val="007E93"/>
            </a:solidFill>
          </a:ln>
        </p:spPr>
      </p:pic>
      <p:sp>
        <p:nvSpPr>
          <p:cNvPr id="14" name="Rectangle 13">
            <a:extLst>
              <a:ext uri="{FF2B5EF4-FFF2-40B4-BE49-F238E27FC236}">
                <a16:creationId xmlns:a16="http://schemas.microsoft.com/office/drawing/2014/main" id="{4B353D98-3D90-D599-B9AF-CEE22ABDAA48}"/>
              </a:ext>
            </a:extLst>
          </p:cNvPr>
          <p:cNvSpPr/>
          <p:nvPr/>
        </p:nvSpPr>
        <p:spPr>
          <a:xfrm>
            <a:off x="4096875" y="1114849"/>
            <a:ext cx="3202049" cy="4105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8" name="Text Placeholder 9">
            <a:extLst>
              <a:ext uri="{FF2B5EF4-FFF2-40B4-BE49-F238E27FC236}">
                <a16:creationId xmlns:a16="http://schemas.microsoft.com/office/drawing/2014/main" id="{B38C697B-7ECC-4983-89D1-53AA0863F514}"/>
              </a:ext>
            </a:extLst>
          </p:cNvPr>
          <p:cNvSpPr txBox="1">
            <a:spLocks/>
          </p:cNvSpPr>
          <p:nvPr/>
        </p:nvSpPr>
        <p:spPr>
          <a:xfrm>
            <a:off x="4344877" y="1319866"/>
            <a:ext cx="2883025" cy="3986789"/>
          </a:xfrm>
          <a:prstGeom prst="rect">
            <a:avLst/>
          </a:prstGeom>
          <a:noFill/>
        </p:spPr>
        <p:txBody>
          <a:bodyPr vert="horz" lIns="0" tIns="0" rIns="0" bIns="0" numCol="1"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7938"/>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Maintenance of remission</a:t>
            </a:r>
            <a:r>
              <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p>
            <a:pPr marL="7938" indent="-7938"/>
            <a:endParaRPr lang="en-GB" sz="1600" b="1"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938" indent="-7938"/>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b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0.5 mg or 1 mg bd*</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Duration determined by the treating physician</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7938" indent="-7938"/>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 mg bd is recommended for patients with</a:t>
            </a:r>
            <a:b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long-standing disease history and/or high </a:t>
            </a:r>
            <a:b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extent of oesophageal inflammation in the acute disease state</a:t>
            </a:r>
            <a:endParaRPr lang="en-GB" sz="10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DDD1DD0-5E64-E265-FFD6-6DA612771D9F}"/>
              </a:ext>
            </a:extLst>
          </p:cNvPr>
          <p:cNvCxnSpPr/>
          <p:nvPr/>
        </p:nvCxnSpPr>
        <p:spPr>
          <a:xfrm>
            <a:off x="4344877" y="4337521"/>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4AC45-A564-30CA-E685-7479532C764C}"/>
              </a:ext>
            </a:extLst>
          </p:cNvPr>
          <p:cNvCxnSpPr/>
          <p:nvPr/>
        </p:nvCxnSpPr>
        <p:spPr>
          <a:xfrm>
            <a:off x="4344877" y="3724105"/>
            <a:ext cx="24165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99EA653-3006-0736-DD59-3B61562F44B1}"/>
              </a:ext>
            </a:extLst>
          </p:cNvPr>
          <p:cNvSpPr/>
          <p:nvPr/>
        </p:nvSpPr>
        <p:spPr>
          <a:xfrm>
            <a:off x="4344877" y="1747238"/>
            <a:ext cx="2416544" cy="14442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52F5737-BE30-F951-F87E-7C208A228A8F}"/>
              </a:ext>
            </a:extLst>
          </p:cNvPr>
          <p:cNvPicPr>
            <a:picLocks noChangeAspect="1"/>
          </p:cNvPicPr>
          <p:nvPr/>
        </p:nvPicPr>
        <p:blipFill rotWithShape="1">
          <a:blip r:embed="rId4"/>
          <a:srcRect t="13518" b="7322"/>
          <a:stretch/>
        </p:blipFill>
        <p:spPr>
          <a:xfrm>
            <a:off x="4377953" y="1770234"/>
            <a:ext cx="2350391" cy="1398261"/>
          </a:xfrm>
          <a:prstGeom prst="rect">
            <a:avLst/>
          </a:prstGeom>
        </p:spPr>
      </p:pic>
    </p:spTree>
    <p:extLst>
      <p:ext uri="{BB962C8B-B14F-4D97-AF65-F5344CB8AC3E}">
        <p14:creationId xmlns:p14="http://schemas.microsoft.com/office/powerpoint/2010/main" val="20326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AF86-EEDC-20C6-D7DE-BD1F0BC983CB}"/>
              </a:ext>
            </a:extLst>
          </p:cNvPr>
          <p:cNvSpPr>
            <a:spLocks noGrp="1"/>
          </p:cNvSpPr>
          <p:nvPr>
            <p:ph type="title"/>
          </p:nvPr>
        </p:nvSpPr>
        <p:spPr>
          <a:xfrm>
            <a:off x="428624" y="245290"/>
            <a:ext cx="5955992" cy="664461"/>
          </a:xfrm>
        </p:spPr>
        <p:txBody>
          <a:bodyPr>
            <a:normAutofit/>
          </a:bodyPr>
          <a:lstStyle/>
          <a:p>
            <a:r>
              <a:rPr lang="en-GB" b="1" dirty="0">
                <a:solidFill>
                  <a:srgbClr val="007E94"/>
                </a:solidFill>
                <a:effectLst/>
                <a:cs typeface="Arial" panose="020B0604020202020204" pitchFamily="34" charset="0"/>
              </a:rPr>
              <a:t>Prescribing information</a:t>
            </a:r>
            <a:endParaRPr lang="en-GB" dirty="0">
              <a:solidFill>
                <a:srgbClr val="007E94"/>
              </a:solidFill>
              <a:effectLst/>
              <a:cs typeface="Arial" panose="020B0604020202020204" pitchFamily="34" charset="0"/>
            </a:endParaRPr>
          </a:p>
        </p:txBody>
      </p:sp>
      <p:sp>
        <p:nvSpPr>
          <p:cNvPr id="3" name="Text Placeholder 9">
            <a:extLst>
              <a:ext uri="{FF2B5EF4-FFF2-40B4-BE49-F238E27FC236}">
                <a16:creationId xmlns:a16="http://schemas.microsoft.com/office/drawing/2014/main" id="{680599EA-3A63-C581-EA26-265769FA2456}"/>
              </a:ext>
            </a:extLst>
          </p:cNvPr>
          <p:cNvSpPr txBox="1">
            <a:spLocks/>
          </p:cNvSpPr>
          <p:nvPr/>
        </p:nvSpPr>
        <p:spPr>
          <a:xfrm>
            <a:off x="431800" y="5742306"/>
            <a:ext cx="4650446" cy="942975"/>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r>
              <a:rPr lang="en-GB" sz="1050" dirty="0">
                <a:latin typeface="Arial" panose="020B0604020202020204" pitchFamily="34" charset="0"/>
                <a:cs typeface="Arial" panose="020B0604020202020204" pitchFamily="34" charset="0"/>
              </a:rPr>
              <a:t>www.drfalk.co.uk</a:t>
            </a:r>
          </a:p>
          <a:p>
            <a:pPr marL="0" lvl="0" indent="0"/>
            <a:r>
              <a:rPr lang="en-GB" sz="1050" dirty="0">
                <a:latin typeface="Arial" panose="020B0604020202020204" pitchFamily="34" charset="0"/>
                <a:cs typeface="Arial" panose="020B0604020202020204" pitchFamily="34" charset="0"/>
              </a:rPr>
              <a:t>Dr Falk Pharma UK Ltd, Unit K, Bourne End Business Park, Cores End Rd, Bourne End, SL8 5AS Registered in England No: 2307698</a:t>
            </a:r>
          </a:p>
          <a:p>
            <a:pPr marL="0" lvl="0" indent="0"/>
            <a:endParaRPr lang="en-GB" sz="1050" dirty="0">
              <a:latin typeface="Arial" panose="020B0604020202020204" pitchFamily="34" charset="0"/>
              <a:cs typeface="Arial" panose="020B0604020202020204" pitchFamily="34" charset="0"/>
            </a:endParaRPr>
          </a:p>
          <a:p>
            <a:pPr marL="0" indent="0"/>
            <a:r>
              <a:rPr lang="en-GB" sz="1050" dirty="0">
                <a:latin typeface="Arial" panose="020B0604020202020204" pitchFamily="34" charset="0"/>
                <a:cs typeface="Arial" panose="020B0604020202020204" pitchFamily="34" charset="0"/>
              </a:rPr>
              <a:t>UK--2200166</a:t>
            </a:r>
            <a:r>
              <a:rPr lang="en-US" sz="1050" dirty="0">
                <a:latin typeface="Arial" panose="020B0604020202020204" pitchFamily="34" charset="0"/>
                <a:cs typeface="Arial" panose="020B0604020202020204" pitchFamily="34" charset="0"/>
              </a:rPr>
              <a:t>       Date of preparation: October 2022</a:t>
            </a:r>
          </a:p>
        </p:txBody>
      </p:sp>
      <p:sp>
        <p:nvSpPr>
          <p:cNvPr id="4" name="Rectangle 3">
            <a:extLst>
              <a:ext uri="{FF2B5EF4-FFF2-40B4-BE49-F238E27FC236}">
                <a16:creationId xmlns:a16="http://schemas.microsoft.com/office/drawing/2014/main" id="{0F6D33E3-0F2A-59F6-6AEF-0356DCD716BF}"/>
              </a:ext>
            </a:extLst>
          </p:cNvPr>
          <p:cNvSpPr/>
          <p:nvPr/>
        </p:nvSpPr>
        <p:spPr>
          <a:xfrm>
            <a:off x="428625" y="2340934"/>
            <a:ext cx="4772777" cy="369332"/>
          </a:xfrm>
          <a:prstGeom prst="rect">
            <a:avLst/>
          </a:prstGeom>
        </p:spPr>
        <p:txBody>
          <a:bodyPr wrap="square" lIns="0" tIns="0" rIns="0" bIns="0">
            <a:spAutoFit/>
          </a:bodyPr>
          <a:lstStyle/>
          <a:p>
            <a:r>
              <a:rPr lang="en-US" sz="1200" dirty="0">
                <a:solidFill>
                  <a:schemeClr val="bg2">
                    <a:lumMod val="25000"/>
                  </a:schemeClr>
                </a:solidFill>
                <a:latin typeface="Arial" charset="0"/>
                <a:ea typeface="Arial" charset="0"/>
                <a:cs typeface="Arial" charset="0"/>
              </a:rPr>
              <a:t>Jorveza</a:t>
            </a:r>
            <a:r>
              <a:rPr lang="en-US" sz="1200" baseline="30000" dirty="0">
                <a:solidFill>
                  <a:schemeClr val="bg2">
                    <a:lumMod val="25000"/>
                  </a:schemeClr>
                </a:solidFill>
                <a:latin typeface="Arial" charset="0"/>
                <a:ea typeface="Arial" charset="0"/>
                <a:cs typeface="Arial" charset="0"/>
              </a:rPr>
              <a:t>®</a:t>
            </a:r>
            <a:r>
              <a:rPr lang="en-US" sz="1200" dirty="0">
                <a:solidFill>
                  <a:schemeClr val="bg2">
                    <a:lumMod val="25000"/>
                  </a:schemeClr>
                </a:solidFill>
                <a:latin typeface="Arial" charset="0"/>
                <a:ea typeface="Arial" charset="0"/>
                <a:cs typeface="Arial" charset="0"/>
              </a:rPr>
              <a:t> (budesonide) is indicated for the treatment of eosinophilic oesophagitis (EoE) in adults (older than 18 years of age)</a:t>
            </a:r>
          </a:p>
        </p:txBody>
      </p:sp>
      <p:sp>
        <p:nvSpPr>
          <p:cNvPr id="5" name="Rectangle 4">
            <a:extLst>
              <a:ext uri="{FF2B5EF4-FFF2-40B4-BE49-F238E27FC236}">
                <a16:creationId xmlns:a16="http://schemas.microsoft.com/office/drawing/2014/main" id="{4A8A914F-9AF5-4921-CCDA-0A3E88A9385B}"/>
              </a:ext>
            </a:extLst>
          </p:cNvPr>
          <p:cNvSpPr/>
          <p:nvPr/>
        </p:nvSpPr>
        <p:spPr>
          <a:xfrm>
            <a:off x="425449" y="3111492"/>
            <a:ext cx="4600261" cy="1055288"/>
          </a:xfrm>
          <a:prstGeom prst="rect">
            <a:avLst/>
          </a:prstGeom>
          <a:ln>
            <a:solidFill>
              <a:schemeClr val="accent1"/>
            </a:solidFill>
          </a:ln>
        </p:spPr>
        <p:txBody>
          <a:bodyPr wrap="square" lIns="180000" tIns="80996" rIns="68577" bIns="80996">
            <a:noAutofit/>
          </a:bodyPr>
          <a:lstStyle/>
          <a:p>
            <a:r>
              <a:rPr lang="en-US" sz="1100" dirty="0">
                <a:solidFill>
                  <a:schemeClr val="bg2">
                    <a:lumMod val="25000"/>
                  </a:schemeClr>
                </a:solidFill>
                <a:latin typeface="Arial" charset="0"/>
                <a:ea typeface="Arial" charset="0"/>
                <a:cs typeface="Arial" charset="0"/>
              </a:rPr>
              <a:t>Adverse events should be reported. Reporting forms and information </a:t>
            </a:r>
            <a:r>
              <a:rPr lang="en-US" sz="1100" dirty="0">
                <a:solidFill>
                  <a:schemeClr val="bg2">
                    <a:lumMod val="25000"/>
                  </a:schemeClr>
                </a:solidFill>
                <a:latin typeface="Arial" charset="0"/>
                <a:cs typeface="Arial" charset="0"/>
              </a:rPr>
              <a:t>can be found at </a:t>
            </a:r>
            <a:r>
              <a:rPr lang="en-US" sz="1100" dirty="0">
                <a:solidFill>
                  <a:schemeClr val="bg2">
                    <a:lumMod val="25000"/>
                  </a:schemeClr>
                </a:solidFill>
                <a:latin typeface="Arial" charset="0"/>
                <a:cs typeface="Arial" charset="0"/>
                <a:hlinkClick r:id="rId3">
                  <a:extLst>
                    <a:ext uri="{A12FA001-AC4F-418D-AE19-62706E023703}">
                      <ahyp:hlinkClr xmlns:ahyp="http://schemas.microsoft.com/office/drawing/2018/hyperlinkcolor" val="tx"/>
                    </a:ext>
                  </a:extLst>
                </a:hlinkClick>
              </a:rPr>
              <a:t>https://yellowcard.mhra.gov.uk/</a:t>
            </a:r>
            <a:r>
              <a:rPr lang="en-US" sz="1100" dirty="0">
                <a:solidFill>
                  <a:schemeClr val="bg2">
                    <a:lumMod val="25000"/>
                  </a:schemeClr>
                </a:solidFill>
                <a:latin typeface="Arial" charset="0"/>
                <a:cs typeface="Arial" charset="0"/>
              </a:rPr>
              <a:t> (UK residents) or at </a:t>
            </a:r>
            <a:r>
              <a:rPr lang="en-US" sz="1100" dirty="0">
                <a:solidFill>
                  <a:schemeClr val="bg2">
                    <a:lumMod val="25000"/>
                  </a:schemeClr>
                </a:solidFill>
                <a:latin typeface="Arial" charset="0"/>
                <a:cs typeface="Arial" charset="0"/>
                <a:hlinkClick r:id="rId4">
                  <a:extLst>
                    <a:ext uri="{A12FA001-AC4F-418D-AE19-62706E023703}">
                      <ahyp:hlinkClr xmlns:ahyp="http://schemas.microsoft.com/office/drawing/2018/hyperlinkcolor" val="tx"/>
                    </a:ext>
                  </a:extLst>
                </a:hlinkClick>
              </a:rPr>
              <a:t>https://www.hpra.ie/homepage/about-us/report-an-issue/human-adverse-reaction-form</a:t>
            </a:r>
            <a:r>
              <a:rPr lang="en-US" sz="1100" dirty="0">
                <a:solidFill>
                  <a:schemeClr val="bg2">
                    <a:lumMod val="25000"/>
                  </a:schemeClr>
                </a:solidFill>
                <a:latin typeface="Arial" charset="0"/>
                <a:cs typeface="Arial" charset="0"/>
              </a:rPr>
              <a:t> (residents of the Republic of Ireland). Adverse events should also be reported to Dr Falk Pharma UK Ltd</a:t>
            </a:r>
            <a:r>
              <a:rPr lang="en-US" sz="1100" dirty="0">
                <a:solidFill>
                  <a:schemeClr val="bg2">
                    <a:lumMod val="25000"/>
                  </a:schemeClr>
                </a:solidFill>
                <a:latin typeface="Arial" charset="0"/>
                <a:ea typeface="Arial" charset="0"/>
                <a:cs typeface="Arial" charset="0"/>
              </a:rPr>
              <a:t>.</a:t>
            </a:r>
          </a:p>
        </p:txBody>
      </p:sp>
      <p:sp>
        <p:nvSpPr>
          <p:cNvPr id="6" name="Content Placeholder 12">
            <a:extLst>
              <a:ext uri="{FF2B5EF4-FFF2-40B4-BE49-F238E27FC236}">
                <a16:creationId xmlns:a16="http://schemas.microsoft.com/office/drawing/2014/main" id="{D186BED2-CCE4-6487-771F-7624272A7E0C}"/>
              </a:ext>
            </a:extLst>
          </p:cNvPr>
          <p:cNvSpPr txBox="1">
            <a:spLocks noChangeArrowheads="1"/>
          </p:cNvSpPr>
          <p:nvPr/>
        </p:nvSpPr>
        <p:spPr bwMode="auto">
          <a:xfrm>
            <a:off x="280425" y="828910"/>
            <a:ext cx="7285673" cy="863643"/>
          </a:xfrm>
          <a:prstGeom prst="rect">
            <a:avLst/>
          </a:prstGeom>
          <a:noFill/>
          <a:ln>
            <a:noFill/>
          </a:ln>
        </p:spPr>
        <p:txBody>
          <a:bodyPr lIns="144000" tIns="144000" rIns="144000" bIns="144000" anchor="ctr" anchorCtr="0"/>
          <a:lstStyle>
            <a:lvl1pPr>
              <a:lnSpc>
                <a:spcPct val="90000"/>
              </a:lnSpc>
              <a:spcBef>
                <a:spcPts val="1000"/>
              </a:spcBef>
              <a:buFont typeface="Arial" panose="020B0604020202020204" pitchFamily="34" charset="0"/>
              <a:buChar char="•"/>
              <a:defRPr sz="2800">
                <a:solidFill>
                  <a:schemeClr val="tx1"/>
                </a:solidFill>
                <a:latin typeface="Arial Regular"/>
              </a:defRPr>
            </a:lvl1pPr>
            <a:lvl2pPr marL="685800" indent="-228600">
              <a:lnSpc>
                <a:spcPct val="90000"/>
              </a:lnSpc>
              <a:spcBef>
                <a:spcPts val="500"/>
              </a:spcBef>
              <a:buFont typeface="Arial" panose="020B0604020202020204" pitchFamily="34" charset="0"/>
              <a:buChar char="•"/>
              <a:defRPr sz="2400">
                <a:solidFill>
                  <a:schemeClr val="tx1"/>
                </a:solidFill>
                <a:latin typeface="Arial Regular"/>
              </a:defRPr>
            </a:lvl2pPr>
            <a:lvl3pPr marL="1143000" indent="-228600">
              <a:lnSpc>
                <a:spcPct val="90000"/>
              </a:lnSpc>
              <a:spcBef>
                <a:spcPts val="500"/>
              </a:spcBef>
              <a:buFont typeface="Arial" panose="020B0604020202020204" pitchFamily="34" charset="0"/>
              <a:buChar char="•"/>
              <a:defRPr sz="2000">
                <a:solidFill>
                  <a:schemeClr val="tx1"/>
                </a:solidFill>
                <a:latin typeface="Arial Regular"/>
              </a:defRPr>
            </a:lvl3pPr>
            <a:lvl4pPr marL="1600200" indent="-228600">
              <a:lnSpc>
                <a:spcPct val="90000"/>
              </a:lnSpc>
              <a:spcBef>
                <a:spcPts val="500"/>
              </a:spcBef>
              <a:buFont typeface="Arial" panose="020B0604020202020204" pitchFamily="34" charset="0"/>
              <a:buChar char="•"/>
              <a:defRPr>
                <a:solidFill>
                  <a:schemeClr val="tx1"/>
                </a:solidFill>
                <a:latin typeface="Arial Regular"/>
              </a:defRPr>
            </a:lvl4pPr>
            <a:lvl5pPr marL="2057400" indent="-228600">
              <a:lnSpc>
                <a:spcPct val="90000"/>
              </a:lnSpc>
              <a:spcBef>
                <a:spcPts val="500"/>
              </a:spcBef>
              <a:buFont typeface="Arial" panose="020B0604020202020204" pitchFamily="34" charset="0"/>
              <a:buChar char="•"/>
              <a:defRPr>
                <a:solidFill>
                  <a:schemeClr val="tx1"/>
                </a:solidFill>
                <a:latin typeface="Arial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Regular"/>
              </a:defRPr>
            </a:lvl9pPr>
          </a:lstStyle>
          <a:p>
            <a:pPr>
              <a:lnSpc>
                <a:spcPct val="100000"/>
              </a:lnSpc>
              <a:buNone/>
            </a:pPr>
            <a:r>
              <a:rPr lang="en-US" altLang="en-US" sz="1200" dirty="0">
                <a:solidFill>
                  <a:schemeClr val="bg2">
                    <a:lumMod val="25000"/>
                  </a:schemeClr>
                </a:solidFill>
              </a:rPr>
              <a:t>Please click on the following link for the prescribing information:</a:t>
            </a:r>
          </a:p>
          <a:p>
            <a:pPr>
              <a:lnSpc>
                <a:spcPct val="100000"/>
              </a:lnSpc>
              <a:buNone/>
            </a:pPr>
            <a:r>
              <a:rPr lang="en-US" altLang="en-US" sz="1200" dirty="0">
                <a:solidFill>
                  <a:schemeClr val="bg2">
                    <a:lumMod val="25000"/>
                  </a:schemeClr>
                </a:solidFill>
                <a:hlinkClick r:id="rId5">
                  <a:extLst>
                    <a:ext uri="{A12FA001-AC4F-418D-AE19-62706E023703}">
                      <ahyp:hlinkClr xmlns:ahyp="http://schemas.microsoft.com/office/drawing/2018/hyperlinkcolor" val="tx"/>
                    </a:ext>
                  </a:extLst>
                </a:hlinkClick>
              </a:rPr>
              <a:t>https://www.drfalk.co.uk/jorveza-1mg-oro-dipsersible-tablet/</a:t>
            </a:r>
            <a:endParaRPr lang="en-US" altLang="en-US" sz="1200" dirty="0">
              <a:solidFill>
                <a:schemeClr val="bg2">
                  <a:lumMod val="25000"/>
                </a:schemeClr>
              </a:solidFill>
            </a:endParaRPr>
          </a:p>
        </p:txBody>
      </p:sp>
    </p:spTree>
    <p:extLst>
      <p:ext uri="{BB962C8B-B14F-4D97-AF65-F5344CB8AC3E}">
        <p14:creationId xmlns:p14="http://schemas.microsoft.com/office/powerpoint/2010/main" val="149560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E48F-B267-1A4C-98AF-FA73C1AFC511}"/>
              </a:ext>
            </a:extLst>
          </p:cNvPr>
          <p:cNvSpPr>
            <a:spLocks noGrp="1"/>
          </p:cNvSpPr>
          <p:nvPr>
            <p:ph type="title"/>
          </p:nvPr>
        </p:nvSpPr>
        <p:spPr>
          <a:xfrm>
            <a:off x="428623" y="245291"/>
            <a:ext cx="7269636" cy="1762682"/>
          </a:xfrm>
        </p:spPr>
        <p:txBody>
          <a:bodyPr>
            <a:noAutofit/>
          </a:bodyPr>
          <a:lstStyle/>
          <a:p>
            <a:r>
              <a:rPr lang="en-GB" dirty="0"/>
              <a:t>BSG / BSPGHAN consensus on the diagnosis and management of EoE in children and adults, published in Gut, May 2022</a:t>
            </a:r>
            <a:r>
              <a:rPr lang="en-GB" baseline="30000" dirty="0"/>
              <a:t>1</a:t>
            </a:r>
            <a:br>
              <a:rPr lang="en-GB" dirty="0"/>
            </a:br>
            <a:endParaRPr lang="en-GB" dirty="0"/>
          </a:p>
        </p:txBody>
      </p:sp>
      <p:sp>
        <p:nvSpPr>
          <p:cNvPr id="6" name="Text Placeholder 9">
            <a:extLst>
              <a:ext uri="{FF2B5EF4-FFF2-40B4-BE49-F238E27FC236}">
                <a16:creationId xmlns:a16="http://schemas.microsoft.com/office/drawing/2014/main" id="{12D66F28-BAC7-9A72-6DBD-B02E8F1A02FA}"/>
              </a:ext>
            </a:extLst>
          </p:cNvPr>
          <p:cNvSpPr>
            <a:spLocks noGrp="1"/>
          </p:cNvSpPr>
          <p:nvPr>
            <p:ph type="body" sz="quarter" idx="11"/>
          </p:nvPr>
        </p:nvSpPr>
        <p:spPr>
          <a:xfrm>
            <a:off x="428624" y="5588950"/>
            <a:ext cx="5955991" cy="1269051"/>
          </a:xfrm>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pic>
        <p:nvPicPr>
          <p:cNvPr id="5" name="Picture 4" descr="A screenshot of a computer&#10;&#10;Description automatically generated with medium confidence">
            <a:extLst>
              <a:ext uri="{FF2B5EF4-FFF2-40B4-BE49-F238E27FC236}">
                <a16:creationId xmlns:a16="http://schemas.microsoft.com/office/drawing/2014/main" id="{25C11112-5A34-4C53-6E36-1AFF38C9506F}"/>
              </a:ext>
            </a:extLst>
          </p:cNvPr>
          <p:cNvPicPr>
            <a:picLocks noChangeAspect="1"/>
          </p:cNvPicPr>
          <p:nvPr/>
        </p:nvPicPr>
        <p:blipFill rotWithShape="1">
          <a:blip r:embed="rId3"/>
          <a:srcRect t="1001" b="46871"/>
          <a:stretch/>
        </p:blipFill>
        <p:spPr>
          <a:xfrm>
            <a:off x="439027" y="1470454"/>
            <a:ext cx="5911021" cy="4118496"/>
          </a:xfrm>
          <a:prstGeom prst="rect">
            <a:avLst/>
          </a:prstGeom>
          <a:ln>
            <a:solidFill>
              <a:schemeClr val="tx1"/>
            </a:solidFill>
          </a:ln>
        </p:spPr>
      </p:pic>
      <p:sp>
        <p:nvSpPr>
          <p:cNvPr id="7" name="Right Triangle 6">
            <a:extLst>
              <a:ext uri="{FF2B5EF4-FFF2-40B4-BE49-F238E27FC236}">
                <a16:creationId xmlns:a16="http://schemas.microsoft.com/office/drawing/2014/main" id="{B277D1FA-88D1-C2C9-E6C0-124CEAA1148A}"/>
              </a:ext>
            </a:extLst>
          </p:cNvPr>
          <p:cNvSpPr/>
          <p:nvPr/>
        </p:nvSpPr>
        <p:spPr>
          <a:xfrm flipH="1">
            <a:off x="439024" y="976184"/>
            <a:ext cx="5826213" cy="488092"/>
          </a:xfrm>
          <a:prstGeom prst="rtTriangl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8" name="Text Placeholder 9">
            <a:extLst>
              <a:ext uri="{FF2B5EF4-FFF2-40B4-BE49-F238E27FC236}">
                <a16:creationId xmlns:a16="http://schemas.microsoft.com/office/drawing/2014/main" id="{E958D2AC-3A23-5966-C8C8-03DAC8FB5146}"/>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BSG: British Society of Gastroenterology</a:t>
            </a:r>
          </a:p>
          <a:p>
            <a:pPr marL="6350" indent="-6350"/>
            <a:r>
              <a:rPr lang="en-GB" dirty="0">
                <a:latin typeface="Arial" panose="020B0604020202020204" pitchFamily="34" charset="0"/>
              </a:rPr>
              <a:t>BSPGHAN: British Society of Paediatric Gastroenterology, Hepatology and Nutrition</a:t>
            </a:r>
          </a:p>
          <a:p>
            <a:pPr marL="6350" indent="-6350"/>
            <a:r>
              <a:rPr lang="en-GB" dirty="0">
                <a:latin typeface="Arial" panose="020B0604020202020204" pitchFamily="34" charset="0"/>
              </a:rPr>
              <a:t>EoE: eosinophilic oesophagitis</a:t>
            </a:r>
          </a:p>
        </p:txBody>
      </p:sp>
    </p:spTree>
    <p:extLst>
      <p:ext uri="{BB962C8B-B14F-4D97-AF65-F5344CB8AC3E}">
        <p14:creationId xmlns:p14="http://schemas.microsoft.com/office/powerpoint/2010/main" val="331731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a:p>
            <a:r>
              <a:rPr lang="en-GB" dirty="0">
                <a:effectLst/>
                <a:latin typeface="Arial" panose="020B0604020202020204" pitchFamily="34" charset="0"/>
                <a:ea typeface="Calibri" panose="020F0502020204030204" pitchFamily="34" charset="0"/>
                <a:cs typeface="Arial" panose="020B0604020202020204" pitchFamily="34" charset="0"/>
              </a:rPr>
              <a:t>2. Dellon ES. Aliment Pharmacol Ther 2019; 49(11): 1448-9.</a:t>
            </a:r>
          </a:p>
          <a:p>
            <a:r>
              <a:rPr lang="en-GB" dirty="0">
                <a:effectLst/>
                <a:latin typeface="Arial" panose="020B0604020202020204" pitchFamily="34" charset="0"/>
                <a:ea typeface="Calibri" panose="020F0502020204030204" pitchFamily="34" charset="0"/>
                <a:cs typeface="Arial" panose="020B0604020202020204" pitchFamily="34" charset="0"/>
              </a:rPr>
              <a:t>3. Pham KE. J Gastrointestinal Dig System 2019; 9(3): 598.</a:t>
            </a:r>
          </a:p>
          <a:p>
            <a:r>
              <a:rPr lang="en-GB" dirty="0">
                <a:effectLst/>
                <a:latin typeface="Arial" panose="020B0604020202020204" pitchFamily="34" charset="0"/>
                <a:ea typeface="Calibri" panose="020F0502020204030204" pitchFamily="34" charset="0"/>
                <a:cs typeface="Arial" panose="020B0604020202020204" pitchFamily="34" charset="0"/>
              </a:rPr>
              <a:t>4. Shillitoe B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Frontline Gastroenterol 2021; 13(3): 231-6.</a:t>
            </a:r>
          </a:p>
        </p:txBody>
      </p:sp>
      <p:pic>
        <p:nvPicPr>
          <p:cNvPr id="17" name="Picture 16">
            <a:extLst>
              <a:ext uri="{FF2B5EF4-FFF2-40B4-BE49-F238E27FC236}">
                <a16:creationId xmlns:a16="http://schemas.microsoft.com/office/drawing/2014/main" id="{AF1E4CF6-B462-114E-B199-A27CF185E391}"/>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64107" t="75775" r="27404" b="-1089"/>
          <a:stretch/>
        </p:blipFill>
        <p:spPr>
          <a:xfrm>
            <a:off x="14707344" y="2749724"/>
            <a:ext cx="520057" cy="1576637"/>
          </a:xfrm>
          <a:prstGeom prst="rect">
            <a:avLst/>
          </a:prstGeom>
        </p:spPr>
      </p:pic>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rPr>
              <a:t>EoE: eosinophilic oesophagitis</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4" y="245291"/>
            <a:ext cx="5955992" cy="483372"/>
          </a:xfrm>
        </p:spPr>
        <p:txBody>
          <a:bodyPr>
            <a:normAutofit/>
          </a:bodyPr>
          <a:lstStyle/>
          <a:p>
            <a:r>
              <a:rPr lang="en-US" dirty="0"/>
              <a:t>Background to the guidelines</a:t>
            </a:r>
            <a:r>
              <a:rPr lang="en-US" baseline="30000" dirty="0"/>
              <a:t>1</a:t>
            </a:r>
            <a:br>
              <a:rPr lang="en-US" dirty="0"/>
            </a:br>
            <a:endParaRPr lang="en-US" baseline="30000" dirty="0"/>
          </a:p>
        </p:txBody>
      </p:sp>
      <p:pic>
        <p:nvPicPr>
          <p:cNvPr id="11" name="Picture 10">
            <a:extLst>
              <a:ext uri="{FF2B5EF4-FFF2-40B4-BE49-F238E27FC236}">
                <a16:creationId xmlns:a16="http://schemas.microsoft.com/office/drawing/2014/main" id="{D7F19F7A-2244-D2DF-C3FA-F918D06835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799" y="1307228"/>
            <a:ext cx="7758113" cy="967415"/>
          </a:xfrm>
          <a:prstGeom prst="rect">
            <a:avLst/>
          </a:prstGeom>
        </p:spPr>
      </p:pic>
      <p:sp>
        <p:nvSpPr>
          <p:cNvPr id="12" name="Text Placeholder 4">
            <a:extLst>
              <a:ext uri="{FF2B5EF4-FFF2-40B4-BE49-F238E27FC236}">
                <a16:creationId xmlns:a16="http://schemas.microsoft.com/office/drawing/2014/main" id="{86198969-FDD1-6637-9E12-3813EDCD5D3A}"/>
              </a:ext>
            </a:extLst>
          </p:cNvPr>
          <p:cNvSpPr>
            <a:spLocks noGrp="1"/>
          </p:cNvSpPr>
          <p:nvPr>
            <p:ph type="body" sz="quarter" idx="13"/>
          </p:nvPr>
        </p:nvSpPr>
        <p:spPr>
          <a:xfrm>
            <a:off x="2586621" y="1529012"/>
            <a:ext cx="4400333" cy="745632"/>
          </a:xfrm>
        </p:spPr>
        <p:txBody>
          <a:bodyPr>
            <a:normAutofit/>
          </a:bodyPr>
          <a:lstStyle/>
          <a:p>
            <a:r>
              <a:rPr lang="en-GB" sz="1800" dirty="0">
                <a:solidFill>
                  <a:schemeClr val="bg1"/>
                </a:solidFill>
              </a:rPr>
              <a:t>Affecting </a:t>
            </a:r>
            <a:r>
              <a:rPr lang="en-GB" sz="1800" b="1" dirty="0">
                <a:solidFill>
                  <a:schemeClr val="bg1"/>
                </a:solidFill>
              </a:rPr>
              <a:t>~1 in every 1500 </a:t>
            </a:r>
            <a:r>
              <a:rPr lang="en-GB" sz="1800" dirty="0">
                <a:solidFill>
                  <a:schemeClr val="bg1"/>
                </a:solidFill>
              </a:rPr>
              <a:t>people, the prevalence of EoE is rapidly growing</a:t>
            </a:r>
            <a:r>
              <a:rPr lang="en-GB" sz="1800" baseline="30000" dirty="0">
                <a:solidFill>
                  <a:schemeClr val="bg1"/>
                </a:solidFill>
              </a:rPr>
              <a:t>2</a:t>
            </a:r>
          </a:p>
        </p:txBody>
      </p:sp>
      <p:pic>
        <p:nvPicPr>
          <p:cNvPr id="3" name="Picture 2">
            <a:extLst>
              <a:ext uri="{FF2B5EF4-FFF2-40B4-BE49-F238E27FC236}">
                <a16:creationId xmlns:a16="http://schemas.microsoft.com/office/drawing/2014/main" id="{36EF2405-3D6C-8915-5B28-6971120AE914}"/>
              </a:ext>
            </a:extLst>
          </p:cNvPr>
          <p:cNvPicPr>
            <a:picLocks noChangeAspect="1"/>
          </p:cNvPicPr>
          <p:nvPr/>
        </p:nvPicPr>
        <p:blipFill rotWithShape="1">
          <a:blip r:embed="rId5"/>
          <a:srcRect r="12984"/>
          <a:stretch/>
        </p:blipFill>
        <p:spPr>
          <a:xfrm>
            <a:off x="4572000" y="2278160"/>
            <a:ext cx="4572000" cy="3310790"/>
          </a:xfrm>
          <a:prstGeom prst="rect">
            <a:avLst/>
          </a:prstGeom>
        </p:spPr>
      </p:pic>
      <p:sp>
        <p:nvSpPr>
          <p:cNvPr id="4" name="Text Placeholder 1">
            <a:extLst>
              <a:ext uri="{FF2B5EF4-FFF2-40B4-BE49-F238E27FC236}">
                <a16:creationId xmlns:a16="http://schemas.microsoft.com/office/drawing/2014/main" id="{5997EC36-294A-8266-479E-0CD3085E88B1}"/>
              </a:ext>
            </a:extLst>
          </p:cNvPr>
          <p:cNvSpPr txBox="1">
            <a:spLocks/>
          </p:cNvSpPr>
          <p:nvPr/>
        </p:nvSpPr>
        <p:spPr>
          <a:xfrm>
            <a:off x="428624" y="2531090"/>
            <a:ext cx="5439590" cy="745633"/>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sp>
        <p:nvSpPr>
          <p:cNvPr id="5" name="Text Placeholder 1">
            <a:extLst>
              <a:ext uri="{FF2B5EF4-FFF2-40B4-BE49-F238E27FC236}">
                <a16:creationId xmlns:a16="http://schemas.microsoft.com/office/drawing/2014/main" id="{C0CF8593-498B-AEBA-67F9-5BB1388BCAD2}"/>
              </a:ext>
            </a:extLst>
          </p:cNvPr>
          <p:cNvSpPr txBox="1">
            <a:spLocks/>
          </p:cNvSpPr>
          <p:nvPr/>
        </p:nvSpPr>
        <p:spPr>
          <a:xfrm>
            <a:off x="431799" y="3435087"/>
            <a:ext cx="5425303" cy="745633"/>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sp>
        <p:nvSpPr>
          <p:cNvPr id="13" name="Text Placeholder 4">
            <a:extLst>
              <a:ext uri="{FF2B5EF4-FFF2-40B4-BE49-F238E27FC236}">
                <a16:creationId xmlns:a16="http://schemas.microsoft.com/office/drawing/2014/main" id="{3FBBED7B-5F4F-EDC3-3580-D848815D8549}"/>
              </a:ext>
            </a:extLst>
          </p:cNvPr>
          <p:cNvSpPr txBox="1">
            <a:spLocks/>
          </p:cNvSpPr>
          <p:nvPr/>
        </p:nvSpPr>
        <p:spPr>
          <a:xfrm>
            <a:off x="586653" y="2670028"/>
            <a:ext cx="5311088" cy="15106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latin typeface="Arial" panose="020B0604020202020204" pitchFamily="34" charset="0"/>
              </a:rPr>
              <a:t>Despite it now being one of the most prevalent oesophageal diseases, most physicians are not familiar with EoE</a:t>
            </a:r>
            <a:r>
              <a:rPr lang="en-GB" baseline="30000" dirty="0">
                <a:solidFill>
                  <a:schemeClr val="bg1"/>
                </a:solidFill>
                <a:latin typeface="Arial" panose="020B0604020202020204" pitchFamily="34" charset="0"/>
              </a:rPr>
              <a:t>1,3</a:t>
            </a:r>
          </a:p>
          <a:p>
            <a:pPr marL="0" indent="0">
              <a:buNone/>
            </a:pPr>
            <a:endParaRPr lang="en-GB" baseline="30000" dirty="0">
              <a:solidFill>
                <a:schemeClr val="bg1"/>
              </a:solidFill>
              <a:latin typeface="Arial" panose="020B0604020202020204" pitchFamily="34" charset="0"/>
            </a:endParaRPr>
          </a:p>
          <a:p>
            <a:pPr marL="0" indent="0">
              <a:buNone/>
            </a:pPr>
            <a:r>
              <a:rPr lang="en-GB" dirty="0">
                <a:solidFill>
                  <a:schemeClr val="bg1"/>
                </a:solidFill>
                <a:latin typeface="Arial" panose="020B0604020202020204" pitchFamily="34" charset="0"/>
              </a:rPr>
              <a:t>There is considerable variability in its investigation and </a:t>
            </a:r>
            <a:br>
              <a:rPr lang="en-GB" dirty="0">
                <a:solidFill>
                  <a:schemeClr val="bg1"/>
                </a:solidFill>
                <a:latin typeface="Arial" panose="020B0604020202020204" pitchFamily="34" charset="0"/>
              </a:rPr>
            </a:br>
            <a:r>
              <a:rPr lang="en-GB" dirty="0">
                <a:solidFill>
                  <a:schemeClr val="bg1"/>
                </a:solidFill>
                <a:latin typeface="Arial" panose="020B0604020202020204" pitchFamily="34" charset="0"/>
              </a:rPr>
              <a:t>treatment across the UK</a:t>
            </a:r>
            <a:r>
              <a:rPr lang="en-GB" baseline="30000" dirty="0">
                <a:solidFill>
                  <a:schemeClr val="bg1"/>
                </a:solidFill>
                <a:latin typeface="Arial" panose="020B0604020202020204" pitchFamily="34" charset="0"/>
              </a:rPr>
              <a:t>4</a:t>
            </a:r>
          </a:p>
        </p:txBody>
      </p:sp>
      <p:sp>
        <p:nvSpPr>
          <p:cNvPr id="2" name="Text Placeholder 2">
            <a:extLst>
              <a:ext uri="{FF2B5EF4-FFF2-40B4-BE49-F238E27FC236}">
                <a16:creationId xmlns:a16="http://schemas.microsoft.com/office/drawing/2014/main" id="{B416639F-761A-20B6-EC58-8CD0A1E8FCB0}"/>
              </a:ext>
            </a:extLst>
          </p:cNvPr>
          <p:cNvSpPr txBox="1">
            <a:spLocks/>
          </p:cNvSpPr>
          <p:nvPr/>
        </p:nvSpPr>
        <p:spPr>
          <a:xfrm>
            <a:off x="428625" y="909752"/>
            <a:ext cx="6506249" cy="635577"/>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EoE is an increasingly common cause of dysphagia</a:t>
            </a:r>
            <a:r>
              <a:rPr lang="en-US" baseline="30000" dirty="0"/>
              <a:t>1</a:t>
            </a:r>
            <a:endParaRPr lang="en-GB" dirty="0">
              <a:solidFill>
                <a:srgbClr val="007E94"/>
              </a:solidFill>
              <a:cs typeface="Arial" panose="020B0604020202020204" pitchFamily="34" charset="0"/>
            </a:endParaRPr>
          </a:p>
        </p:txBody>
      </p:sp>
    </p:spTree>
    <p:extLst>
      <p:ext uri="{BB962C8B-B14F-4D97-AF65-F5344CB8AC3E}">
        <p14:creationId xmlns:p14="http://schemas.microsoft.com/office/powerpoint/2010/main" val="316401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Murray FR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Am J Gastroenterol 2022; doi: 10.14309/ajg.0000000000001950</a:t>
            </a:r>
          </a:p>
          <a:p>
            <a:r>
              <a:rPr lang="en-GB" dirty="0">
                <a:effectLst/>
                <a:latin typeface="Arial" panose="020B0604020202020204" pitchFamily="34" charset="0"/>
                <a:ea typeface="Calibri" panose="020F0502020204030204" pitchFamily="34" charset="0"/>
                <a:cs typeface="Arial" panose="020B0604020202020204" pitchFamily="34" charset="0"/>
              </a:rPr>
              <a:t>2. PubMed. Available at: pubmed.ncbi.nlm.nih.gov Accessed on: 16.09.22</a:t>
            </a:r>
          </a:p>
          <a:p>
            <a:r>
              <a:rPr lang="en-GB" dirty="0">
                <a:effectLst/>
                <a:latin typeface="Arial" panose="020B0604020202020204" pitchFamily="34" charset="0"/>
                <a:ea typeface="Calibri" panose="020F0502020204030204" pitchFamily="34" charset="0"/>
                <a:cs typeface="Arial" panose="020B0604020202020204" pitchFamily="34" charset="0"/>
              </a:rPr>
              <a:t>3.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a:p>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rPr>
              <a:t>EoE: eosinophilic oesophagitis</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3" y="245291"/>
            <a:ext cx="7511807" cy="483372"/>
          </a:xfrm>
        </p:spPr>
        <p:txBody>
          <a:bodyPr>
            <a:normAutofit/>
          </a:bodyPr>
          <a:lstStyle/>
          <a:p>
            <a:r>
              <a:rPr lang="en-US" dirty="0"/>
              <a:t>EoE is an increasingly prominent topic in the published literature</a:t>
            </a:r>
            <a:r>
              <a:rPr lang="en-US" baseline="30000" dirty="0"/>
              <a:t>1</a:t>
            </a:r>
            <a:br>
              <a:rPr lang="en-US" dirty="0"/>
            </a:br>
            <a:endParaRPr lang="en-US" baseline="30000" dirty="0"/>
          </a:p>
        </p:txBody>
      </p:sp>
      <p:sp>
        <p:nvSpPr>
          <p:cNvPr id="21" name="Text Placeholder 4">
            <a:extLst>
              <a:ext uri="{FF2B5EF4-FFF2-40B4-BE49-F238E27FC236}">
                <a16:creationId xmlns:a16="http://schemas.microsoft.com/office/drawing/2014/main" id="{A8A8B818-28C9-C3F4-BCF0-7EDACD3B16E2}"/>
              </a:ext>
            </a:extLst>
          </p:cNvPr>
          <p:cNvSpPr txBox="1">
            <a:spLocks/>
          </p:cNvSpPr>
          <p:nvPr/>
        </p:nvSpPr>
        <p:spPr>
          <a:xfrm>
            <a:off x="6542177" y="3029147"/>
            <a:ext cx="2268537" cy="2236555"/>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guidelines group considered the body of literature in EoE in providing their practical and evidence-based guide to its definition, diagnosis, and treatment</a:t>
            </a:r>
            <a:r>
              <a:rPr lang="en-GB"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p:txBody>
      </p:sp>
      <p:grpSp>
        <p:nvGrpSpPr>
          <p:cNvPr id="5" name="Group 4">
            <a:extLst>
              <a:ext uri="{FF2B5EF4-FFF2-40B4-BE49-F238E27FC236}">
                <a16:creationId xmlns:a16="http://schemas.microsoft.com/office/drawing/2014/main" id="{84CEEDE1-DB51-05EE-DB46-8778914DC847}"/>
              </a:ext>
            </a:extLst>
          </p:cNvPr>
          <p:cNvGrpSpPr/>
          <p:nvPr/>
        </p:nvGrpSpPr>
        <p:grpSpPr>
          <a:xfrm>
            <a:off x="428623" y="1634745"/>
            <a:ext cx="5768291" cy="3630957"/>
            <a:chOff x="322514" y="1407337"/>
            <a:chExt cx="6266545" cy="3944592"/>
          </a:xfrm>
        </p:grpSpPr>
        <p:sp>
          <p:nvSpPr>
            <p:cNvPr id="4" name="Rectangle 3">
              <a:extLst>
                <a:ext uri="{FF2B5EF4-FFF2-40B4-BE49-F238E27FC236}">
                  <a16:creationId xmlns:a16="http://schemas.microsoft.com/office/drawing/2014/main" id="{217B3C38-C661-45AB-DCC5-463186EB787D}"/>
                </a:ext>
              </a:extLst>
            </p:cNvPr>
            <p:cNvSpPr/>
            <p:nvPr/>
          </p:nvSpPr>
          <p:spPr>
            <a:xfrm>
              <a:off x="322514" y="1407337"/>
              <a:ext cx="6266545" cy="3944592"/>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01F79353-29BB-789B-6926-9B3E60AB0F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07" y="1813169"/>
              <a:ext cx="5230447" cy="3017804"/>
            </a:xfrm>
            <a:prstGeom prst="rect">
              <a:avLst/>
            </a:prstGeom>
          </p:spPr>
        </p:pic>
        <p:sp>
          <p:nvSpPr>
            <p:cNvPr id="8" name="Text Placeholder 4">
              <a:extLst>
                <a:ext uri="{FF2B5EF4-FFF2-40B4-BE49-F238E27FC236}">
                  <a16:creationId xmlns:a16="http://schemas.microsoft.com/office/drawing/2014/main" id="{B9BC10F5-A632-ACFA-4FFF-0FF9503DE829}"/>
                </a:ext>
              </a:extLst>
            </p:cNvPr>
            <p:cNvSpPr txBox="1">
              <a:spLocks/>
            </p:cNvSpPr>
            <p:nvPr/>
          </p:nvSpPr>
          <p:spPr>
            <a:xfrm>
              <a:off x="782878" y="4933026"/>
              <a:ext cx="431067" cy="2500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Arial" panose="020B0604020202020204" pitchFamily="34" charset="0"/>
                </a:rPr>
                <a:t>1976</a:t>
              </a:r>
              <a:endParaRPr lang="en-GB" sz="1200" baseline="30000" dirty="0">
                <a:latin typeface="Arial" panose="020B0604020202020204" pitchFamily="34" charset="0"/>
              </a:endParaRPr>
            </a:p>
          </p:txBody>
        </p:sp>
        <p:sp>
          <p:nvSpPr>
            <p:cNvPr id="9" name="Text Placeholder 4">
              <a:extLst>
                <a:ext uri="{FF2B5EF4-FFF2-40B4-BE49-F238E27FC236}">
                  <a16:creationId xmlns:a16="http://schemas.microsoft.com/office/drawing/2014/main" id="{ABF5B686-8B2D-EA27-86D3-46AFB37D9FF4}"/>
                </a:ext>
              </a:extLst>
            </p:cNvPr>
            <p:cNvSpPr txBox="1">
              <a:spLocks/>
            </p:cNvSpPr>
            <p:nvPr/>
          </p:nvSpPr>
          <p:spPr>
            <a:xfrm>
              <a:off x="5953548" y="4933026"/>
              <a:ext cx="431067" cy="2500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Arial" panose="020B0604020202020204" pitchFamily="34" charset="0"/>
                </a:rPr>
                <a:t>2021</a:t>
              </a:r>
              <a:endParaRPr lang="en-GB" sz="1200" baseline="30000" dirty="0">
                <a:latin typeface="Arial" panose="020B0604020202020204" pitchFamily="34" charset="0"/>
              </a:endParaRPr>
            </a:p>
          </p:txBody>
        </p:sp>
        <p:sp>
          <p:nvSpPr>
            <p:cNvPr id="14" name="Text Placeholder 4">
              <a:extLst>
                <a:ext uri="{FF2B5EF4-FFF2-40B4-BE49-F238E27FC236}">
                  <a16:creationId xmlns:a16="http://schemas.microsoft.com/office/drawing/2014/main" id="{B6A8B29D-F195-43FF-9A14-FD806E2FBEB9}"/>
                </a:ext>
              </a:extLst>
            </p:cNvPr>
            <p:cNvSpPr txBox="1">
              <a:spLocks/>
            </p:cNvSpPr>
            <p:nvPr/>
          </p:nvSpPr>
          <p:spPr>
            <a:xfrm>
              <a:off x="428623" y="4737187"/>
              <a:ext cx="255499" cy="2500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000" dirty="0">
                  <a:latin typeface="Arial" panose="020B0604020202020204" pitchFamily="34" charset="0"/>
                </a:rPr>
                <a:t>0</a:t>
              </a:r>
              <a:endParaRPr lang="en-GB" sz="1000" baseline="30000" dirty="0">
                <a:latin typeface="Arial" panose="020B0604020202020204" pitchFamily="34" charset="0"/>
              </a:endParaRPr>
            </a:p>
          </p:txBody>
        </p:sp>
        <p:sp>
          <p:nvSpPr>
            <p:cNvPr id="15" name="Text Placeholder 4">
              <a:extLst>
                <a:ext uri="{FF2B5EF4-FFF2-40B4-BE49-F238E27FC236}">
                  <a16:creationId xmlns:a16="http://schemas.microsoft.com/office/drawing/2014/main" id="{6AF63EC5-14FF-F3BC-B365-01E0B2AC6213}"/>
                </a:ext>
              </a:extLst>
            </p:cNvPr>
            <p:cNvSpPr txBox="1">
              <a:spLocks/>
            </p:cNvSpPr>
            <p:nvPr/>
          </p:nvSpPr>
          <p:spPr>
            <a:xfrm>
              <a:off x="428623" y="1669648"/>
              <a:ext cx="255499" cy="2500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000" dirty="0">
                  <a:latin typeface="Arial" panose="020B0604020202020204" pitchFamily="34" charset="0"/>
                </a:rPr>
                <a:t>400</a:t>
              </a:r>
              <a:endParaRPr lang="en-GB" sz="1000" baseline="30000" dirty="0">
                <a:latin typeface="Arial" panose="020B0604020202020204" pitchFamily="34" charset="0"/>
              </a:endParaRPr>
            </a:p>
          </p:txBody>
        </p:sp>
        <p:sp>
          <p:nvSpPr>
            <p:cNvPr id="16" name="Text Placeholder 4">
              <a:extLst>
                <a:ext uri="{FF2B5EF4-FFF2-40B4-BE49-F238E27FC236}">
                  <a16:creationId xmlns:a16="http://schemas.microsoft.com/office/drawing/2014/main" id="{8B6F767A-EA3F-64B1-7083-28AA6AC4C7E2}"/>
                </a:ext>
              </a:extLst>
            </p:cNvPr>
            <p:cNvSpPr txBox="1">
              <a:spLocks/>
            </p:cNvSpPr>
            <p:nvPr/>
          </p:nvSpPr>
          <p:spPr>
            <a:xfrm>
              <a:off x="428623" y="2436533"/>
              <a:ext cx="255499" cy="2500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000" dirty="0">
                  <a:latin typeface="Arial" panose="020B0604020202020204" pitchFamily="34" charset="0"/>
                </a:rPr>
                <a:t>300</a:t>
              </a:r>
              <a:endParaRPr lang="en-GB" sz="1000" baseline="30000" dirty="0">
                <a:latin typeface="Arial" panose="020B0604020202020204" pitchFamily="34" charset="0"/>
              </a:endParaRPr>
            </a:p>
          </p:txBody>
        </p:sp>
        <p:sp>
          <p:nvSpPr>
            <p:cNvPr id="18" name="Text Placeholder 4">
              <a:extLst>
                <a:ext uri="{FF2B5EF4-FFF2-40B4-BE49-F238E27FC236}">
                  <a16:creationId xmlns:a16="http://schemas.microsoft.com/office/drawing/2014/main" id="{BBAEA12C-CF44-802E-1A41-CC9C506A587F}"/>
                </a:ext>
              </a:extLst>
            </p:cNvPr>
            <p:cNvSpPr txBox="1">
              <a:spLocks/>
            </p:cNvSpPr>
            <p:nvPr/>
          </p:nvSpPr>
          <p:spPr>
            <a:xfrm>
              <a:off x="428623" y="3970303"/>
              <a:ext cx="255499" cy="2500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000" dirty="0">
                  <a:latin typeface="Arial" panose="020B0604020202020204" pitchFamily="34" charset="0"/>
                </a:rPr>
                <a:t>100</a:t>
              </a:r>
              <a:endParaRPr lang="en-GB" sz="1000" baseline="30000" dirty="0">
                <a:latin typeface="Arial" panose="020B0604020202020204" pitchFamily="34" charset="0"/>
              </a:endParaRPr>
            </a:p>
          </p:txBody>
        </p:sp>
        <p:sp>
          <p:nvSpPr>
            <p:cNvPr id="19" name="Text Placeholder 4">
              <a:extLst>
                <a:ext uri="{FF2B5EF4-FFF2-40B4-BE49-F238E27FC236}">
                  <a16:creationId xmlns:a16="http://schemas.microsoft.com/office/drawing/2014/main" id="{1F84A9DE-2A72-F284-1AFF-55E832A40285}"/>
                </a:ext>
              </a:extLst>
            </p:cNvPr>
            <p:cNvSpPr txBox="1">
              <a:spLocks/>
            </p:cNvSpPr>
            <p:nvPr/>
          </p:nvSpPr>
          <p:spPr>
            <a:xfrm>
              <a:off x="428623" y="3203418"/>
              <a:ext cx="255499" cy="25009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000" dirty="0">
                  <a:latin typeface="Arial" panose="020B0604020202020204" pitchFamily="34" charset="0"/>
                </a:rPr>
                <a:t>200</a:t>
              </a:r>
              <a:endParaRPr lang="en-GB" sz="1000" baseline="30000" dirty="0">
                <a:latin typeface="Arial" panose="020B0604020202020204" pitchFamily="34" charset="0"/>
              </a:endParaRPr>
            </a:p>
          </p:txBody>
        </p:sp>
      </p:grpSp>
      <p:sp>
        <p:nvSpPr>
          <p:cNvPr id="11" name="Text Placeholder 1">
            <a:extLst>
              <a:ext uri="{FF2B5EF4-FFF2-40B4-BE49-F238E27FC236}">
                <a16:creationId xmlns:a16="http://schemas.microsoft.com/office/drawing/2014/main" id="{FE6DB2C5-9939-8A1F-FBE5-3183439EB485}"/>
              </a:ext>
            </a:extLst>
          </p:cNvPr>
          <p:cNvSpPr>
            <a:spLocks noGrp="1"/>
          </p:cNvSpPr>
          <p:nvPr>
            <p:ph type="body" sz="quarter" idx="13"/>
          </p:nvPr>
        </p:nvSpPr>
        <p:spPr>
          <a:xfrm>
            <a:off x="431801" y="965112"/>
            <a:ext cx="5765114" cy="627186"/>
          </a:xfrm>
          <a:solidFill>
            <a:schemeClr val="tx1"/>
          </a:solidFill>
        </p:spPr>
        <p:txBody>
          <a:bodyPr lIns="108000" tIns="108000">
            <a:normAutofit/>
          </a:bodyPr>
          <a:lstStyle/>
          <a:p>
            <a:pPr marL="0" indent="0">
              <a:buNone/>
            </a:pPr>
            <a:r>
              <a:rPr lang="en-GB"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 Publications retrieved on PubMed using the search term </a:t>
            </a:r>
            <a:br>
              <a:rPr lang="en-GB"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 “eosinophilic esophagitis”</a:t>
            </a:r>
            <a:r>
              <a:rPr lang="en-GB" sz="13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endParaRPr lang="en-GB"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1EA1489-AFC2-11F0-21FD-3C876CAEFA69}"/>
              </a:ext>
            </a:extLst>
          </p:cNvPr>
          <p:cNvPicPr>
            <a:picLocks noChangeAspect="1"/>
          </p:cNvPicPr>
          <p:nvPr/>
        </p:nvPicPr>
        <p:blipFill>
          <a:blip r:embed="rId4"/>
          <a:stretch>
            <a:fillRect/>
          </a:stretch>
        </p:blipFill>
        <p:spPr>
          <a:xfrm>
            <a:off x="6542177" y="1876200"/>
            <a:ext cx="783802" cy="1064665"/>
          </a:xfrm>
          <a:prstGeom prst="rect">
            <a:avLst/>
          </a:prstGeom>
        </p:spPr>
      </p:pic>
    </p:spTree>
    <p:extLst>
      <p:ext uri="{BB962C8B-B14F-4D97-AF65-F5344CB8AC3E}">
        <p14:creationId xmlns:p14="http://schemas.microsoft.com/office/powerpoint/2010/main" val="3560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CE48F-B267-1A4C-98AF-FA73C1AFC511}"/>
              </a:ext>
            </a:extLst>
          </p:cNvPr>
          <p:cNvSpPr>
            <a:spLocks noGrp="1"/>
          </p:cNvSpPr>
          <p:nvPr>
            <p:ph type="title"/>
          </p:nvPr>
        </p:nvSpPr>
        <p:spPr>
          <a:xfrm>
            <a:off x="428624" y="245291"/>
            <a:ext cx="7887218" cy="709750"/>
          </a:xfrm>
        </p:spPr>
        <p:txBody>
          <a:bodyPr>
            <a:no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The guideline development group included representatives </a:t>
            </a:r>
            <a:br>
              <a:rPr lang="en-GB" dirty="0">
                <a:effectLst/>
                <a:latin typeface="Arial" panose="020B0604020202020204" pitchFamily="34" charset="0"/>
                <a:ea typeface="Calibri" panose="020F0502020204030204" pitchFamily="34" charset="0"/>
                <a:cs typeface="Arial" panose="020B0604020202020204" pitchFamily="34" charset="0"/>
              </a:rPr>
            </a:br>
            <a:r>
              <a:rPr lang="en-GB" dirty="0">
                <a:effectLst/>
                <a:latin typeface="Arial" panose="020B0604020202020204" pitchFamily="34" charset="0"/>
                <a:ea typeface="Calibri" panose="020F0502020204030204" pitchFamily="34" charset="0"/>
                <a:cs typeface="Arial" panose="020B0604020202020204" pitchFamily="34" charset="0"/>
              </a:rPr>
              <a:t>of relevant professional groups</a:t>
            </a:r>
            <a:r>
              <a:rPr lang="en-GB" baseline="30000" dirty="0">
                <a:effectLst/>
                <a:latin typeface="Arial" panose="020B0604020202020204" pitchFamily="34" charset="0"/>
                <a:ea typeface="Calibri" panose="020F0502020204030204" pitchFamily="34" charset="0"/>
                <a:cs typeface="Arial" panose="020B0604020202020204" pitchFamily="34" charset="0"/>
              </a:rPr>
              <a:t>1</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AF1E4CF6-B462-114E-B199-A27CF185E391}"/>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64107" t="75775" r="27404" b="-1089"/>
          <a:stretch/>
        </p:blipFill>
        <p:spPr>
          <a:xfrm>
            <a:off x="14707344" y="2749724"/>
            <a:ext cx="520057" cy="1576637"/>
          </a:xfrm>
          <a:prstGeom prst="rect">
            <a:avLst/>
          </a:prstGeom>
        </p:spPr>
      </p:pic>
      <p:sp>
        <p:nvSpPr>
          <p:cNvPr id="7" name="Text Placeholder 9">
            <a:extLst>
              <a:ext uri="{FF2B5EF4-FFF2-40B4-BE49-F238E27FC236}">
                <a16:creationId xmlns:a16="http://schemas.microsoft.com/office/drawing/2014/main" id="{A65F966D-1EAC-2978-7561-CD4724DA9CEA}"/>
              </a:ext>
            </a:extLst>
          </p:cNvPr>
          <p:cNvSpPr>
            <a:spLocks noGrp="1"/>
          </p:cNvSpPr>
          <p:nvPr>
            <p:ph type="body" sz="quarter" idx="11"/>
          </p:nvPr>
        </p:nvSpPr>
        <p:spPr>
          <a:xfrm>
            <a:off x="428624" y="5588950"/>
            <a:ext cx="5955991" cy="1269051"/>
          </a:xfrm>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a:p>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281DEBA-CC42-D57B-AF15-C5506FF1AE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9" r="6326"/>
          <a:stretch/>
        </p:blipFill>
        <p:spPr>
          <a:xfrm>
            <a:off x="428624" y="1109455"/>
            <a:ext cx="4096264" cy="733863"/>
          </a:xfrm>
          <a:prstGeom prst="rect">
            <a:avLst/>
          </a:prstGeom>
        </p:spPr>
      </p:pic>
      <p:pic>
        <p:nvPicPr>
          <p:cNvPr id="3" name="Picture 2">
            <a:extLst>
              <a:ext uri="{FF2B5EF4-FFF2-40B4-BE49-F238E27FC236}">
                <a16:creationId xmlns:a16="http://schemas.microsoft.com/office/drawing/2014/main" id="{AC9F5ACD-3B72-0F75-2AEA-3EAD14C81D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9" r="6326"/>
          <a:stretch/>
        </p:blipFill>
        <p:spPr>
          <a:xfrm>
            <a:off x="428624" y="1826147"/>
            <a:ext cx="4096264" cy="733863"/>
          </a:xfrm>
          <a:prstGeom prst="rect">
            <a:avLst/>
          </a:prstGeom>
        </p:spPr>
      </p:pic>
      <p:pic>
        <p:nvPicPr>
          <p:cNvPr id="6" name="Picture 5">
            <a:extLst>
              <a:ext uri="{FF2B5EF4-FFF2-40B4-BE49-F238E27FC236}">
                <a16:creationId xmlns:a16="http://schemas.microsoft.com/office/drawing/2014/main" id="{CE22297F-9873-0167-2F32-5ABCC0BA56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9" r="6326"/>
          <a:stretch/>
        </p:blipFill>
        <p:spPr>
          <a:xfrm>
            <a:off x="428624" y="1850861"/>
            <a:ext cx="4096264" cy="733863"/>
          </a:xfrm>
          <a:prstGeom prst="rect">
            <a:avLst/>
          </a:prstGeom>
        </p:spPr>
      </p:pic>
      <p:pic>
        <p:nvPicPr>
          <p:cNvPr id="8" name="Picture 7">
            <a:extLst>
              <a:ext uri="{FF2B5EF4-FFF2-40B4-BE49-F238E27FC236}">
                <a16:creationId xmlns:a16="http://schemas.microsoft.com/office/drawing/2014/main" id="{D4AE88A9-0AA9-DB4B-3F30-9CD262866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9" r="6326"/>
          <a:stretch/>
        </p:blipFill>
        <p:spPr>
          <a:xfrm>
            <a:off x="428624" y="2573730"/>
            <a:ext cx="4096264" cy="733863"/>
          </a:xfrm>
          <a:prstGeom prst="rect">
            <a:avLst/>
          </a:prstGeom>
        </p:spPr>
      </p:pic>
      <p:pic>
        <p:nvPicPr>
          <p:cNvPr id="9" name="Picture 8">
            <a:extLst>
              <a:ext uri="{FF2B5EF4-FFF2-40B4-BE49-F238E27FC236}">
                <a16:creationId xmlns:a16="http://schemas.microsoft.com/office/drawing/2014/main" id="{C1502A3C-748E-05E7-B5FF-684E8CFDA0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9" r="6326"/>
          <a:stretch/>
        </p:blipFill>
        <p:spPr>
          <a:xfrm>
            <a:off x="428624" y="3274830"/>
            <a:ext cx="4096264" cy="733863"/>
          </a:xfrm>
          <a:prstGeom prst="rect">
            <a:avLst/>
          </a:prstGeom>
        </p:spPr>
      </p:pic>
      <p:pic>
        <p:nvPicPr>
          <p:cNvPr id="10" name="Picture 9">
            <a:extLst>
              <a:ext uri="{FF2B5EF4-FFF2-40B4-BE49-F238E27FC236}">
                <a16:creationId xmlns:a16="http://schemas.microsoft.com/office/drawing/2014/main" id="{8C860F59-3C1A-5F53-F66F-0A3B6192E6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9" r="6326"/>
          <a:stretch/>
        </p:blipFill>
        <p:spPr>
          <a:xfrm>
            <a:off x="428624" y="3966808"/>
            <a:ext cx="4096264" cy="733863"/>
          </a:xfrm>
          <a:prstGeom prst="rect">
            <a:avLst/>
          </a:prstGeom>
        </p:spPr>
      </p:pic>
      <p:sp>
        <p:nvSpPr>
          <p:cNvPr id="5" name="Text Placeholder 4">
            <a:extLst>
              <a:ext uri="{FF2B5EF4-FFF2-40B4-BE49-F238E27FC236}">
                <a16:creationId xmlns:a16="http://schemas.microsoft.com/office/drawing/2014/main" id="{7174CCAE-3C2A-864C-987D-4EFD37F2E7DA}"/>
              </a:ext>
            </a:extLst>
          </p:cNvPr>
          <p:cNvSpPr>
            <a:spLocks noGrp="1"/>
          </p:cNvSpPr>
          <p:nvPr>
            <p:ph type="body" sz="quarter" idx="13"/>
          </p:nvPr>
        </p:nvSpPr>
        <p:spPr>
          <a:xfrm>
            <a:off x="628391" y="1476386"/>
            <a:ext cx="3835236" cy="3002120"/>
          </a:xfrm>
        </p:spPr>
        <p:txBody>
          <a:bodyPr>
            <a:normAutofit lnSpcReduction="10000"/>
          </a:bodyPr>
          <a:lstStyle/>
          <a:p>
            <a:pPr marL="0" indent="0">
              <a:spcAft>
                <a:spcPts val="600"/>
              </a:spcAft>
              <a:buNone/>
            </a:pPr>
            <a:r>
              <a:rPr lang="en-GB" sz="1600" dirty="0">
                <a:solidFill>
                  <a:schemeClr val="bg1"/>
                </a:solidFill>
              </a:rPr>
              <a:t>Adult and paediatric gastroenterologists</a:t>
            </a:r>
          </a:p>
          <a:p>
            <a:pPr marL="0" indent="0">
              <a:spcAft>
                <a:spcPts val="600"/>
              </a:spcAft>
              <a:buNone/>
            </a:pPr>
            <a:r>
              <a:rPr lang="en-GB" sz="1600" dirty="0">
                <a:solidFill>
                  <a:schemeClr val="bg1"/>
                </a:solidFill>
              </a:rPr>
              <a:t>Gastrointestinal surgeons</a:t>
            </a:r>
          </a:p>
          <a:p>
            <a:pPr marL="0" indent="0">
              <a:spcAft>
                <a:spcPts val="600"/>
              </a:spcAft>
              <a:buNone/>
            </a:pPr>
            <a:r>
              <a:rPr lang="en-GB" sz="1600" dirty="0">
                <a:solidFill>
                  <a:schemeClr val="bg1"/>
                </a:solidFill>
              </a:rPr>
              <a:t>Dietitians</a:t>
            </a:r>
          </a:p>
          <a:p>
            <a:pPr marL="0" indent="0">
              <a:spcAft>
                <a:spcPts val="600"/>
              </a:spcAft>
              <a:buNone/>
            </a:pPr>
            <a:r>
              <a:rPr lang="en-GB" sz="1600" dirty="0">
                <a:solidFill>
                  <a:schemeClr val="bg1"/>
                </a:solidFill>
              </a:rPr>
              <a:t>Allergists</a:t>
            </a:r>
          </a:p>
          <a:p>
            <a:pPr marL="0" indent="0">
              <a:spcAft>
                <a:spcPts val="600"/>
              </a:spcAft>
              <a:buNone/>
            </a:pPr>
            <a:r>
              <a:rPr lang="en-GB" sz="1600" dirty="0">
                <a:solidFill>
                  <a:schemeClr val="bg1"/>
                </a:solidFill>
              </a:rPr>
              <a:t>Patient representatives </a:t>
            </a:r>
          </a:p>
          <a:p>
            <a:pPr marL="0" indent="0">
              <a:spcAft>
                <a:spcPts val="600"/>
              </a:spcAft>
              <a:buNone/>
            </a:pPr>
            <a:r>
              <a:rPr lang="en-GB" sz="1600" dirty="0">
                <a:solidFill>
                  <a:schemeClr val="bg1"/>
                </a:solidFill>
              </a:rPr>
              <a:t>Patient support groups </a:t>
            </a:r>
          </a:p>
          <a:p>
            <a:pPr marL="0" indent="0">
              <a:spcAft>
                <a:spcPts val="600"/>
              </a:spcAft>
              <a:buNone/>
            </a:pPr>
            <a:r>
              <a:rPr lang="en-GB" sz="1600" dirty="0">
                <a:solidFill>
                  <a:schemeClr val="bg1"/>
                </a:solidFill>
              </a:rPr>
              <a:t>Gastrointestinal physiologists</a:t>
            </a:r>
          </a:p>
        </p:txBody>
      </p:sp>
    </p:spTree>
    <p:extLst>
      <p:ext uri="{BB962C8B-B14F-4D97-AF65-F5344CB8AC3E}">
        <p14:creationId xmlns:p14="http://schemas.microsoft.com/office/powerpoint/2010/main" val="301960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DF9EB46-8AFC-D0AD-EB86-B691BF79A6E1}"/>
              </a:ext>
            </a:extLst>
          </p:cNvPr>
          <p:cNvSpPr txBox="1">
            <a:spLocks/>
          </p:cNvSpPr>
          <p:nvPr/>
        </p:nvSpPr>
        <p:spPr>
          <a:xfrm>
            <a:off x="650558" y="1050982"/>
            <a:ext cx="2475213" cy="3415986"/>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a:p>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D4980A62-E00F-3124-3C6A-08118F083C64}"/>
              </a:ext>
            </a:extLst>
          </p:cNvPr>
          <p:cNvSpPr>
            <a:spLocks noGrp="1"/>
          </p:cNvSpPr>
          <p:nvPr>
            <p:ph type="body" sz="quarter" idx="13"/>
          </p:nvPr>
        </p:nvSpPr>
        <p:spPr>
          <a:xfrm>
            <a:off x="793232" y="2277408"/>
            <a:ext cx="2261288" cy="1874646"/>
          </a:xfrm>
        </p:spPr>
        <p:txBody>
          <a:bodyPr>
            <a:normAutofit/>
          </a:bodyPr>
          <a:lstStyle/>
          <a:p>
            <a:pPr marL="0" indent="0">
              <a:buNone/>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To introduce new diagnostic criteria for incorporating digital pathology and promote consistency in pathology reporting of oesophageal biopsies</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3" y="160285"/>
            <a:ext cx="7347019" cy="709750"/>
          </a:xfrm>
        </p:spPr>
        <p:txBody>
          <a:bodyPr>
            <a:noAutofit/>
          </a:bodyPr>
          <a:lstStyle/>
          <a:p>
            <a:pPr>
              <a:lnSpc>
                <a:spcPct val="150000"/>
              </a:lnSpc>
            </a:pPr>
            <a:r>
              <a:rPr lang="en-GB" dirty="0">
                <a:effectLst/>
                <a:latin typeface="Arial" panose="020B0604020202020204" pitchFamily="34" charset="0"/>
                <a:ea typeface="Calibri" panose="020F0502020204030204" pitchFamily="34" charset="0"/>
                <a:cs typeface="Arial" panose="020B0604020202020204" pitchFamily="34" charset="0"/>
              </a:rPr>
              <a:t>Stated aims of the BSG / BSPGHAN 2022 EoE guidelines</a:t>
            </a:r>
            <a:r>
              <a:rPr lang="en-GB" baseline="30000" dirty="0">
                <a:effectLst/>
                <a:latin typeface="Arial" panose="020B0604020202020204" pitchFamily="34" charset="0"/>
                <a:ea typeface="Calibri" panose="020F0502020204030204" pitchFamily="34" charset="0"/>
                <a:cs typeface="Arial" panose="020B0604020202020204" pitchFamily="34" charset="0"/>
              </a:rPr>
              <a:t>1</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384615" y="5588950"/>
            <a:ext cx="2426099"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BSG: British Society of Gastroenterology</a:t>
            </a:r>
          </a:p>
          <a:p>
            <a:pPr marL="6350" indent="-6350"/>
            <a:r>
              <a:rPr lang="en-GB" dirty="0">
                <a:latin typeface="Arial" panose="020B0604020202020204" pitchFamily="34" charset="0"/>
              </a:rPr>
              <a:t>BSPGHAN: British Society of Paediatric Gastroenterology, Hepatology and Nutrition</a:t>
            </a:r>
          </a:p>
          <a:p>
            <a:pPr marL="6350" indent="-6350"/>
            <a:r>
              <a:rPr lang="en-GB" dirty="0">
                <a:latin typeface="Arial" panose="020B0604020202020204" pitchFamily="34" charset="0"/>
              </a:rPr>
              <a:t>EoE: eosinophilic oesophagitis</a:t>
            </a:r>
          </a:p>
        </p:txBody>
      </p:sp>
      <p:pic>
        <p:nvPicPr>
          <p:cNvPr id="3" name="Picture 2">
            <a:extLst>
              <a:ext uri="{FF2B5EF4-FFF2-40B4-BE49-F238E27FC236}">
                <a16:creationId xmlns:a16="http://schemas.microsoft.com/office/drawing/2014/main" id="{54D13B70-12B8-989A-039D-15CFB3B73C13}"/>
              </a:ext>
            </a:extLst>
          </p:cNvPr>
          <p:cNvPicPr>
            <a:picLocks noChangeAspect="1"/>
          </p:cNvPicPr>
          <p:nvPr/>
        </p:nvPicPr>
        <p:blipFill>
          <a:blip r:embed="rId3"/>
          <a:stretch>
            <a:fillRect/>
          </a:stretch>
        </p:blipFill>
        <p:spPr>
          <a:xfrm>
            <a:off x="443630" y="981370"/>
            <a:ext cx="783802" cy="1064665"/>
          </a:xfrm>
          <a:prstGeom prst="rect">
            <a:avLst/>
          </a:prstGeom>
        </p:spPr>
      </p:pic>
      <p:sp>
        <p:nvSpPr>
          <p:cNvPr id="8" name="Text Placeholder 1">
            <a:extLst>
              <a:ext uri="{FF2B5EF4-FFF2-40B4-BE49-F238E27FC236}">
                <a16:creationId xmlns:a16="http://schemas.microsoft.com/office/drawing/2014/main" id="{5D2988B0-1840-A02C-1139-4CC7BE6791D9}"/>
              </a:ext>
            </a:extLst>
          </p:cNvPr>
          <p:cNvSpPr txBox="1">
            <a:spLocks/>
          </p:cNvSpPr>
          <p:nvPr/>
        </p:nvSpPr>
        <p:spPr>
          <a:xfrm>
            <a:off x="3439661" y="1050982"/>
            <a:ext cx="2475213" cy="3415986"/>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sp>
        <p:nvSpPr>
          <p:cNvPr id="11" name="Text Placeholder 1">
            <a:extLst>
              <a:ext uri="{FF2B5EF4-FFF2-40B4-BE49-F238E27FC236}">
                <a16:creationId xmlns:a16="http://schemas.microsoft.com/office/drawing/2014/main" id="{CEEF6C3B-4F0C-56FB-25B0-2FE561814D1C}"/>
              </a:ext>
            </a:extLst>
          </p:cNvPr>
          <p:cNvSpPr txBox="1">
            <a:spLocks/>
          </p:cNvSpPr>
          <p:nvPr/>
        </p:nvSpPr>
        <p:spPr>
          <a:xfrm>
            <a:off x="6316132" y="1050982"/>
            <a:ext cx="2475213" cy="3415986"/>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pic>
        <p:nvPicPr>
          <p:cNvPr id="12" name="Picture 11">
            <a:extLst>
              <a:ext uri="{FF2B5EF4-FFF2-40B4-BE49-F238E27FC236}">
                <a16:creationId xmlns:a16="http://schemas.microsoft.com/office/drawing/2014/main" id="{153AE186-57C6-9639-EE41-501B436D29C4}"/>
              </a:ext>
            </a:extLst>
          </p:cNvPr>
          <p:cNvPicPr>
            <a:picLocks noChangeAspect="1"/>
          </p:cNvPicPr>
          <p:nvPr/>
        </p:nvPicPr>
        <p:blipFill>
          <a:blip r:embed="rId3"/>
          <a:stretch>
            <a:fillRect/>
          </a:stretch>
        </p:blipFill>
        <p:spPr>
          <a:xfrm>
            <a:off x="6109204" y="981370"/>
            <a:ext cx="783802" cy="1064665"/>
          </a:xfrm>
          <a:prstGeom prst="rect">
            <a:avLst/>
          </a:prstGeom>
        </p:spPr>
      </p:pic>
      <p:pic>
        <p:nvPicPr>
          <p:cNvPr id="21" name="Picture 20">
            <a:extLst>
              <a:ext uri="{FF2B5EF4-FFF2-40B4-BE49-F238E27FC236}">
                <a16:creationId xmlns:a16="http://schemas.microsoft.com/office/drawing/2014/main" id="{4324DC69-B22C-6754-1F57-66B6EC052C86}"/>
              </a:ext>
            </a:extLst>
          </p:cNvPr>
          <p:cNvPicPr>
            <a:picLocks noChangeAspect="1"/>
          </p:cNvPicPr>
          <p:nvPr/>
        </p:nvPicPr>
        <p:blipFill rotWithShape="1">
          <a:blip r:embed="rId4"/>
          <a:srcRect b="3628"/>
          <a:stretch/>
        </p:blipFill>
        <p:spPr>
          <a:xfrm>
            <a:off x="3107205" y="852961"/>
            <a:ext cx="3020566" cy="4552159"/>
          </a:xfrm>
          <a:prstGeom prst="rect">
            <a:avLst/>
          </a:prstGeom>
        </p:spPr>
      </p:pic>
      <p:sp>
        <p:nvSpPr>
          <p:cNvPr id="16" name="Text Placeholder 1">
            <a:extLst>
              <a:ext uri="{FF2B5EF4-FFF2-40B4-BE49-F238E27FC236}">
                <a16:creationId xmlns:a16="http://schemas.microsoft.com/office/drawing/2014/main" id="{DF7D8FBD-DB2C-51F7-5400-B803444F1379}"/>
              </a:ext>
            </a:extLst>
          </p:cNvPr>
          <p:cNvSpPr txBox="1">
            <a:spLocks/>
          </p:cNvSpPr>
          <p:nvPr/>
        </p:nvSpPr>
        <p:spPr>
          <a:xfrm>
            <a:off x="6423094" y="2277408"/>
            <a:ext cx="2261288" cy="1414060"/>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ea typeface="Calibri" panose="020F0502020204030204" pitchFamily="34" charset="0"/>
                <a:cs typeface="Arial" panose="020B0604020202020204" pitchFamily="34" charset="0"/>
              </a:rPr>
              <a:t>To summarise the optimal management of both children and adults with EoE, to highlight gaps in knowledge and to set out future research priorities</a:t>
            </a:r>
          </a:p>
        </p:txBody>
      </p:sp>
      <p:pic>
        <p:nvPicPr>
          <p:cNvPr id="9" name="Picture 8">
            <a:extLst>
              <a:ext uri="{FF2B5EF4-FFF2-40B4-BE49-F238E27FC236}">
                <a16:creationId xmlns:a16="http://schemas.microsoft.com/office/drawing/2014/main" id="{68575287-DA32-C34A-6AF2-23EA5D993458}"/>
              </a:ext>
            </a:extLst>
          </p:cNvPr>
          <p:cNvPicPr>
            <a:picLocks noChangeAspect="1"/>
          </p:cNvPicPr>
          <p:nvPr/>
        </p:nvPicPr>
        <p:blipFill>
          <a:blip r:embed="rId3"/>
          <a:stretch>
            <a:fillRect/>
          </a:stretch>
        </p:blipFill>
        <p:spPr>
          <a:xfrm>
            <a:off x="3232733" y="981370"/>
            <a:ext cx="783802" cy="1064665"/>
          </a:xfrm>
          <a:prstGeom prst="rect">
            <a:avLst/>
          </a:prstGeom>
        </p:spPr>
      </p:pic>
      <p:sp>
        <p:nvSpPr>
          <p:cNvPr id="15" name="Text Placeholder 1">
            <a:extLst>
              <a:ext uri="{FF2B5EF4-FFF2-40B4-BE49-F238E27FC236}">
                <a16:creationId xmlns:a16="http://schemas.microsoft.com/office/drawing/2014/main" id="{CD1C02BA-8FCA-F22B-7644-A3FC291CED52}"/>
              </a:ext>
            </a:extLst>
          </p:cNvPr>
          <p:cNvSpPr txBox="1">
            <a:spLocks/>
          </p:cNvSpPr>
          <p:nvPr/>
        </p:nvSpPr>
        <p:spPr>
          <a:xfrm>
            <a:off x="3538624" y="2277408"/>
            <a:ext cx="2261288" cy="1630806"/>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ea typeface="Calibri" panose="020F0502020204030204" pitchFamily="34" charset="0"/>
                <a:cs typeface="Arial" panose="020B0604020202020204" pitchFamily="34" charset="0"/>
              </a:rPr>
              <a:t>To review and standardise the diagnosis, treatment and follow-up of patients with special relevance </a:t>
            </a:r>
            <a:br>
              <a:rPr lang="en-GB" dirty="0">
                <a:solidFill>
                  <a:schemeClr val="bg1"/>
                </a:solidFill>
                <a:ea typeface="Calibri" panose="020F0502020204030204" pitchFamily="34" charset="0"/>
                <a:cs typeface="Arial" panose="020B0604020202020204" pitchFamily="34" charset="0"/>
              </a:rPr>
            </a:br>
            <a:r>
              <a:rPr lang="en-GB" dirty="0">
                <a:solidFill>
                  <a:schemeClr val="bg1"/>
                </a:solidFill>
                <a:ea typeface="Calibri" panose="020F0502020204030204" pitchFamily="34" charset="0"/>
                <a:cs typeface="Arial" panose="020B0604020202020204" pitchFamily="34" charset="0"/>
              </a:rPr>
              <a:t>to the National Health Service in the UK</a:t>
            </a:r>
          </a:p>
        </p:txBody>
      </p:sp>
    </p:spTree>
    <p:extLst>
      <p:ext uri="{BB962C8B-B14F-4D97-AF65-F5344CB8AC3E}">
        <p14:creationId xmlns:p14="http://schemas.microsoft.com/office/powerpoint/2010/main" val="429116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A0AEB35A-134A-1E85-B3BC-1118C63FE247}"/>
              </a:ext>
            </a:extLst>
          </p:cNvPr>
          <p:cNvSpPr txBox="1">
            <a:spLocks/>
          </p:cNvSpPr>
          <p:nvPr/>
        </p:nvSpPr>
        <p:spPr>
          <a:xfrm>
            <a:off x="428623" y="1089026"/>
            <a:ext cx="4275985" cy="998249"/>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sp>
        <p:nvSpPr>
          <p:cNvPr id="9" name="Text Placeholder 1">
            <a:extLst>
              <a:ext uri="{FF2B5EF4-FFF2-40B4-BE49-F238E27FC236}">
                <a16:creationId xmlns:a16="http://schemas.microsoft.com/office/drawing/2014/main" id="{5840C5FD-87A4-85B3-B72A-290AB123D750}"/>
              </a:ext>
            </a:extLst>
          </p:cNvPr>
          <p:cNvSpPr txBox="1">
            <a:spLocks/>
          </p:cNvSpPr>
          <p:nvPr/>
        </p:nvSpPr>
        <p:spPr>
          <a:xfrm>
            <a:off x="428623" y="2274997"/>
            <a:ext cx="4275985" cy="1109708"/>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1200" dirty="0">
              <a:solidFill>
                <a:schemeClr val="bg1"/>
              </a:solidFill>
              <a:effectLst/>
              <a:cs typeface="Arial" panose="020B0604020202020204" pitchFamily="34" charset="0"/>
            </a:endParaRPr>
          </a:p>
        </p:txBody>
      </p:sp>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3" y="164043"/>
            <a:ext cx="6841181" cy="624413"/>
          </a:xfrm>
        </p:spPr>
        <p:txBody>
          <a:bodyPr>
            <a:noAutofit/>
          </a:bodyPr>
          <a:lstStyle/>
          <a:p>
            <a:pPr>
              <a:lnSpc>
                <a:spcPct val="150000"/>
              </a:lnSpc>
            </a:pPr>
            <a:r>
              <a:rPr lang="en-GB" dirty="0">
                <a:ea typeface="Calibri" panose="020F0502020204030204" pitchFamily="34" charset="0"/>
                <a:cs typeface="Arial" panose="020B0604020202020204" pitchFamily="34" charset="0"/>
              </a:rPr>
              <a:t>D</a:t>
            </a:r>
            <a:r>
              <a:rPr lang="en-GB" sz="1800" dirty="0">
                <a:effectLst/>
                <a:latin typeface="Arial" panose="020B0604020202020204" pitchFamily="34" charset="0"/>
                <a:ea typeface="Calibri" panose="020F0502020204030204" pitchFamily="34" charset="0"/>
                <a:cs typeface="Arial" panose="020B0604020202020204" pitchFamily="34" charset="0"/>
              </a:rPr>
              <a:t>efinition of EoE</a:t>
            </a:r>
            <a:r>
              <a:rPr lang="en-GB" sz="1800" baseline="30000" dirty="0">
                <a:effectLst/>
                <a:latin typeface="Arial" panose="020B0604020202020204" pitchFamily="34" charset="0"/>
                <a:ea typeface="Calibri" panose="020F0502020204030204" pitchFamily="34" charset="0"/>
                <a:cs typeface="Arial" panose="020B0604020202020204" pitchFamily="34" charset="0"/>
              </a:rPr>
              <a:t>1</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a:p>
            <a:pPr marL="6350" indent="-6350"/>
            <a:r>
              <a:rPr lang="en-GB" dirty="0">
                <a:latin typeface="Arial" panose="020B0604020202020204" pitchFamily="34" charset="0"/>
              </a:rPr>
              <a:t>eos: eosinophils</a:t>
            </a:r>
          </a:p>
          <a:p>
            <a:pPr marL="6350" indent="-6350"/>
            <a:r>
              <a:rPr lang="en-GB" dirty="0">
                <a:latin typeface="Arial" panose="020B0604020202020204" pitchFamily="34" charset="0"/>
              </a:rPr>
              <a:t>hpf: high-power field</a:t>
            </a:r>
          </a:p>
        </p:txBody>
      </p:sp>
      <p:sp>
        <p:nvSpPr>
          <p:cNvPr id="3" name="Text Placeholder 1">
            <a:extLst>
              <a:ext uri="{FF2B5EF4-FFF2-40B4-BE49-F238E27FC236}">
                <a16:creationId xmlns:a16="http://schemas.microsoft.com/office/drawing/2014/main" id="{2DB91F93-DF65-8975-235C-B8FA0FDBED87}"/>
              </a:ext>
            </a:extLst>
          </p:cNvPr>
          <p:cNvSpPr txBox="1">
            <a:spLocks/>
          </p:cNvSpPr>
          <p:nvPr/>
        </p:nvSpPr>
        <p:spPr>
          <a:xfrm>
            <a:off x="649387" y="1276748"/>
            <a:ext cx="3834455" cy="3747412"/>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Regular"/>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Regular"/>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dirty="0">
                <a:solidFill>
                  <a:schemeClr val="bg1"/>
                </a:solidFill>
                <a:effectLst/>
                <a:latin typeface="Arial" panose="020B0604020202020204" pitchFamily="34" charset="0"/>
                <a:cs typeface="Arial" panose="020B0604020202020204" pitchFamily="34" charset="0"/>
              </a:rPr>
              <a:t>EoE is an oesophageal disease characterised by symptoms related to oesophageal dysfunction and eosinophil predominant mucosal inflammation </a:t>
            </a:r>
          </a:p>
          <a:p>
            <a:pPr marL="0" indent="0">
              <a:buNone/>
            </a:pPr>
            <a:br>
              <a:rPr lang="en-GB" sz="1300" dirty="0">
                <a:solidFill>
                  <a:schemeClr val="bg1"/>
                </a:solidFill>
                <a:effectLst/>
                <a:latin typeface="Arial" panose="020B0604020202020204" pitchFamily="34" charset="0"/>
                <a:cs typeface="Arial" panose="020B0604020202020204" pitchFamily="34" charset="0"/>
              </a:rPr>
            </a:br>
            <a:br>
              <a:rPr lang="en-GB" sz="1300" dirty="0">
                <a:solidFill>
                  <a:schemeClr val="bg1"/>
                </a:solidFill>
                <a:effectLst/>
                <a:latin typeface="Arial" panose="020B0604020202020204" pitchFamily="34" charset="0"/>
                <a:cs typeface="Arial" panose="020B0604020202020204" pitchFamily="34" charset="0"/>
              </a:rPr>
            </a:br>
            <a:r>
              <a:rPr lang="en-GB" sz="1300" dirty="0">
                <a:solidFill>
                  <a:schemeClr val="bg1"/>
                </a:solidFill>
                <a:effectLst/>
                <a:latin typeface="Arial" panose="020B0604020202020204" pitchFamily="34" charset="0"/>
                <a:cs typeface="Arial" panose="020B0604020202020204" pitchFamily="34" charset="0"/>
              </a:rPr>
              <a:t>Since most laboratories are moving to </a:t>
            </a:r>
            <a:br>
              <a:rPr lang="en-GB" sz="1300" dirty="0">
                <a:solidFill>
                  <a:schemeClr val="bg1"/>
                </a:solidFill>
                <a:effectLst/>
                <a:latin typeface="Arial" panose="020B0604020202020204" pitchFamily="34" charset="0"/>
                <a:cs typeface="Arial" panose="020B0604020202020204" pitchFamily="34" charset="0"/>
              </a:rPr>
            </a:br>
            <a:r>
              <a:rPr lang="en-GB" sz="1300" dirty="0">
                <a:solidFill>
                  <a:schemeClr val="bg1"/>
                </a:solidFill>
                <a:effectLst/>
                <a:latin typeface="Arial" panose="020B0604020202020204" pitchFamily="34" charset="0"/>
                <a:cs typeface="Arial" panose="020B0604020202020204" pitchFamily="34" charset="0"/>
              </a:rPr>
              <a:t>digital optical microscopy, the definition </a:t>
            </a:r>
            <a:br>
              <a:rPr lang="en-GB" sz="1300" dirty="0">
                <a:solidFill>
                  <a:schemeClr val="bg1"/>
                </a:solidFill>
                <a:effectLst/>
                <a:latin typeface="Arial" panose="020B0604020202020204" pitchFamily="34" charset="0"/>
                <a:cs typeface="Arial" panose="020B0604020202020204" pitchFamily="34" charset="0"/>
              </a:rPr>
            </a:br>
            <a:r>
              <a:rPr lang="en-GB" sz="1300" dirty="0">
                <a:solidFill>
                  <a:schemeClr val="bg1"/>
                </a:solidFill>
                <a:effectLst/>
                <a:latin typeface="Arial" panose="020B0604020202020204" pitchFamily="34" charset="0"/>
                <a:cs typeface="Arial" panose="020B0604020202020204" pitchFamily="34" charset="0"/>
              </a:rPr>
              <a:t>of EoE has been expanded in the </a:t>
            </a:r>
            <a:br>
              <a:rPr lang="en-GB" sz="1300" dirty="0">
                <a:solidFill>
                  <a:schemeClr val="bg1"/>
                </a:solidFill>
                <a:effectLst/>
                <a:latin typeface="Arial" panose="020B0604020202020204" pitchFamily="34" charset="0"/>
                <a:cs typeface="Arial" panose="020B0604020202020204" pitchFamily="34" charset="0"/>
              </a:rPr>
            </a:br>
            <a:r>
              <a:rPr lang="en-GB" sz="1300" dirty="0">
                <a:solidFill>
                  <a:schemeClr val="bg1"/>
                </a:solidFill>
                <a:effectLst/>
                <a:latin typeface="Arial" panose="020B0604020202020204" pitchFamily="34" charset="0"/>
                <a:cs typeface="Arial" panose="020B0604020202020204" pitchFamily="34" charset="0"/>
              </a:rPr>
              <a:t>current guidelines</a:t>
            </a:r>
          </a:p>
        </p:txBody>
      </p:sp>
      <p:pic>
        <p:nvPicPr>
          <p:cNvPr id="4" name="Picture 3">
            <a:extLst>
              <a:ext uri="{FF2B5EF4-FFF2-40B4-BE49-F238E27FC236}">
                <a16:creationId xmlns:a16="http://schemas.microsoft.com/office/drawing/2014/main" id="{7481CC9E-96B2-AA70-A4E3-E66216ED6802}"/>
              </a:ext>
            </a:extLst>
          </p:cNvPr>
          <p:cNvPicPr>
            <a:picLocks noChangeAspect="1"/>
          </p:cNvPicPr>
          <p:nvPr/>
        </p:nvPicPr>
        <p:blipFill>
          <a:blip r:embed="rId3"/>
          <a:stretch>
            <a:fillRect/>
          </a:stretch>
        </p:blipFill>
        <p:spPr>
          <a:xfrm>
            <a:off x="4317327" y="2087275"/>
            <a:ext cx="3655543" cy="2700117"/>
          </a:xfrm>
          <a:prstGeom prst="rect">
            <a:avLst/>
          </a:prstGeom>
        </p:spPr>
      </p:pic>
    </p:spTree>
    <p:extLst>
      <p:ext uri="{BB962C8B-B14F-4D97-AF65-F5344CB8AC3E}">
        <p14:creationId xmlns:p14="http://schemas.microsoft.com/office/powerpoint/2010/main" val="84786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3" y="164043"/>
            <a:ext cx="6841181" cy="624413"/>
          </a:xfrm>
        </p:spPr>
        <p:txBody>
          <a:bodyPr>
            <a:noAutofit/>
          </a:bodyPr>
          <a:lstStyle/>
          <a:p>
            <a:pPr>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Diagnosis</a:t>
            </a:r>
            <a:r>
              <a:rPr lang="en-GB" sz="1800" baseline="30000" dirty="0">
                <a:effectLst/>
                <a:latin typeface="Arial" panose="020B0604020202020204" pitchFamily="34" charset="0"/>
                <a:ea typeface="Calibri" panose="020F0502020204030204" pitchFamily="34" charset="0"/>
                <a:cs typeface="Arial" panose="020B0604020202020204" pitchFamily="34" charset="0"/>
              </a:rPr>
              <a:t>1</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384615" y="5588950"/>
            <a:ext cx="233076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a:p>
            <a:pPr marL="6350" indent="-6350"/>
            <a:r>
              <a:rPr lang="en-GB" dirty="0" err="1">
                <a:latin typeface="Arial" panose="020B0604020202020204" pitchFamily="34" charset="0"/>
              </a:rPr>
              <a:t>eos</a:t>
            </a:r>
            <a:r>
              <a:rPr lang="en-GB" dirty="0">
                <a:latin typeface="Arial" panose="020B0604020202020204" pitchFamily="34" charset="0"/>
              </a:rPr>
              <a:t>: eosinophils</a:t>
            </a:r>
          </a:p>
          <a:p>
            <a:pPr marL="6350" indent="-6350"/>
            <a:r>
              <a:rPr lang="en-GB" dirty="0">
                <a:latin typeface="Arial" panose="020B0604020202020204" pitchFamily="34" charset="0"/>
              </a:rPr>
              <a:t>GORD: gastro-oesophageal reflux disease</a:t>
            </a:r>
          </a:p>
          <a:p>
            <a:pPr marL="6350" indent="-6350"/>
            <a:r>
              <a:rPr lang="en-GB" dirty="0">
                <a:latin typeface="Arial" panose="020B0604020202020204" pitchFamily="34" charset="0"/>
              </a:rPr>
              <a:t>PPI: proton pump inhibitor</a:t>
            </a:r>
          </a:p>
        </p:txBody>
      </p:sp>
      <p:sp>
        <p:nvSpPr>
          <p:cNvPr id="2" name="Text Placeholder 1">
            <a:extLst>
              <a:ext uri="{FF2B5EF4-FFF2-40B4-BE49-F238E27FC236}">
                <a16:creationId xmlns:a16="http://schemas.microsoft.com/office/drawing/2014/main" id="{BC2EE310-E7C3-A921-0866-CC966E03B3F3}"/>
              </a:ext>
            </a:extLst>
          </p:cNvPr>
          <p:cNvSpPr txBox="1">
            <a:spLocks/>
          </p:cNvSpPr>
          <p:nvPr/>
        </p:nvSpPr>
        <p:spPr>
          <a:xfrm>
            <a:off x="431801" y="886393"/>
            <a:ext cx="2192317" cy="530163"/>
          </a:xfrm>
          <a:prstGeom prst="rect">
            <a:avLst/>
          </a:prstGeom>
          <a:solidFill>
            <a:schemeClr val="tx1"/>
          </a:solidFill>
        </p:spPr>
        <p:txBody>
          <a:bodyPr vert="horz" lIns="72000" tIns="108000" rIns="72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000" b="1" dirty="0">
                <a:solidFill>
                  <a:schemeClr val="bg1"/>
                </a:solidFill>
                <a:effectLst/>
                <a:cs typeface="Arial" panose="020B0604020202020204" pitchFamily="34" charset="0"/>
              </a:rPr>
              <a:t>Emergency presentation</a:t>
            </a:r>
          </a:p>
          <a:p>
            <a:pPr marL="0" indent="0" algn="ctr">
              <a:spcBef>
                <a:spcPts val="0"/>
              </a:spcBef>
              <a:buNone/>
            </a:pPr>
            <a:r>
              <a:rPr lang="en-GB" sz="1000" dirty="0">
                <a:solidFill>
                  <a:schemeClr val="bg1"/>
                </a:solidFill>
                <a:cs typeface="Arial" panose="020B0604020202020204" pitchFamily="34" charset="0"/>
              </a:rPr>
              <a:t>with food bolus obstruction</a:t>
            </a:r>
            <a:endParaRPr lang="en-GB" sz="1000" dirty="0">
              <a:solidFill>
                <a:schemeClr val="bg1"/>
              </a:solidFill>
              <a:effectLst/>
              <a:cs typeface="Arial" panose="020B0604020202020204" pitchFamily="34" charset="0"/>
            </a:endParaRPr>
          </a:p>
        </p:txBody>
      </p:sp>
      <p:sp>
        <p:nvSpPr>
          <p:cNvPr id="9" name="Text Placeholder 1">
            <a:extLst>
              <a:ext uri="{FF2B5EF4-FFF2-40B4-BE49-F238E27FC236}">
                <a16:creationId xmlns:a16="http://schemas.microsoft.com/office/drawing/2014/main" id="{E9FDDCF9-D59B-703A-2F44-5F6E2E724734}"/>
              </a:ext>
            </a:extLst>
          </p:cNvPr>
          <p:cNvSpPr txBox="1">
            <a:spLocks/>
          </p:cNvSpPr>
          <p:nvPr/>
        </p:nvSpPr>
        <p:spPr>
          <a:xfrm>
            <a:off x="2046705" y="1743047"/>
            <a:ext cx="1472163" cy="233873"/>
          </a:xfrm>
          <a:prstGeom prst="rect">
            <a:avLst/>
          </a:prstGeom>
          <a:solidFill>
            <a:srgbClr val="007E93">
              <a:alpha val="50196"/>
            </a:srgbClr>
          </a:solidFill>
        </p:spPr>
        <p:txBody>
          <a:bodyPr vert="horz" lIns="0" tIns="36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dirty="0">
                <a:solidFill>
                  <a:schemeClr val="bg1"/>
                </a:solidFill>
                <a:effectLst/>
                <a:cs typeface="Arial" panose="020B0604020202020204" pitchFamily="34" charset="0"/>
              </a:rPr>
              <a:t>Endoscopy</a:t>
            </a:r>
          </a:p>
        </p:txBody>
      </p:sp>
      <p:sp>
        <p:nvSpPr>
          <p:cNvPr id="13" name="Text Placeholder 1">
            <a:extLst>
              <a:ext uri="{FF2B5EF4-FFF2-40B4-BE49-F238E27FC236}">
                <a16:creationId xmlns:a16="http://schemas.microsoft.com/office/drawing/2014/main" id="{826F7F9C-A3D7-F1EB-9900-5B018B3F1B28}"/>
              </a:ext>
            </a:extLst>
          </p:cNvPr>
          <p:cNvSpPr txBox="1">
            <a:spLocks/>
          </p:cNvSpPr>
          <p:nvPr/>
        </p:nvSpPr>
        <p:spPr>
          <a:xfrm>
            <a:off x="2917432" y="896479"/>
            <a:ext cx="2369248" cy="530164"/>
          </a:xfrm>
          <a:prstGeom prst="rect">
            <a:avLst/>
          </a:prstGeom>
          <a:solidFill>
            <a:schemeClr val="tx1"/>
          </a:solidFill>
        </p:spPr>
        <p:txBody>
          <a:bodyPr vert="horz" lIns="72000" tIns="108000" rIns="72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000" b="1" dirty="0">
                <a:solidFill>
                  <a:schemeClr val="bg1"/>
                </a:solidFill>
                <a:effectLst/>
                <a:cs typeface="Arial" panose="020B0604020202020204" pitchFamily="34" charset="0"/>
              </a:rPr>
              <a:t>Elective setting</a:t>
            </a:r>
          </a:p>
          <a:p>
            <a:pPr marL="0" indent="0" algn="ctr">
              <a:spcBef>
                <a:spcPts val="0"/>
              </a:spcBef>
              <a:buNone/>
            </a:pPr>
            <a:r>
              <a:rPr lang="en-GB" sz="1000" dirty="0">
                <a:solidFill>
                  <a:schemeClr val="bg1"/>
                </a:solidFill>
                <a:cs typeface="Arial" panose="020B0604020202020204" pitchFamily="34" charset="0"/>
              </a:rPr>
              <a:t>with symptoms suggestive of </a:t>
            </a:r>
            <a:r>
              <a:rPr lang="en-GB" sz="1000" dirty="0" err="1">
                <a:solidFill>
                  <a:schemeClr val="bg1"/>
                </a:solidFill>
                <a:cs typeface="Arial" panose="020B0604020202020204" pitchFamily="34" charset="0"/>
              </a:rPr>
              <a:t>EoE</a:t>
            </a:r>
            <a:endParaRPr lang="en-GB" sz="1000" dirty="0">
              <a:solidFill>
                <a:schemeClr val="bg1"/>
              </a:solidFill>
              <a:effectLst/>
              <a:cs typeface="Arial" panose="020B0604020202020204" pitchFamily="34" charset="0"/>
            </a:endParaRPr>
          </a:p>
        </p:txBody>
      </p:sp>
      <p:sp>
        <p:nvSpPr>
          <p:cNvPr id="14" name="Text Placeholder 1">
            <a:extLst>
              <a:ext uri="{FF2B5EF4-FFF2-40B4-BE49-F238E27FC236}">
                <a16:creationId xmlns:a16="http://schemas.microsoft.com/office/drawing/2014/main" id="{2579AF09-666A-DE91-87E4-C7F2AFBE06B3}"/>
              </a:ext>
            </a:extLst>
          </p:cNvPr>
          <p:cNvSpPr txBox="1">
            <a:spLocks/>
          </p:cNvSpPr>
          <p:nvPr/>
        </p:nvSpPr>
        <p:spPr>
          <a:xfrm>
            <a:off x="2046705" y="2214844"/>
            <a:ext cx="1472163" cy="233873"/>
          </a:xfrm>
          <a:prstGeom prst="rect">
            <a:avLst/>
          </a:prstGeom>
          <a:solidFill>
            <a:schemeClr val="tx1">
              <a:alpha val="54000"/>
            </a:schemeClr>
          </a:solidFill>
        </p:spPr>
        <p:txBody>
          <a:bodyPr vert="horz" lIns="0" tIns="36000" rIns="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dirty="0">
                <a:solidFill>
                  <a:schemeClr val="bg1"/>
                </a:solidFill>
                <a:effectLst/>
                <a:cs typeface="Arial" panose="020B0604020202020204" pitchFamily="34" charset="0"/>
              </a:rPr>
              <a:t>Histology</a:t>
            </a:r>
          </a:p>
        </p:txBody>
      </p:sp>
      <p:sp>
        <p:nvSpPr>
          <p:cNvPr id="15" name="Pentagon 14">
            <a:extLst>
              <a:ext uri="{FF2B5EF4-FFF2-40B4-BE49-F238E27FC236}">
                <a16:creationId xmlns:a16="http://schemas.microsoft.com/office/drawing/2014/main" id="{272A5B4C-3A96-B3C5-7776-3F3228839E92}"/>
              </a:ext>
            </a:extLst>
          </p:cNvPr>
          <p:cNvSpPr/>
          <p:nvPr/>
        </p:nvSpPr>
        <p:spPr>
          <a:xfrm rot="5400000">
            <a:off x="2692362" y="1491629"/>
            <a:ext cx="176546" cy="273593"/>
          </a:xfrm>
          <a:prstGeom prst="homePlate">
            <a:avLst/>
          </a:prstGeom>
          <a:solidFill>
            <a:srgbClr val="007E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a:extLst>
              <a:ext uri="{FF2B5EF4-FFF2-40B4-BE49-F238E27FC236}">
                <a16:creationId xmlns:a16="http://schemas.microsoft.com/office/drawing/2014/main" id="{A2E8B47D-CA8C-DB1B-EA54-1A19A168EED1}"/>
              </a:ext>
            </a:extLst>
          </p:cNvPr>
          <p:cNvCxnSpPr>
            <a:cxnSpLocks/>
            <a:stCxn id="2" idx="2"/>
            <a:endCxn id="13" idx="2"/>
          </p:cNvCxnSpPr>
          <p:nvPr/>
        </p:nvCxnSpPr>
        <p:spPr>
          <a:xfrm rot="16200000" flipH="1">
            <a:off x="2809965" y="134551"/>
            <a:ext cx="10087" cy="2574096"/>
          </a:xfrm>
          <a:prstGeom prst="bentConnector3">
            <a:avLst>
              <a:gd name="adj1" fmla="val 1233142"/>
            </a:avLst>
          </a:prstGeom>
          <a:ln w="19050">
            <a:solidFill>
              <a:srgbClr val="92BEC9"/>
            </a:solidFill>
          </a:ln>
        </p:spPr>
        <p:style>
          <a:lnRef idx="1">
            <a:schemeClr val="accent1"/>
          </a:lnRef>
          <a:fillRef idx="0">
            <a:schemeClr val="accent1"/>
          </a:fillRef>
          <a:effectRef idx="0">
            <a:schemeClr val="accent1"/>
          </a:effectRef>
          <a:fontRef idx="minor">
            <a:schemeClr val="tx1"/>
          </a:fontRef>
        </p:style>
      </p:cxnSp>
      <p:sp>
        <p:nvSpPr>
          <p:cNvPr id="19" name="Pentagon 18">
            <a:extLst>
              <a:ext uri="{FF2B5EF4-FFF2-40B4-BE49-F238E27FC236}">
                <a16:creationId xmlns:a16="http://schemas.microsoft.com/office/drawing/2014/main" id="{93B1CB7E-7AD6-576F-940E-A6340CAFF96C}"/>
              </a:ext>
            </a:extLst>
          </p:cNvPr>
          <p:cNvSpPr/>
          <p:nvPr/>
        </p:nvSpPr>
        <p:spPr>
          <a:xfrm rot="5400000">
            <a:off x="4010261" y="2627074"/>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Elbow Connector 19">
            <a:extLst>
              <a:ext uri="{FF2B5EF4-FFF2-40B4-BE49-F238E27FC236}">
                <a16:creationId xmlns:a16="http://schemas.microsoft.com/office/drawing/2014/main" id="{397E5E1B-E2A5-4639-5867-11DE13B2CA29}"/>
              </a:ext>
            </a:extLst>
          </p:cNvPr>
          <p:cNvCxnSpPr>
            <a:cxnSpLocks/>
            <a:stCxn id="21" idx="1"/>
            <a:endCxn id="19" idx="1"/>
          </p:cNvCxnSpPr>
          <p:nvPr/>
        </p:nvCxnSpPr>
        <p:spPr>
          <a:xfrm rot="16200000" flipH="1">
            <a:off x="2802118" y="1379183"/>
            <a:ext cx="1864" cy="2590967"/>
          </a:xfrm>
          <a:prstGeom prst="bentConnector3">
            <a:avLst>
              <a:gd name="adj1" fmla="val -5845440"/>
            </a:avLst>
          </a:prstGeom>
          <a:ln w="19050">
            <a:solidFill>
              <a:srgbClr val="92BEC9"/>
            </a:solidFill>
          </a:ln>
        </p:spPr>
        <p:style>
          <a:lnRef idx="1">
            <a:schemeClr val="accent1"/>
          </a:lnRef>
          <a:fillRef idx="0">
            <a:schemeClr val="accent1"/>
          </a:fillRef>
          <a:effectRef idx="0">
            <a:schemeClr val="accent1"/>
          </a:effectRef>
          <a:fontRef idx="minor">
            <a:schemeClr val="tx1"/>
          </a:fontRef>
        </p:style>
      </p:cxnSp>
      <p:sp>
        <p:nvSpPr>
          <p:cNvPr id="21" name="Pentagon 20">
            <a:extLst>
              <a:ext uri="{FF2B5EF4-FFF2-40B4-BE49-F238E27FC236}">
                <a16:creationId xmlns:a16="http://schemas.microsoft.com/office/drawing/2014/main" id="{767B2A36-ED9D-A648-6BCD-3A7B3E1BBE13}"/>
              </a:ext>
            </a:extLst>
          </p:cNvPr>
          <p:cNvSpPr/>
          <p:nvPr/>
        </p:nvSpPr>
        <p:spPr>
          <a:xfrm rot="5400000">
            <a:off x="1419294" y="2625210"/>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1E195655-ED6C-01C4-8E58-001F437C7249}"/>
              </a:ext>
            </a:extLst>
          </p:cNvPr>
          <p:cNvSpPr/>
          <p:nvPr/>
        </p:nvSpPr>
        <p:spPr>
          <a:xfrm rot="5400000">
            <a:off x="2692383" y="1966368"/>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3B0F3DA-7B5C-7AEC-FF69-4B49CAC4A919}"/>
              </a:ext>
            </a:extLst>
          </p:cNvPr>
          <p:cNvCxnSpPr>
            <a:cxnSpLocks/>
            <a:stCxn id="14" idx="2"/>
          </p:cNvCxnSpPr>
          <p:nvPr/>
        </p:nvCxnSpPr>
        <p:spPr>
          <a:xfrm>
            <a:off x="2782787" y="2448717"/>
            <a:ext cx="0" cy="108143"/>
          </a:xfrm>
          <a:prstGeom prst="line">
            <a:avLst/>
          </a:prstGeom>
          <a:ln w="19050">
            <a:solidFill>
              <a:srgbClr val="92BEC9"/>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66301F0C-ED6B-71A3-0093-0218F9BA5F6D}"/>
              </a:ext>
            </a:extLst>
          </p:cNvPr>
          <p:cNvSpPr txBox="1">
            <a:spLocks/>
          </p:cNvSpPr>
          <p:nvPr/>
        </p:nvSpPr>
        <p:spPr>
          <a:xfrm>
            <a:off x="428624" y="2877381"/>
            <a:ext cx="2192317" cy="315908"/>
          </a:xfrm>
          <a:prstGeom prst="rect">
            <a:avLst/>
          </a:prstGeom>
          <a:solidFill>
            <a:schemeClr val="bg1">
              <a:alpha val="0"/>
            </a:schemeClr>
          </a:solidFill>
          <a:ln>
            <a:solidFill>
              <a:srgbClr val="92BEC9"/>
            </a:solid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b="1" dirty="0">
                <a:solidFill>
                  <a:srgbClr val="007E93"/>
                </a:solidFill>
                <a:effectLst/>
                <a:cs typeface="Arial" panose="020B0604020202020204" pitchFamily="34" charset="0"/>
              </a:rPr>
              <a:t>≥15 </a:t>
            </a:r>
            <a:r>
              <a:rPr lang="en-GB" sz="1100" b="1" dirty="0" err="1">
                <a:solidFill>
                  <a:srgbClr val="007E93"/>
                </a:solidFill>
                <a:effectLst/>
                <a:cs typeface="Arial" panose="020B0604020202020204" pitchFamily="34" charset="0"/>
              </a:rPr>
              <a:t>eos</a:t>
            </a:r>
            <a:r>
              <a:rPr lang="en-GB" sz="1100" b="1" dirty="0">
                <a:solidFill>
                  <a:srgbClr val="007E93"/>
                </a:solidFill>
                <a:effectLst/>
                <a:cs typeface="Arial" panose="020B0604020202020204" pitchFamily="34" charset="0"/>
              </a:rPr>
              <a:t>/0.3 mm</a:t>
            </a:r>
            <a:r>
              <a:rPr lang="en-GB" sz="1100" b="1" baseline="30000" dirty="0">
                <a:solidFill>
                  <a:srgbClr val="007E93"/>
                </a:solidFill>
                <a:effectLst/>
                <a:cs typeface="Arial" panose="020B0604020202020204" pitchFamily="34" charset="0"/>
              </a:rPr>
              <a:t>2</a:t>
            </a:r>
            <a:endParaRPr lang="en-GB" sz="1100" b="1" dirty="0">
              <a:solidFill>
                <a:srgbClr val="007E93"/>
              </a:solidFill>
              <a:effectLst/>
              <a:cs typeface="Arial" panose="020B0604020202020204" pitchFamily="34" charset="0"/>
            </a:endParaRPr>
          </a:p>
        </p:txBody>
      </p:sp>
      <p:sp>
        <p:nvSpPr>
          <p:cNvPr id="29" name="Text Placeholder 1">
            <a:extLst>
              <a:ext uri="{FF2B5EF4-FFF2-40B4-BE49-F238E27FC236}">
                <a16:creationId xmlns:a16="http://schemas.microsoft.com/office/drawing/2014/main" id="{BC54EFF7-F1A1-94BC-87B3-C93B47390C4C}"/>
              </a:ext>
            </a:extLst>
          </p:cNvPr>
          <p:cNvSpPr txBox="1">
            <a:spLocks/>
          </p:cNvSpPr>
          <p:nvPr/>
        </p:nvSpPr>
        <p:spPr>
          <a:xfrm>
            <a:off x="3002377" y="2883929"/>
            <a:ext cx="2192317" cy="315908"/>
          </a:xfrm>
          <a:prstGeom prst="rect">
            <a:avLst/>
          </a:prstGeom>
          <a:solidFill>
            <a:schemeClr val="bg1">
              <a:alpha val="0"/>
            </a:schemeClr>
          </a:solidFill>
          <a:ln>
            <a:solidFill>
              <a:srgbClr val="92BEC9"/>
            </a:solid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b="1" dirty="0">
                <a:solidFill>
                  <a:srgbClr val="007E93"/>
                </a:solidFill>
                <a:effectLst/>
                <a:cs typeface="Arial" panose="020B0604020202020204" pitchFamily="34" charset="0"/>
              </a:rPr>
              <a:t>&lt;15 </a:t>
            </a:r>
            <a:r>
              <a:rPr lang="en-GB" sz="1100" b="1" dirty="0" err="1">
                <a:solidFill>
                  <a:srgbClr val="007E93"/>
                </a:solidFill>
                <a:effectLst/>
                <a:cs typeface="Arial" panose="020B0604020202020204" pitchFamily="34" charset="0"/>
              </a:rPr>
              <a:t>eos</a:t>
            </a:r>
            <a:r>
              <a:rPr lang="en-GB" sz="1100" b="1" dirty="0">
                <a:solidFill>
                  <a:srgbClr val="007E93"/>
                </a:solidFill>
                <a:effectLst/>
                <a:cs typeface="Arial" panose="020B0604020202020204" pitchFamily="34" charset="0"/>
              </a:rPr>
              <a:t>/0.3 mm</a:t>
            </a:r>
            <a:r>
              <a:rPr lang="en-GB" sz="1100" b="1" baseline="30000" dirty="0">
                <a:solidFill>
                  <a:srgbClr val="007E93"/>
                </a:solidFill>
                <a:effectLst/>
                <a:cs typeface="Arial" panose="020B0604020202020204" pitchFamily="34" charset="0"/>
              </a:rPr>
              <a:t>2</a:t>
            </a:r>
            <a:endParaRPr lang="en-GB" sz="1100" b="1" dirty="0">
              <a:solidFill>
                <a:srgbClr val="007E93"/>
              </a:solidFill>
              <a:effectLst/>
              <a:cs typeface="Arial" panose="020B0604020202020204" pitchFamily="34" charset="0"/>
            </a:endParaRPr>
          </a:p>
        </p:txBody>
      </p:sp>
      <p:sp>
        <p:nvSpPr>
          <p:cNvPr id="30" name="Pentagon 29">
            <a:extLst>
              <a:ext uri="{FF2B5EF4-FFF2-40B4-BE49-F238E27FC236}">
                <a16:creationId xmlns:a16="http://schemas.microsoft.com/office/drawing/2014/main" id="{E10E91F4-DA2C-8612-673C-EE76F2A47ED6}"/>
              </a:ext>
            </a:extLst>
          </p:cNvPr>
          <p:cNvSpPr/>
          <p:nvPr/>
        </p:nvSpPr>
        <p:spPr>
          <a:xfrm rot="5400000">
            <a:off x="4010261" y="3204649"/>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312289ED-20C0-A81B-8E9D-C76486B8733F}"/>
              </a:ext>
            </a:extLst>
          </p:cNvPr>
          <p:cNvSpPr/>
          <p:nvPr/>
        </p:nvSpPr>
        <p:spPr>
          <a:xfrm rot="5400000">
            <a:off x="1419292" y="3204649"/>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1">
            <a:extLst>
              <a:ext uri="{FF2B5EF4-FFF2-40B4-BE49-F238E27FC236}">
                <a16:creationId xmlns:a16="http://schemas.microsoft.com/office/drawing/2014/main" id="{8E54462B-547B-A58C-3A45-48887FE6E847}"/>
              </a:ext>
            </a:extLst>
          </p:cNvPr>
          <p:cNvSpPr txBox="1">
            <a:spLocks/>
          </p:cNvSpPr>
          <p:nvPr/>
        </p:nvSpPr>
        <p:spPr>
          <a:xfrm>
            <a:off x="431801" y="3484706"/>
            <a:ext cx="2189140" cy="315908"/>
          </a:xfrm>
          <a:prstGeom prst="rect">
            <a:avLst/>
          </a:prstGeom>
          <a:solidFill>
            <a:schemeClr val="bg1">
              <a:alpha val="0"/>
            </a:schemeClr>
          </a:solidFill>
          <a:ln>
            <a:solidFill>
              <a:srgbClr val="92BEC9"/>
            </a:solid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b="1" dirty="0">
                <a:solidFill>
                  <a:srgbClr val="007E93"/>
                </a:solidFill>
                <a:effectLst/>
                <a:cs typeface="Arial" panose="020B0604020202020204" pitchFamily="34" charset="0"/>
              </a:rPr>
              <a:t>Diagnosis: </a:t>
            </a:r>
            <a:r>
              <a:rPr lang="en-GB" sz="1100" b="1" dirty="0" err="1">
                <a:solidFill>
                  <a:srgbClr val="007E93"/>
                </a:solidFill>
                <a:effectLst/>
                <a:cs typeface="Arial" panose="020B0604020202020204" pitchFamily="34" charset="0"/>
              </a:rPr>
              <a:t>EoE</a:t>
            </a:r>
            <a:endParaRPr lang="en-GB" sz="1100" b="1" dirty="0">
              <a:solidFill>
                <a:srgbClr val="007E93"/>
              </a:solidFill>
              <a:effectLst/>
              <a:cs typeface="Arial" panose="020B0604020202020204" pitchFamily="34" charset="0"/>
            </a:endParaRPr>
          </a:p>
        </p:txBody>
      </p:sp>
      <p:sp>
        <p:nvSpPr>
          <p:cNvPr id="44" name="Text Placeholder 1">
            <a:extLst>
              <a:ext uri="{FF2B5EF4-FFF2-40B4-BE49-F238E27FC236}">
                <a16:creationId xmlns:a16="http://schemas.microsoft.com/office/drawing/2014/main" id="{0AA393CF-4756-62CE-7435-CFB3E91B3715}"/>
              </a:ext>
            </a:extLst>
          </p:cNvPr>
          <p:cNvSpPr txBox="1">
            <a:spLocks/>
          </p:cNvSpPr>
          <p:nvPr/>
        </p:nvSpPr>
        <p:spPr>
          <a:xfrm>
            <a:off x="3005554" y="3484706"/>
            <a:ext cx="2189140" cy="418811"/>
          </a:xfrm>
          <a:prstGeom prst="rect">
            <a:avLst/>
          </a:prstGeom>
          <a:solidFill>
            <a:schemeClr val="bg1">
              <a:alpha val="0"/>
            </a:schemeClr>
          </a:solidFill>
          <a:ln>
            <a:solidFill>
              <a:srgbClr val="92BEC9"/>
            </a:solid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000" b="1" dirty="0">
                <a:solidFill>
                  <a:srgbClr val="007E93"/>
                </a:solidFill>
                <a:effectLst/>
                <a:cs typeface="Arial" panose="020B0604020202020204" pitchFamily="34" charset="0"/>
              </a:rPr>
              <a:t>Consider alternative pathology </a:t>
            </a:r>
            <a:br>
              <a:rPr lang="en-GB" sz="1000" b="1" dirty="0">
                <a:solidFill>
                  <a:srgbClr val="007E93"/>
                </a:solidFill>
                <a:effectLst/>
                <a:cs typeface="Arial" panose="020B0604020202020204" pitchFamily="34" charset="0"/>
              </a:rPr>
            </a:br>
            <a:r>
              <a:rPr lang="en-GB" sz="1000" b="1" dirty="0">
                <a:solidFill>
                  <a:srgbClr val="007E93"/>
                </a:solidFill>
                <a:effectLst/>
                <a:cs typeface="Arial" panose="020B0604020202020204" pitchFamily="34" charset="0"/>
              </a:rPr>
              <a:t>(</a:t>
            </a:r>
            <a:r>
              <a:rPr lang="en-GB" sz="1000" b="1" dirty="0" err="1">
                <a:solidFill>
                  <a:srgbClr val="007E93"/>
                </a:solidFill>
                <a:effectLst/>
                <a:cs typeface="Arial" panose="020B0604020202020204" pitchFamily="34" charset="0"/>
              </a:rPr>
              <a:t>eg</a:t>
            </a:r>
            <a:r>
              <a:rPr lang="en-GB" sz="1000" b="1" dirty="0">
                <a:solidFill>
                  <a:srgbClr val="007E93"/>
                </a:solidFill>
                <a:cs typeface="Arial" panose="020B0604020202020204" pitchFamily="34" charset="0"/>
              </a:rPr>
              <a:t>: achalasia, GORD)</a:t>
            </a:r>
            <a:endParaRPr lang="en-GB" sz="1000" b="1" dirty="0">
              <a:solidFill>
                <a:srgbClr val="007E93"/>
              </a:solidFill>
              <a:effectLst/>
              <a:cs typeface="Arial" panose="020B0604020202020204" pitchFamily="34" charset="0"/>
            </a:endParaRPr>
          </a:p>
        </p:txBody>
      </p:sp>
      <p:cxnSp>
        <p:nvCxnSpPr>
          <p:cNvPr id="46" name="Elbow Connector 45">
            <a:extLst>
              <a:ext uri="{FF2B5EF4-FFF2-40B4-BE49-F238E27FC236}">
                <a16:creationId xmlns:a16="http://schemas.microsoft.com/office/drawing/2014/main" id="{619E2F27-0D29-001E-6F7B-F7CC37DC4760}"/>
              </a:ext>
            </a:extLst>
          </p:cNvPr>
          <p:cNvCxnSpPr>
            <a:cxnSpLocks/>
            <a:stCxn id="49" idx="1"/>
            <a:endCxn id="48" idx="1"/>
          </p:cNvCxnSpPr>
          <p:nvPr/>
        </p:nvCxnSpPr>
        <p:spPr>
          <a:xfrm rot="16200000" flipH="1">
            <a:off x="4075209" y="2810828"/>
            <a:ext cx="1864" cy="2590967"/>
          </a:xfrm>
          <a:prstGeom prst="bentConnector3">
            <a:avLst>
              <a:gd name="adj1" fmla="val -4882350"/>
            </a:avLst>
          </a:prstGeom>
          <a:ln w="19050">
            <a:solidFill>
              <a:srgbClr val="92BEC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709D96-7054-DA52-2810-87EFFE68A9C5}"/>
              </a:ext>
            </a:extLst>
          </p:cNvPr>
          <p:cNvCxnSpPr>
            <a:cxnSpLocks/>
            <a:stCxn id="44" idx="2"/>
          </p:cNvCxnSpPr>
          <p:nvPr/>
        </p:nvCxnSpPr>
        <p:spPr>
          <a:xfrm>
            <a:off x="4100124" y="3903517"/>
            <a:ext cx="0" cy="114930"/>
          </a:xfrm>
          <a:prstGeom prst="line">
            <a:avLst/>
          </a:prstGeom>
          <a:ln w="19050">
            <a:solidFill>
              <a:srgbClr val="92BEC9"/>
            </a:solidFill>
          </a:ln>
        </p:spPr>
        <p:style>
          <a:lnRef idx="1">
            <a:schemeClr val="accent1"/>
          </a:lnRef>
          <a:fillRef idx="0">
            <a:schemeClr val="accent1"/>
          </a:fillRef>
          <a:effectRef idx="0">
            <a:schemeClr val="accent1"/>
          </a:effectRef>
          <a:fontRef idx="minor">
            <a:schemeClr val="tx1"/>
          </a:fontRef>
        </p:style>
      </p:cxnSp>
      <p:sp>
        <p:nvSpPr>
          <p:cNvPr id="48" name="Pentagon 47">
            <a:extLst>
              <a:ext uri="{FF2B5EF4-FFF2-40B4-BE49-F238E27FC236}">
                <a16:creationId xmlns:a16="http://schemas.microsoft.com/office/drawing/2014/main" id="{FE5B7820-29E5-FF8E-B6AC-B77E4FF3C8B2}"/>
              </a:ext>
            </a:extLst>
          </p:cNvPr>
          <p:cNvSpPr/>
          <p:nvPr/>
        </p:nvSpPr>
        <p:spPr>
          <a:xfrm rot="5400000">
            <a:off x="5283352" y="4058719"/>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entagon 48">
            <a:extLst>
              <a:ext uri="{FF2B5EF4-FFF2-40B4-BE49-F238E27FC236}">
                <a16:creationId xmlns:a16="http://schemas.microsoft.com/office/drawing/2014/main" id="{96BCE3A5-7A8A-5D1A-380C-33EC781E3A55}"/>
              </a:ext>
            </a:extLst>
          </p:cNvPr>
          <p:cNvSpPr/>
          <p:nvPr/>
        </p:nvSpPr>
        <p:spPr>
          <a:xfrm rot="5400000">
            <a:off x="2692385" y="4056855"/>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
            <a:extLst>
              <a:ext uri="{FF2B5EF4-FFF2-40B4-BE49-F238E27FC236}">
                <a16:creationId xmlns:a16="http://schemas.microsoft.com/office/drawing/2014/main" id="{D0E1139D-9A4D-306B-30F0-EAA1C5E8857A}"/>
              </a:ext>
            </a:extLst>
          </p:cNvPr>
          <p:cNvSpPr txBox="1">
            <a:spLocks/>
          </p:cNvSpPr>
          <p:nvPr/>
        </p:nvSpPr>
        <p:spPr>
          <a:xfrm>
            <a:off x="1864267" y="4303856"/>
            <a:ext cx="1832781" cy="418811"/>
          </a:xfrm>
          <a:prstGeom prst="rect">
            <a:avLst/>
          </a:prstGeom>
          <a:solidFill>
            <a:schemeClr val="bg1">
              <a:alpha val="0"/>
            </a:schemeClr>
          </a:solidFill>
          <a:ln>
            <a:solidFill>
              <a:srgbClr val="92BEC9"/>
            </a:solid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000" b="1" dirty="0">
                <a:solidFill>
                  <a:srgbClr val="007E93"/>
                </a:solidFill>
                <a:cs typeface="Arial" panose="020B0604020202020204" pitchFamily="34" charset="0"/>
              </a:rPr>
              <a:t>C</a:t>
            </a:r>
            <a:r>
              <a:rPr lang="en-GB" sz="1000" b="1" dirty="0">
                <a:solidFill>
                  <a:srgbClr val="007E93"/>
                </a:solidFill>
                <a:effectLst/>
                <a:cs typeface="Arial" panose="020B0604020202020204" pitchFamily="34" charset="0"/>
              </a:rPr>
              <a:t>onsider partially treated </a:t>
            </a:r>
            <a:br>
              <a:rPr lang="en-GB" sz="1000" b="1" dirty="0">
                <a:solidFill>
                  <a:srgbClr val="007E93"/>
                </a:solidFill>
                <a:effectLst/>
                <a:cs typeface="Arial" panose="020B0604020202020204" pitchFamily="34" charset="0"/>
              </a:rPr>
            </a:br>
            <a:r>
              <a:rPr lang="en-GB" sz="1000" b="1" dirty="0" err="1">
                <a:solidFill>
                  <a:srgbClr val="007E93"/>
                </a:solidFill>
                <a:effectLst/>
                <a:cs typeface="Arial" panose="020B0604020202020204" pitchFamily="34" charset="0"/>
              </a:rPr>
              <a:t>EoE</a:t>
            </a:r>
            <a:r>
              <a:rPr lang="en-GB" sz="1000" b="1" dirty="0">
                <a:solidFill>
                  <a:srgbClr val="007E93"/>
                </a:solidFill>
                <a:effectLst/>
                <a:cs typeface="Arial" panose="020B0604020202020204" pitchFamily="34" charset="0"/>
              </a:rPr>
              <a:t> (PPI/diet?) </a:t>
            </a:r>
          </a:p>
        </p:txBody>
      </p:sp>
      <p:sp>
        <p:nvSpPr>
          <p:cNvPr id="51" name="Text Placeholder 1">
            <a:extLst>
              <a:ext uri="{FF2B5EF4-FFF2-40B4-BE49-F238E27FC236}">
                <a16:creationId xmlns:a16="http://schemas.microsoft.com/office/drawing/2014/main" id="{985500C5-6F13-24AE-80DF-5CFA46ABD0E2}"/>
              </a:ext>
            </a:extLst>
          </p:cNvPr>
          <p:cNvSpPr txBox="1">
            <a:spLocks/>
          </p:cNvSpPr>
          <p:nvPr/>
        </p:nvSpPr>
        <p:spPr>
          <a:xfrm>
            <a:off x="4455234" y="4310711"/>
            <a:ext cx="1832781" cy="418811"/>
          </a:xfrm>
          <a:prstGeom prst="rect">
            <a:avLst/>
          </a:prstGeom>
          <a:solidFill>
            <a:schemeClr val="bg1">
              <a:alpha val="0"/>
            </a:schemeClr>
          </a:solidFill>
          <a:ln>
            <a:solidFill>
              <a:srgbClr val="92BEC9"/>
            </a:solid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000" b="1" dirty="0">
                <a:solidFill>
                  <a:srgbClr val="007E93"/>
                </a:solidFill>
                <a:cs typeface="Arial" panose="020B0604020202020204" pitchFamily="34" charset="0"/>
              </a:rPr>
              <a:t>Treat as appropriate</a:t>
            </a:r>
            <a:endParaRPr lang="en-GB" sz="1000" b="1" dirty="0">
              <a:solidFill>
                <a:srgbClr val="007E93"/>
              </a:solidFill>
              <a:effectLst/>
              <a:cs typeface="Arial" panose="020B0604020202020204" pitchFamily="34" charset="0"/>
            </a:endParaRPr>
          </a:p>
        </p:txBody>
      </p:sp>
      <p:sp>
        <p:nvSpPr>
          <p:cNvPr id="57" name="Text Placeholder 1">
            <a:extLst>
              <a:ext uri="{FF2B5EF4-FFF2-40B4-BE49-F238E27FC236}">
                <a16:creationId xmlns:a16="http://schemas.microsoft.com/office/drawing/2014/main" id="{75813667-1502-D257-64C8-9AB20478A94A}"/>
              </a:ext>
            </a:extLst>
          </p:cNvPr>
          <p:cNvSpPr txBox="1">
            <a:spLocks/>
          </p:cNvSpPr>
          <p:nvPr/>
        </p:nvSpPr>
        <p:spPr>
          <a:xfrm>
            <a:off x="2317808" y="4015609"/>
            <a:ext cx="326030" cy="315908"/>
          </a:xfrm>
          <a:prstGeom prst="rect">
            <a:avLst/>
          </a:prstGeom>
          <a:solidFill>
            <a:schemeClr val="bg1">
              <a:alpha val="0"/>
            </a:schemeClr>
          </a:solidFill>
          <a:ln>
            <a:no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b="1" dirty="0">
                <a:solidFill>
                  <a:srgbClr val="007E93"/>
                </a:solidFill>
                <a:cs typeface="Arial" panose="020B0604020202020204" pitchFamily="34" charset="0"/>
              </a:rPr>
              <a:t>No</a:t>
            </a:r>
            <a:endParaRPr lang="en-GB" sz="1100" b="1" dirty="0">
              <a:solidFill>
                <a:srgbClr val="007E93"/>
              </a:solidFill>
              <a:effectLst/>
              <a:cs typeface="Arial" panose="020B0604020202020204" pitchFamily="34" charset="0"/>
            </a:endParaRPr>
          </a:p>
        </p:txBody>
      </p:sp>
      <p:sp>
        <p:nvSpPr>
          <p:cNvPr id="58" name="Text Placeholder 1">
            <a:extLst>
              <a:ext uri="{FF2B5EF4-FFF2-40B4-BE49-F238E27FC236}">
                <a16:creationId xmlns:a16="http://schemas.microsoft.com/office/drawing/2014/main" id="{F57DB620-DA2A-7E6D-5669-5366186FE508}"/>
              </a:ext>
            </a:extLst>
          </p:cNvPr>
          <p:cNvSpPr txBox="1">
            <a:spLocks/>
          </p:cNvSpPr>
          <p:nvPr/>
        </p:nvSpPr>
        <p:spPr>
          <a:xfrm>
            <a:off x="4868664" y="4020112"/>
            <a:ext cx="326030" cy="315908"/>
          </a:xfrm>
          <a:prstGeom prst="rect">
            <a:avLst/>
          </a:prstGeom>
          <a:solidFill>
            <a:schemeClr val="bg1">
              <a:alpha val="0"/>
            </a:schemeClr>
          </a:solidFill>
          <a:ln>
            <a:no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b="1" dirty="0">
                <a:solidFill>
                  <a:srgbClr val="007E93"/>
                </a:solidFill>
                <a:effectLst/>
                <a:cs typeface="Arial" panose="020B0604020202020204" pitchFamily="34" charset="0"/>
              </a:rPr>
              <a:t>Yes</a:t>
            </a:r>
          </a:p>
        </p:txBody>
      </p:sp>
      <p:sp>
        <p:nvSpPr>
          <p:cNvPr id="59" name="Pentagon 58">
            <a:extLst>
              <a:ext uri="{FF2B5EF4-FFF2-40B4-BE49-F238E27FC236}">
                <a16:creationId xmlns:a16="http://schemas.microsoft.com/office/drawing/2014/main" id="{D28B32BB-DE48-5D94-84E7-1BA7A9AAE67B}"/>
              </a:ext>
            </a:extLst>
          </p:cNvPr>
          <p:cNvSpPr/>
          <p:nvPr/>
        </p:nvSpPr>
        <p:spPr>
          <a:xfrm rot="5400000">
            <a:off x="2692385" y="4708324"/>
            <a:ext cx="176546" cy="273593"/>
          </a:xfrm>
          <a:prstGeom prst="homePlate">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Placeholder 1">
            <a:extLst>
              <a:ext uri="{FF2B5EF4-FFF2-40B4-BE49-F238E27FC236}">
                <a16:creationId xmlns:a16="http://schemas.microsoft.com/office/drawing/2014/main" id="{7710E31A-53E6-D3A0-A061-CE1FD9C78803}"/>
              </a:ext>
            </a:extLst>
          </p:cNvPr>
          <p:cNvSpPr txBox="1">
            <a:spLocks/>
          </p:cNvSpPr>
          <p:nvPr/>
        </p:nvSpPr>
        <p:spPr>
          <a:xfrm>
            <a:off x="1864267" y="4961415"/>
            <a:ext cx="1832781" cy="418811"/>
          </a:xfrm>
          <a:prstGeom prst="rect">
            <a:avLst/>
          </a:prstGeom>
          <a:solidFill>
            <a:schemeClr val="bg1">
              <a:alpha val="0"/>
            </a:schemeClr>
          </a:solidFill>
          <a:ln>
            <a:solidFill>
              <a:srgbClr val="92BEC9"/>
            </a:solidFill>
          </a:ln>
        </p:spPr>
        <p:txBody>
          <a:bodyPr vert="horz" lIns="0" tIns="0" rIns="0" bIns="0" rtlCol="0" anchor="ctr" anchorCtr="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000" b="1" dirty="0">
                <a:solidFill>
                  <a:srgbClr val="007E93"/>
                </a:solidFill>
                <a:cs typeface="Arial" panose="020B0604020202020204" pitchFamily="34" charset="0"/>
              </a:rPr>
              <a:t>Withdraw PPI for ≥3 weeks </a:t>
            </a:r>
            <a:br>
              <a:rPr lang="en-GB" sz="1000" b="1" dirty="0">
                <a:solidFill>
                  <a:srgbClr val="007E93"/>
                </a:solidFill>
                <a:cs typeface="Arial" panose="020B0604020202020204" pitchFamily="34" charset="0"/>
              </a:rPr>
            </a:br>
            <a:r>
              <a:rPr lang="en-GB" sz="1000" b="1" dirty="0">
                <a:solidFill>
                  <a:srgbClr val="007E93"/>
                </a:solidFill>
                <a:cs typeface="Arial" panose="020B0604020202020204" pitchFamily="34" charset="0"/>
              </a:rPr>
              <a:t>and repeat endoscopy</a:t>
            </a:r>
            <a:endParaRPr lang="en-GB" sz="1000" b="1" dirty="0">
              <a:solidFill>
                <a:srgbClr val="007E93"/>
              </a:solidFill>
              <a:effectLst/>
              <a:cs typeface="Arial" panose="020B0604020202020204" pitchFamily="34" charset="0"/>
            </a:endParaRPr>
          </a:p>
        </p:txBody>
      </p:sp>
    </p:spTree>
    <p:extLst>
      <p:ext uri="{BB962C8B-B14F-4D97-AF65-F5344CB8AC3E}">
        <p14:creationId xmlns:p14="http://schemas.microsoft.com/office/powerpoint/2010/main" val="171131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712CB66-736F-3641-8890-62F0EFB89F41}"/>
              </a:ext>
            </a:extLst>
          </p:cNvPr>
          <p:cNvSpPr>
            <a:spLocks noGrp="1"/>
          </p:cNvSpPr>
          <p:nvPr>
            <p:ph type="body" sz="quarter" idx="11"/>
          </p:nvPr>
        </p:nvSpPr>
        <p:spPr/>
        <p:txBody>
          <a:bodyPr tIns="72000">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1. Dhar A </a:t>
            </a:r>
            <a:r>
              <a:rPr lang="en-GB" i="1" dirty="0">
                <a:effectLst/>
                <a:latin typeface="Arial" panose="020B0604020202020204" pitchFamily="34" charset="0"/>
                <a:ea typeface="Calibri" panose="020F0502020204030204" pitchFamily="34" charset="0"/>
                <a:cs typeface="Arial" panose="020B0604020202020204" pitchFamily="34" charset="0"/>
              </a:rPr>
              <a:t>et al</a:t>
            </a:r>
            <a:r>
              <a:rPr lang="en-GB" dirty="0">
                <a:effectLst/>
                <a:latin typeface="Arial" panose="020B0604020202020204" pitchFamily="34" charset="0"/>
                <a:ea typeface="Calibri" panose="020F0502020204030204" pitchFamily="34" charset="0"/>
                <a:cs typeface="Arial" panose="020B0604020202020204" pitchFamily="34" charset="0"/>
              </a:rPr>
              <a:t>. Gut 2022; 71(8): 1459-87.</a:t>
            </a:r>
          </a:p>
        </p:txBody>
      </p:sp>
      <p:sp>
        <p:nvSpPr>
          <p:cNvPr id="6" name="Title 5">
            <a:extLst>
              <a:ext uri="{FF2B5EF4-FFF2-40B4-BE49-F238E27FC236}">
                <a16:creationId xmlns:a16="http://schemas.microsoft.com/office/drawing/2014/main" id="{51232B87-29E4-5578-1FDC-E2F6F5F36094}"/>
              </a:ext>
            </a:extLst>
          </p:cNvPr>
          <p:cNvSpPr>
            <a:spLocks noGrp="1"/>
          </p:cNvSpPr>
          <p:nvPr>
            <p:ph type="title"/>
          </p:nvPr>
        </p:nvSpPr>
        <p:spPr>
          <a:xfrm>
            <a:off x="428623" y="164043"/>
            <a:ext cx="6841181" cy="624413"/>
          </a:xfrm>
        </p:spPr>
        <p:txBody>
          <a:bodyPr>
            <a:noAutofit/>
          </a:bodyPr>
          <a:lstStyle/>
          <a:p>
            <a:pPr>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Clinical presentation</a:t>
            </a:r>
            <a:r>
              <a:rPr lang="en-GB" sz="1800" baseline="30000" dirty="0">
                <a:effectLst/>
                <a:latin typeface="Arial" panose="020B0604020202020204" pitchFamily="34" charset="0"/>
                <a:ea typeface="Calibri" panose="020F0502020204030204" pitchFamily="34" charset="0"/>
                <a:cs typeface="Arial" panose="020B0604020202020204" pitchFamily="34" charset="0"/>
              </a:rPr>
              <a:t>1</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Placeholder 9">
            <a:extLst>
              <a:ext uri="{FF2B5EF4-FFF2-40B4-BE49-F238E27FC236}">
                <a16:creationId xmlns:a16="http://schemas.microsoft.com/office/drawing/2014/main" id="{CBFAD099-9F01-D845-864E-6A643E057DB4}"/>
              </a:ext>
            </a:extLst>
          </p:cNvPr>
          <p:cNvSpPr txBox="1">
            <a:spLocks/>
          </p:cNvSpPr>
          <p:nvPr/>
        </p:nvSpPr>
        <p:spPr>
          <a:xfrm>
            <a:off x="6659563" y="5588950"/>
            <a:ext cx="2151151" cy="1269051"/>
          </a:xfrm>
          <a:prstGeom prst="rect">
            <a:avLst/>
          </a:prstGeom>
          <a:noFill/>
        </p:spPr>
        <p:txBody>
          <a:bodyPr vert="horz" lIns="0" tIns="72000" rIns="108000" bIns="0" rtlCol="0">
            <a:normAutofit/>
          </a:bodyPr>
          <a:lstStyle>
            <a:lvl1pPr marL="136525" indent="-136525" algn="l" defTabSz="914400" rtl="0" eaLnBrk="1" latinLnBrk="0" hangingPunct="1">
              <a:lnSpc>
                <a:spcPct val="100000"/>
              </a:lnSpc>
              <a:spcBef>
                <a:spcPts val="0"/>
              </a:spcBef>
              <a:buFont typeface="Arial" panose="020B0604020202020204" pitchFamily="34" charset="0"/>
              <a:buNone/>
              <a:tabLst/>
              <a:defRPr sz="900" b="0" i="0" kern="1200">
                <a:solidFill>
                  <a:schemeClr val="bg1"/>
                </a:solidFill>
                <a:latin typeface="Arial Regula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accent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GB" dirty="0">
                <a:latin typeface="Arial" panose="020B0604020202020204" pitchFamily="34" charset="0"/>
              </a:rPr>
              <a:t>EoE: eosinophilic oesophagitis</a:t>
            </a:r>
          </a:p>
        </p:txBody>
      </p:sp>
      <p:sp>
        <p:nvSpPr>
          <p:cNvPr id="2" name="Text Placeholder 1">
            <a:extLst>
              <a:ext uri="{FF2B5EF4-FFF2-40B4-BE49-F238E27FC236}">
                <a16:creationId xmlns:a16="http://schemas.microsoft.com/office/drawing/2014/main" id="{BC2EE310-E7C3-A921-0866-CC966E03B3F3}"/>
              </a:ext>
            </a:extLst>
          </p:cNvPr>
          <p:cNvSpPr txBox="1">
            <a:spLocks/>
          </p:cNvSpPr>
          <p:nvPr/>
        </p:nvSpPr>
        <p:spPr>
          <a:xfrm>
            <a:off x="431799" y="1089025"/>
            <a:ext cx="6430963" cy="986065"/>
          </a:xfrm>
          <a:prstGeom prst="rect">
            <a:avLst/>
          </a:prstGeom>
          <a:solidFill>
            <a:schemeClr val="tx1"/>
          </a:solidFill>
        </p:spPr>
        <p:txBody>
          <a:bodyPr vert="horz" lIns="216000" tIns="108000" rIns="360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800" b="1" dirty="0">
                <a:solidFill>
                  <a:schemeClr val="bg1"/>
                </a:solidFill>
                <a:effectLst/>
                <a:cs typeface="Arial" panose="020B0604020202020204" pitchFamily="34" charset="0"/>
              </a:rPr>
              <a:t>Elective setting</a:t>
            </a:r>
          </a:p>
          <a:p>
            <a:pPr marL="0" indent="0">
              <a:spcBef>
                <a:spcPts val="600"/>
              </a:spcBef>
              <a:buNone/>
            </a:pPr>
            <a:r>
              <a:rPr lang="en-GB" sz="1400" dirty="0">
                <a:solidFill>
                  <a:schemeClr val="bg1"/>
                </a:solidFill>
                <a:effectLst/>
                <a:cs typeface="Arial" panose="020B0604020202020204" pitchFamily="34" charset="0"/>
              </a:rPr>
              <a:t>In adults, dysphagia is strongly associated with a diagnosis</a:t>
            </a:r>
            <a:br>
              <a:rPr lang="en-GB" sz="1400" dirty="0">
                <a:solidFill>
                  <a:schemeClr val="bg1"/>
                </a:solidFill>
                <a:cs typeface="Arial" panose="020B0604020202020204" pitchFamily="34" charset="0"/>
              </a:rPr>
            </a:br>
            <a:r>
              <a:rPr lang="en-GB" sz="1400" dirty="0">
                <a:solidFill>
                  <a:schemeClr val="bg1"/>
                </a:solidFill>
                <a:cs typeface="Arial" panose="020B0604020202020204" pitchFamily="34" charset="0"/>
              </a:rPr>
              <a:t>of eosinophilic oesophagitis</a:t>
            </a:r>
            <a:endParaRPr lang="en-GB" sz="1400" dirty="0">
              <a:solidFill>
                <a:schemeClr val="bg1"/>
              </a:solidFill>
              <a:effectLst/>
              <a:cs typeface="Arial" panose="020B0604020202020204" pitchFamily="34" charset="0"/>
            </a:endParaRPr>
          </a:p>
        </p:txBody>
      </p:sp>
      <p:sp>
        <p:nvSpPr>
          <p:cNvPr id="3" name="Text Placeholder 1">
            <a:extLst>
              <a:ext uri="{FF2B5EF4-FFF2-40B4-BE49-F238E27FC236}">
                <a16:creationId xmlns:a16="http://schemas.microsoft.com/office/drawing/2014/main" id="{FAC46245-F6B4-505A-82BF-863C17B71712}"/>
              </a:ext>
            </a:extLst>
          </p:cNvPr>
          <p:cNvSpPr txBox="1">
            <a:spLocks/>
          </p:cNvSpPr>
          <p:nvPr/>
        </p:nvSpPr>
        <p:spPr>
          <a:xfrm>
            <a:off x="428625" y="2611234"/>
            <a:ext cx="4275985" cy="541370"/>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dirty="0">
                <a:solidFill>
                  <a:schemeClr val="bg1"/>
                </a:solidFill>
                <a:effectLst/>
                <a:cs typeface="Arial" panose="020B0604020202020204" pitchFamily="34" charset="0"/>
              </a:rPr>
              <a:t>Does the patient have a feeling of food sticking in the chest after swallowing?</a:t>
            </a:r>
          </a:p>
        </p:txBody>
      </p:sp>
      <p:sp>
        <p:nvSpPr>
          <p:cNvPr id="4" name="Text Placeholder 1">
            <a:extLst>
              <a:ext uri="{FF2B5EF4-FFF2-40B4-BE49-F238E27FC236}">
                <a16:creationId xmlns:a16="http://schemas.microsoft.com/office/drawing/2014/main" id="{A111A739-2FA3-2840-0176-001860CE4828}"/>
              </a:ext>
            </a:extLst>
          </p:cNvPr>
          <p:cNvSpPr txBox="1">
            <a:spLocks/>
          </p:cNvSpPr>
          <p:nvPr/>
        </p:nvSpPr>
        <p:spPr>
          <a:xfrm>
            <a:off x="428625" y="3181404"/>
            <a:ext cx="4275985" cy="541370"/>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dirty="0">
                <a:solidFill>
                  <a:schemeClr val="bg1"/>
                </a:solidFill>
                <a:effectLst/>
                <a:cs typeface="Arial" panose="020B0604020202020204" pitchFamily="34" charset="0"/>
              </a:rPr>
              <a:t>Do they modify how they eat, for example, drinking a lot of fluid to wash food down?</a:t>
            </a:r>
          </a:p>
        </p:txBody>
      </p:sp>
      <p:sp>
        <p:nvSpPr>
          <p:cNvPr id="5" name="Text Placeholder 1">
            <a:extLst>
              <a:ext uri="{FF2B5EF4-FFF2-40B4-BE49-F238E27FC236}">
                <a16:creationId xmlns:a16="http://schemas.microsoft.com/office/drawing/2014/main" id="{42522984-F2E4-5F9F-7701-5EECFA8B2FCA}"/>
              </a:ext>
            </a:extLst>
          </p:cNvPr>
          <p:cNvSpPr txBox="1">
            <a:spLocks/>
          </p:cNvSpPr>
          <p:nvPr/>
        </p:nvSpPr>
        <p:spPr>
          <a:xfrm>
            <a:off x="428625" y="3751574"/>
            <a:ext cx="4275985" cy="541370"/>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dirty="0">
                <a:solidFill>
                  <a:schemeClr val="bg1"/>
                </a:solidFill>
                <a:effectLst/>
                <a:cs typeface="Arial" panose="020B0604020202020204" pitchFamily="34" charset="0"/>
              </a:rPr>
              <a:t>Are they often the last to finish at mealtimes, chewing their food very thoroughly?</a:t>
            </a:r>
          </a:p>
        </p:txBody>
      </p:sp>
      <p:sp>
        <p:nvSpPr>
          <p:cNvPr id="7" name="Text Placeholder 1">
            <a:extLst>
              <a:ext uri="{FF2B5EF4-FFF2-40B4-BE49-F238E27FC236}">
                <a16:creationId xmlns:a16="http://schemas.microsoft.com/office/drawing/2014/main" id="{CF6E0859-8086-8B96-CAE4-DFFE4E127826}"/>
              </a:ext>
            </a:extLst>
          </p:cNvPr>
          <p:cNvSpPr txBox="1">
            <a:spLocks/>
          </p:cNvSpPr>
          <p:nvPr/>
        </p:nvSpPr>
        <p:spPr>
          <a:xfrm>
            <a:off x="428624" y="4328507"/>
            <a:ext cx="4275985" cy="541370"/>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dirty="0">
                <a:solidFill>
                  <a:schemeClr val="bg1"/>
                </a:solidFill>
                <a:effectLst/>
                <a:cs typeface="Arial" panose="020B0604020202020204" pitchFamily="34" charset="0"/>
              </a:rPr>
              <a:t>Do they avoid eating certain foods, worried that they may get stuck completely?</a:t>
            </a:r>
          </a:p>
        </p:txBody>
      </p:sp>
      <p:sp>
        <p:nvSpPr>
          <p:cNvPr id="9" name="Text Placeholder 1">
            <a:extLst>
              <a:ext uri="{FF2B5EF4-FFF2-40B4-BE49-F238E27FC236}">
                <a16:creationId xmlns:a16="http://schemas.microsoft.com/office/drawing/2014/main" id="{E9FDDCF9-D59B-703A-2F44-5F6E2E724734}"/>
              </a:ext>
            </a:extLst>
          </p:cNvPr>
          <p:cNvSpPr txBox="1">
            <a:spLocks/>
          </p:cNvSpPr>
          <p:nvPr/>
        </p:nvSpPr>
        <p:spPr>
          <a:xfrm>
            <a:off x="428624" y="4898677"/>
            <a:ext cx="4275985" cy="379619"/>
          </a:xfrm>
          <a:prstGeom prst="rect">
            <a:avLst/>
          </a:prstGeom>
          <a:solidFill>
            <a:schemeClr val="tx1">
              <a:alpha val="54000"/>
            </a:schemeClr>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dirty="0">
                <a:solidFill>
                  <a:schemeClr val="bg1"/>
                </a:solidFill>
                <a:effectLst/>
                <a:cs typeface="Arial" panose="020B0604020202020204" pitchFamily="34" charset="0"/>
              </a:rPr>
              <a:t>Have they had sel</a:t>
            </a:r>
            <a:r>
              <a:rPr lang="en-GB" sz="1200" dirty="0">
                <a:solidFill>
                  <a:schemeClr val="bg1"/>
                </a:solidFill>
                <a:cs typeface="Arial" panose="020B0604020202020204" pitchFamily="34" charset="0"/>
              </a:rPr>
              <a:t>f-resolving food bolus obstructions?</a:t>
            </a:r>
            <a:endParaRPr lang="en-GB" sz="1200" dirty="0">
              <a:solidFill>
                <a:schemeClr val="bg1"/>
              </a:solidFill>
              <a:effectLst/>
              <a:cs typeface="Arial" panose="020B0604020202020204" pitchFamily="34" charset="0"/>
            </a:endParaRPr>
          </a:p>
        </p:txBody>
      </p:sp>
      <p:sp>
        <p:nvSpPr>
          <p:cNvPr id="11" name="Text Placeholder 1">
            <a:extLst>
              <a:ext uri="{FF2B5EF4-FFF2-40B4-BE49-F238E27FC236}">
                <a16:creationId xmlns:a16="http://schemas.microsoft.com/office/drawing/2014/main" id="{C56F0A00-BBD5-B9A1-25FD-054F7293C0D7}"/>
              </a:ext>
            </a:extLst>
          </p:cNvPr>
          <p:cNvSpPr txBox="1">
            <a:spLocks/>
          </p:cNvSpPr>
          <p:nvPr/>
        </p:nvSpPr>
        <p:spPr>
          <a:xfrm>
            <a:off x="431800" y="2184942"/>
            <a:ext cx="4272808" cy="379328"/>
          </a:xfrm>
          <a:prstGeom prst="rect">
            <a:avLst/>
          </a:prstGeom>
          <a:solidFill>
            <a:schemeClr val="tx1"/>
          </a:solidFill>
        </p:spPr>
        <p:txBody>
          <a:bodyPr vert="horz" lIns="216000" tIns="72000" rIns="288000" bIns="0" rtlCol="0">
            <a:normAutofit/>
          </a:bodyPr>
          <a:lstStyle>
            <a:lvl1pPr marL="177800" indent="-177800"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1pPr>
            <a:lvl2pPr marL="180975" indent="-174625" algn="l" defTabSz="914400" rtl="0" eaLnBrk="1" latinLnBrk="0" hangingPunct="1">
              <a:lnSpc>
                <a:spcPct val="100000"/>
              </a:lnSpc>
              <a:spcBef>
                <a:spcPts val="1200"/>
              </a:spcBef>
              <a:buFont typeface="Arial" panose="020B0604020202020204" pitchFamily="34" charset="0"/>
              <a:buChar char="•"/>
              <a:tabLst/>
              <a:defRPr sz="1500" b="0" i="0" kern="1200">
                <a:solidFill>
                  <a:schemeClr val="bg2">
                    <a:lumMod val="25000"/>
                  </a:schemeClr>
                </a:solidFill>
                <a:latin typeface="Arial" panose="020B0604020202020204" pitchFamily="34" charset="0"/>
                <a:ea typeface="+mn-ea"/>
                <a:cs typeface="+mn-cs"/>
              </a:defRPr>
            </a:lvl2pPr>
            <a:lvl3pPr marL="401638" indent="-176213" algn="l" defTabSz="914400" rtl="0" eaLnBrk="1" latinLnBrk="0" hangingPunct="1">
              <a:lnSpc>
                <a:spcPct val="100000"/>
              </a:lnSpc>
              <a:spcBef>
                <a:spcPts val="1200"/>
              </a:spcBef>
              <a:buFont typeface=".AppleSystemUIFont"/>
              <a:buChar char="–"/>
              <a:tabLst/>
              <a:defRPr sz="1500" b="0" i="0" kern="1200">
                <a:solidFill>
                  <a:schemeClr val="accent1"/>
                </a:solidFill>
                <a:latin typeface="Arial" panose="020B0604020202020204" pitchFamily="34" charset="0"/>
                <a:ea typeface="+mn-ea"/>
                <a:cs typeface="+mn-cs"/>
              </a:defRPr>
            </a:lvl3pPr>
            <a:lvl4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4pPr>
            <a:lvl5pPr marL="355600"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b="1" dirty="0">
                <a:solidFill>
                  <a:schemeClr val="bg1"/>
                </a:solidFill>
                <a:effectLst/>
                <a:cs typeface="Arial" panose="020B0604020202020204" pitchFamily="34" charset="0"/>
              </a:rPr>
              <a:t>Symptoms suggestive of EoE</a:t>
            </a:r>
          </a:p>
        </p:txBody>
      </p:sp>
      <p:pic>
        <p:nvPicPr>
          <p:cNvPr id="12" name="Picture 11">
            <a:extLst>
              <a:ext uri="{FF2B5EF4-FFF2-40B4-BE49-F238E27FC236}">
                <a16:creationId xmlns:a16="http://schemas.microsoft.com/office/drawing/2014/main" id="{1D2AAFBC-0E02-D761-7E3B-CB371DD933D8}"/>
              </a:ext>
            </a:extLst>
          </p:cNvPr>
          <p:cNvPicPr>
            <a:picLocks noChangeAspect="1"/>
          </p:cNvPicPr>
          <p:nvPr/>
        </p:nvPicPr>
        <p:blipFill>
          <a:blip r:embed="rId3"/>
          <a:stretch>
            <a:fillRect/>
          </a:stretch>
        </p:blipFill>
        <p:spPr>
          <a:xfrm>
            <a:off x="3757504" y="2189072"/>
            <a:ext cx="5254222" cy="3399878"/>
          </a:xfrm>
          <a:prstGeom prst="rect">
            <a:avLst/>
          </a:prstGeom>
        </p:spPr>
      </p:pic>
    </p:spTree>
    <p:extLst>
      <p:ext uri="{BB962C8B-B14F-4D97-AF65-F5344CB8AC3E}">
        <p14:creationId xmlns:p14="http://schemas.microsoft.com/office/powerpoint/2010/main" val="2541636668"/>
      </p:ext>
    </p:extLst>
  </p:cSld>
  <p:clrMapOvr>
    <a:masterClrMapping/>
  </p:clrMapOvr>
</p:sld>
</file>

<file path=ppt/theme/theme1.xml><?xml version="1.0" encoding="utf-8"?>
<a:theme xmlns:a="http://schemas.openxmlformats.org/drawingml/2006/main" name="Office Theme">
  <a:themeElements>
    <a:clrScheme name="Custom 20">
      <a:dk1>
        <a:srgbClr val="007E93"/>
      </a:dk1>
      <a:lt1>
        <a:srgbClr val="FFFFFF"/>
      </a:lt1>
      <a:dk2>
        <a:srgbClr val="C0CF15"/>
      </a:dk2>
      <a:lt2>
        <a:srgbClr val="F1F2F1"/>
      </a:lt2>
      <a:accent1>
        <a:srgbClr val="585958"/>
      </a:accent1>
      <a:accent2>
        <a:srgbClr val="0A8AD3"/>
      </a:accent2>
      <a:accent3>
        <a:srgbClr val="090946"/>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10504</TotalTime>
  <Words>1754</Words>
  <Application>Microsoft Office PowerPoint</Application>
  <PresentationFormat>On-screen Show (4:3)</PresentationFormat>
  <Paragraphs>214</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.AppleSystemUIFont</vt:lpstr>
      <vt:lpstr>Arial</vt:lpstr>
      <vt:lpstr>Arial Regular</vt:lpstr>
      <vt:lpstr>Calibri</vt:lpstr>
      <vt:lpstr>Office Theme</vt:lpstr>
      <vt:lpstr>2022 guidelines on the management of  eosinophilic oesophagitis</vt:lpstr>
      <vt:lpstr>BSG / BSPGHAN consensus on the diagnosis and management of EoE in children and adults, published in Gut, May 20221 </vt:lpstr>
      <vt:lpstr>Background to the guidelines1 </vt:lpstr>
      <vt:lpstr>EoE is an increasingly prominent topic in the published literature1 </vt:lpstr>
      <vt:lpstr>The guideline development group included representatives  of relevant professional groups1</vt:lpstr>
      <vt:lpstr>Stated aims of the BSG / BSPGHAN 2022 EoE guidelines1</vt:lpstr>
      <vt:lpstr>Definition of EoE1</vt:lpstr>
      <vt:lpstr>Diagnosis1</vt:lpstr>
      <vt:lpstr>Clinical presentation1</vt:lpstr>
      <vt:lpstr>Confirmation of diagnosis1</vt:lpstr>
      <vt:lpstr>Clinical presentation1</vt:lpstr>
      <vt:lpstr>Management1</vt:lpstr>
      <vt:lpstr>The new BSG guidelines recommend maintenance therapy for EoE1</vt:lpstr>
      <vt:lpstr>The most effective specific therapy for EoE is topical steroid treatment1</vt:lpstr>
      <vt:lpstr>Jorveza instructions for use</vt:lpstr>
      <vt:lpstr>Jorveza recommended dosage</vt:lpstr>
      <vt:lpstr>Prescribing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Firth</dc:creator>
  <cp:lastModifiedBy>Caroline Turnbull</cp:lastModifiedBy>
  <cp:revision>531</cp:revision>
  <cp:lastPrinted>2021-11-16T12:03:27Z</cp:lastPrinted>
  <dcterms:created xsi:type="dcterms:W3CDTF">2018-04-20T09:46:16Z</dcterms:created>
  <dcterms:modified xsi:type="dcterms:W3CDTF">2023-03-17T10:24:01Z</dcterms:modified>
</cp:coreProperties>
</file>