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 id="2147483692" r:id="rId3"/>
  </p:sldMasterIdLst>
  <p:notesMasterIdLst>
    <p:notesMasterId r:id="rId65"/>
  </p:notesMasterIdLst>
  <p:handoutMasterIdLst>
    <p:handoutMasterId r:id="rId66"/>
  </p:handoutMasterIdLst>
  <p:sldIdLst>
    <p:sldId id="1313" r:id="rId4"/>
    <p:sldId id="261" r:id="rId5"/>
    <p:sldId id="284" r:id="rId6"/>
    <p:sldId id="346" r:id="rId7"/>
    <p:sldId id="258" r:id="rId8"/>
    <p:sldId id="1286" r:id="rId9"/>
    <p:sldId id="262" r:id="rId10"/>
    <p:sldId id="1287" r:id="rId11"/>
    <p:sldId id="1288" r:id="rId12"/>
    <p:sldId id="1241" r:id="rId13"/>
    <p:sldId id="1240" r:id="rId14"/>
    <p:sldId id="286" r:id="rId15"/>
    <p:sldId id="269" r:id="rId16"/>
    <p:sldId id="299" r:id="rId17"/>
    <p:sldId id="274" r:id="rId18"/>
    <p:sldId id="271" r:id="rId19"/>
    <p:sldId id="353" r:id="rId20"/>
    <p:sldId id="272" r:id="rId21"/>
    <p:sldId id="1290" r:id="rId22"/>
    <p:sldId id="1291" r:id="rId23"/>
    <p:sldId id="1292" r:id="rId24"/>
    <p:sldId id="277" r:id="rId25"/>
    <p:sldId id="278" r:id="rId26"/>
    <p:sldId id="1255" r:id="rId27"/>
    <p:sldId id="275" r:id="rId28"/>
    <p:sldId id="331" r:id="rId29"/>
    <p:sldId id="351" r:id="rId30"/>
    <p:sldId id="287" r:id="rId31"/>
    <p:sldId id="288" r:id="rId32"/>
    <p:sldId id="352" r:id="rId33"/>
    <p:sldId id="1208" r:id="rId34"/>
    <p:sldId id="356" r:id="rId35"/>
    <p:sldId id="359" r:id="rId36"/>
    <p:sldId id="360" r:id="rId37"/>
    <p:sldId id="333" r:id="rId38"/>
    <p:sldId id="338" r:id="rId39"/>
    <p:sldId id="354" r:id="rId40"/>
    <p:sldId id="256" r:id="rId41"/>
    <p:sldId id="1317" r:id="rId42"/>
    <p:sldId id="1318" r:id="rId43"/>
    <p:sldId id="347" r:id="rId44"/>
    <p:sldId id="348" r:id="rId45"/>
    <p:sldId id="349" r:id="rId46"/>
    <p:sldId id="350" r:id="rId47"/>
    <p:sldId id="1319" r:id="rId48"/>
    <p:sldId id="1320" r:id="rId49"/>
    <p:sldId id="1321" r:id="rId50"/>
    <p:sldId id="1322" r:id="rId51"/>
    <p:sldId id="355" r:id="rId52"/>
    <p:sldId id="367" r:id="rId53"/>
    <p:sldId id="325" r:id="rId54"/>
    <p:sldId id="357" r:id="rId55"/>
    <p:sldId id="358" r:id="rId56"/>
    <p:sldId id="1311" r:id="rId57"/>
    <p:sldId id="5247" r:id="rId58"/>
    <p:sldId id="5248" r:id="rId59"/>
    <p:sldId id="632" r:id="rId60"/>
    <p:sldId id="5246" r:id="rId61"/>
    <p:sldId id="629" r:id="rId62"/>
    <p:sldId id="321" r:id="rId63"/>
    <p:sldId id="322" r:id="rId64"/>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3" pos="263" userDrawn="1">
          <p15:clr>
            <a:srgbClr val="A4A3A4"/>
          </p15:clr>
        </p15:guide>
        <p15:guide id="20" orient="horz" pos="378" userDrawn="1">
          <p15:clr>
            <a:srgbClr val="A4A3A4"/>
          </p15:clr>
        </p15:guide>
        <p15:guide id="23" pos="2290" userDrawn="1">
          <p15:clr>
            <a:srgbClr val="A4A3A4"/>
          </p15:clr>
        </p15:guide>
        <p15:guide id="24" orient="horz" pos="61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ina Tennant" initials="ST" lastIdx="1" clrIdx="0">
    <p:extLst>
      <p:ext uri="{19B8F6BF-5375-455C-9EA6-DF929625EA0E}">
        <p15:presenceInfo xmlns:p15="http://schemas.microsoft.com/office/powerpoint/2012/main" userId="S::shaina@sevenstones.co.uk::5a6ee1a5-e9b1-4c65-879c-453d9130f969" providerId="AD"/>
      </p:ext>
    </p:extLst>
  </p:cmAuthor>
  <p:cmAuthor id="2" name="Caroline Turnbull" initials="CT" lastIdx="8" clrIdx="1">
    <p:extLst>
      <p:ext uri="{19B8F6BF-5375-455C-9EA6-DF929625EA0E}">
        <p15:presenceInfo xmlns:p15="http://schemas.microsoft.com/office/powerpoint/2012/main" userId="S::turnbull@drfalkpharma.co.uk::e5fda2de-a9bf-47c7-aa03-dcfc37ce6d82" providerId="AD"/>
      </p:ext>
    </p:extLst>
  </p:cmAuthor>
  <p:cmAuthor id="3" name="Anna Thomas" initials="AT" lastIdx="1" clrIdx="2">
    <p:extLst>
      <p:ext uri="{19B8F6BF-5375-455C-9EA6-DF929625EA0E}">
        <p15:presenceInfo xmlns:p15="http://schemas.microsoft.com/office/powerpoint/2012/main" userId="S::anna@sevenstones.co.uk::bad336bb-76bb-4398-b4f3-2b68a66709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1D1"/>
    <a:srgbClr val="360734"/>
    <a:srgbClr val="EE79AD"/>
    <a:srgbClr val="F7A600"/>
    <a:srgbClr val="C0BEB3"/>
    <a:srgbClr val="79CCEF"/>
    <a:srgbClr val="7CD630"/>
    <a:srgbClr val="B3CC08"/>
    <a:srgbClr val="E41B1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7"/>
    <p:restoredTop sz="87207"/>
  </p:normalViewPr>
  <p:slideViewPr>
    <p:cSldViewPr snapToGrid="0" snapToObjects="1" showGuides="1">
      <p:cViewPr varScale="1">
        <p:scale>
          <a:sx n="97" d="100"/>
          <a:sy n="97" d="100"/>
        </p:scale>
        <p:origin x="2346" y="90"/>
      </p:cViewPr>
      <p:guideLst>
        <p:guide pos="263"/>
        <p:guide orient="horz" pos="378"/>
        <p:guide pos="2290"/>
        <p:guide orient="horz" pos="618"/>
      </p:guideLst>
    </p:cSldViewPr>
  </p:slideViewPr>
  <p:notesTextViewPr>
    <p:cViewPr>
      <p:scale>
        <a:sx n="1" d="1"/>
        <a:sy n="1" d="1"/>
      </p:scale>
      <p:origin x="0" y="0"/>
    </p:cViewPr>
  </p:notesTextViewPr>
  <p:sorterViewPr>
    <p:cViewPr>
      <p:scale>
        <a:sx n="140" d="100"/>
        <a:sy n="140" d="100"/>
      </p:scale>
      <p:origin x="0" y="-22974"/>
    </p:cViewPr>
  </p:sorterViewPr>
  <p:notesViewPr>
    <p:cSldViewPr snapToGrid="0" snapToObjects="1" showGuides="1">
      <p:cViewPr varScale="1">
        <p:scale>
          <a:sx n="163" d="100"/>
          <a:sy n="163" d="100"/>
        </p:scale>
        <p:origin x="359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Sheet1!$A$1</c:f>
              <c:strCache>
                <c:ptCount val="1"/>
                <c:pt idx="0">
                  <c:v>Column1</c:v>
                </c:pt>
              </c:strCache>
            </c:strRef>
          </c:tx>
          <c:spPr>
            <a:solidFill>
              <a:srgbClr val="FFC000"/>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A33C-D548-965A-5B7A6F47E6C3}"/>
              </c:ext>
            </c:extLst>
          </c:dPt>
          <c:dPt>
            <c:idx val="1"/>
            <c:bubble3D val="0"/>
            <c:spPr>
              <a:noFill/>
              <a:ln w="19050">
                <a:noFill/>
              </a:ln>
              <a:effectLst/>
            </c:spPr>
            <c:extLst>
              <c:ext xmlns:c16="http://schemas.microsoft.com/office/drawing/2014/chart" uri="{C3380CC4-5D6E-409C-BE32-E72D297353CC}">
                <c16:uniqueId val="{00000003-A33C-D548-965A-5B7A6F47E6C3}"/>
              </c:ext>
            </c:extLst>
          </c:dPt>
          <c:val>
            <c:numRef>
              <c:f>Sheet1!$A$2:$A$3</c:f>
              <c:numCache>
                <c:formatCode>General</c:formatCode>
                <c:ptCount val="2"/>
                <c:pt idx="0">
                  <c:v>70</c:v>
                </c:pt>
                <c:pt idx="1">
                  <c:v>30</c:v>
                </c:pt>
              </c:numCache>
            </c:numRef>
          </c:val>
          <c:extLst>
            <c:ext xmlns:c16="http://schemas.microsoft.com/office/drawing/2014/chart" uri="{C3380CC4-5D6E-409C-BE32-E72D297353CC}">
              <c16:uniqueId val="{00000004-A33C-D548-965A-5B7A6F47E6C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118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8DD88D93-95C4-44C3-BC97-278CD71CB7BD}" type="datetimeFigureOut">
              <a:rPr lang="en-GB" smtClean="0"/>
              <a:t>17/03/2023</a:t>
            </a:fld>
            <a:endParaRPr lang="en-GB"/>
          </a:p>
        </p:txBody>
      </p:sp>
      <p:sp>
        <p:nvSpPr>
          <p:cNvPr id="4" name="Slide Image Placeholder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70C55064-9B7C-436E-B2BA-0D4166BB0184}" type="slidenum">
              <a:rPr lang="en-GB" smtClean="0"/>
              <a:t>‹#›</a:t>
            </a:fld>
            <a:endParaRPr lang="en-GB"/>
          </a:p>
        </p:txBody>
      </p:sp>
    </p:spTree>
    <p:extLst>
      <p:ext uri="{BB962C8B-B14F-4D97-AF65-F5344CB8AC3E}">
        <p14:creationId xmlns:p14="http://schemas.microsoft.com/office/powerpoint/2010/main" val="60947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Master Slides and for MDT</a:t>
            </a:r>
            <a:endParaRPr lang="en-US" dirty="0"/>
          </a:p>
        </p:txBody>
      </p:sp>
      <p:sp>
        <p:nvSpPr>
          <p:cNvPr id="4" name="Slide Number Placeholder 3"/>
          <p:cNvSpPr>
            <a:spLocks noGrp="1"/>
          </p:cNvSpPr>
          <p:nvPr>
            <p:ph type="sldNum" sz="quarter" idx="5"/>
          </p:nvPr>
        </p:nvSpPr>
        <p:spPr/>
        <p:txBody>
          <a:bodyPr/>
          <a:lstStyle/>
          <a:p>
            <a:fld id="{70C55064-9B7C-436E-B2BA-0D4166BB0184}" type="slidenum">
              <a:rPr lang="en-GB" smtClean="0"/>
              <a:t>54</a:t>
            </a:fld>
            <a:endParaRPr lang="en-GB"/>
          </a:p>
        </p:txBody>
      </p:sp>
    </p:spTree>
    <p:extLst>
      <p:ext uri="{BB962C8B-B14F-4D97-AF65-F5344CB8AC3E}">
        <p14:creationId xmlns:p14="http://schemas.microsoft.com/office/powerpoint/2010/main" val="18259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8621D22-05C4-1848-AC05-0764946A001D}"/>
              </a:ext>
            </a:extLst>
          </p:cNvPr>
          <p:cNvSpPr txBox="1">
            <a:spLocks/>
          </p:cNvSpPr>
          <p:nvPr userDrawn="1"/>
        </p:nvSpPr>
        <p:spPr>
          <a:xfrm>
            <a:off x="1" y="5733904"/>
            <a:ext cx="8811712" cy="113023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6" name="Title 3">
            <a:extLst>
              <a:ext uri="{FF2B5EF4-FFF2-40B4-BE49-F238E27FC236}">
                <a16:creationId xmlns:a16="http://schemas.microsoft.com/office/drawing/2014/main" id="{569696F5-119A-DE44-8D31-1248E0173253}"/>
              </a:ext>
            </a:extLst>
          </p:cNvPr>
          <p:cNvSpPr txBox="1">
            <a:spLocks/>
          </p:cNvSpPr>
          <p:nvPr userDrawn="1"/>
        </p:nvSpPr>
        <p:spPr>
          <a:xfrm>
            <a:off x="8811712" y="0"/>
            <a:ext cx="332288" cy="5733904"/>
          </a:xfrm>
          <a:prstGeom prst="rect">
            <a:avLst/>
          </a:prstGeom>
          <a:solidFill>
            <a:schemeClr val="bg1">
              <a:lumMod val="85000"/>
            </a:schemeClr>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7" name="Title 3">
            <a:extLst>
              <a:ext uri="{FF2B5EF4-FFF2-40B4-BE49-F238E27FC236}">
                <a16:creationId xmlns:a16="http://schemas.microsoft.com/office/drawing/2014/main" id="{64EE31F2-D52D-3743-B66F-DF4150D9B44B}"/>
              </a:ext>
            </a:extLst>
          </p:cNvPr>
          <p:cNvSpPr txBox="1">
            <a:spLocks/>
          </p:cNvSpPr>
          <p:nvPr userDrawn="1"/>
        </p:nvSpPr>
        <p:spPr>
          <a:xfrm>
            <a:off x="8811712" y="5733904"/>
            <a:ext cx="332288" cy="1124096"/>
          </a:xfrm>
          <a:prstGeom prst="rect">
            <a:avLst/>
          </a:prstGeom>
          <a:solidFill>
            <a:srgbClr val="FF0000"/>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11" name="Text Placeholder 10">
            <a:extLst>
              <a:ext uri="{FF2B5EF4-FFF2-40B4-BE49-F238E27FC236}">
                <a16:creationId xmlns:a16="http://schemas.microsoft.com/office/drawing/2014/main" id="{5F7D7DA7-F872-3F4A-B227-6438715F6EB3}"/>
              </a:ext>
            </a:extLst>
          </p:cNvPr>
          <p:cNvSpPr>
            <a:spLocks noGrp="1"/>
          </p:cNvSpPr>
          <p:nvPr>
            <p:ph type="body" sz="quarter" idx="11"/>
          </p:nvPr>
        </p:nvSpPr>
        <p:spPr>
          <a:xfrm>
            <a:off x="428624" y="5733904"/>
            <a:ext cx="5955991" cy="1124097"/>
          </a:xfrm>
          <a:noFill/>
        </p:spPr>
        <p:txBody>
          <a:bodyPr lIns="0" tIns="108000" rIns="108000" bIns="0">
            <a:noAutofit/>
          </a:bodyPr>
          <a:lstStyle>
            <a:lvl1pPr marL="136525" indent="-136525">
              <a:lnSpc>
                <a:spcPct val="100000"/>
              </a:lnSpc>
              <a:spcBef>
                <a:spcPts val="0"/>
              </a:spcBef>
              <a:buNone/>
              <a:tabLst/>
              <a:defRPr sz="900">
                <a:solidFill>
                  <a:schemeClr val="bg1"/>
                </a:solidFill>
              </a:defRPr>
            </a:lvl1pPr>
            <a:lvl2pPr marL="457200" indent="0">
              <a:buNone/>
              <a:defRPr sz="1000">
                <a:solidFill>
                  <a:schemeClr val="accent1"/>
                </a:solidFill>
              </a:defRPr>
            </a:lvl2pPr>
            <a:lvl3pPr marL="914400" indent="0">
              <a:buNone/>
              <a:defRPr sz="1000">
                <a:solidFill>
                  <a:schemeClr val="accent1"/>
                </a:solidFill>
              </a:defRPr>
            </a:lvl3pPr>
            <a:lvl4pPr marL="1371600" indent="0">
              <a:buNone/>
              <a:defRPr sz="1000">
                <a:solidFill>
                  <a:schemeClr val="accent1"/>
                </a:solidFill>
              </a:defRPr>
            </a:lvl4pPr>
            <a:lvl5pPr marL="1828800" indent="0">
              <a:buNone/>
              <a:defRPr sz="1000">
                <a:solidFill>
                  <a:schemeClr val="accent1"/>
                </a:solidFill>
              </a:defRPr>
            </a:lvl5pPr>
          </a:lstStyle>
          <a:p>
            <a:pPr lvl="0"/>
            <a:r>
              <a:rPr lang="en-US" dirty="0"/>
              <a:t>Edit Master text styles</a:t>
            </a:r>
          </a:p>
        </p:txBody>
      </p:sp>
      <p:sp>
        <p:nvSpPr>
          <p:cNvPr id="15" name="Text Placeholder 14">
            <a:extLst>
              <a:ext uri="{FF2B5EF4-FFF2-40B4-BE49-F238E27FC236}">
                <a16:creationId xmlns:a16="http://schemas.microsoft.com/office/drawing/2014/main" id="{D29E677C-88C7-394E-973A-B905EFFE722A}"/>
              </a:ext>
            </a:extLst>
          </p:cNvPr>
          <p:cNvSpPr>
            <a:spLocks noGrp="1"/>
          </p:cNvSpPr>
          <p:nvPr>
            <p:ph type="body" sz="quarter" idx="13"/>
          </p:nvPr>
        </p:nvSpPr>
        <p:spPr>
          <a:xfrm>
            <a:off x="428625" y="1047566"/>
            <a:ext cx="7887218" cy="3529611"/>
          </a:xfrm>
        </p:spPr>
        <p:txBody>
          <a:bodyPr lIns="0" tIns="0" rIns="0" bIns="0">
            <a:normAutofit/>
          </a:bodyPr>
          <a:lstStyle>
            <a:lvl1pPr marL="177800" indent="-177800">
              <a:lnSpc>
                <a:spcPct val="100000"/>
              </a:lnSpc>
              <a:spcBef>
                <a:spcPts val="1200"/>
              </a:spcBef>
              <a:buFont typeface="Arial" panose="020B0604020202020204" pitchFamily="34" charset="0"/>
              <a:buChar char="•"/>
              <a:tabLst/>
              <a:defRPr sz="1500">
                <a:solidFill>
                  <a:schemeClr val="bg2">
                    <a:lumMod val="25000"/>
                  </a:schemeClr>
                </a:solidFill>
              </a:defRPr>
            </a:lvl1pPr>
            <a:lvl2pPr marL="180975" indent="-174625">
              <a:lnSpc>
                <a:spcPct val="100000"/>
              </a:lnSpc>
              <a:spcBef>
                <a:spcPts val="1200"/>
              </a:spcBef>
              <a:tabLst/>
              <a:defRPr sz="1500">
                <a:solidFill>
                  <a:schemeClr val="bg2">
                    <a:lumMod val="25000"/>
                  </a:schemeClr>
                </a:solidFill>
              </a:defRPr>
            </a:lvl2pPr>
            <a:lvl3pPr marL="401638" indent="-176213">
              <a:lnSpc>
                <a:spcPct val="100000"/>
              </a:lnSpc>
              <a:spcBef>
                <a:spcPts val="1200"/>
              </a:spcBef>
              <a:buFont typeface=".AppleSystemUIFont"/>
              <a:buChar char="–"/>
              <a:tabLst/>
              <a:defRPr sz="1500">
                <a:solidFill>
                  <a:schemeClr val="accent1"/>
                </a:solidFill>
              </a:defRPr>
            </a:lvl3pPr>
            <a:lvl4pPr marL="355600" indent="-174625">
              <a:tabLst/>
              <a:defRPr sz="1600"/>
            </a:lvl4pPr>
            <a:lvl5pPr marL="355600" indent="-174625">
              <a:tabLst/>
              <a:defRPr sz="1600"/>
            </a:lvl5pPr>
          </a:lstStyle>
          <a:p>
            <a:pPr lvl="0"/>
            <a:r>
              <a:rPr lang="en-US" dirty="0"/>
              <a:t>Edit Master text styles</a:t>
            </a:r>
          </a:p>
          <a:p>
            <a:pPr lvl="1"/>
            <a:r>
              <a:rPr lang="en-US" dirty="0"/>
              <a:t>Second level</a:t>
            </a:r>
          </a:p>
        </p:txBody>
      </p:sp>
      <p:sp>
        <p:nvSpPr>
          <p:cNvPr id="2" name="Title 1"/>
          <p:cNvSpPr>
            <a:spLocks noGrp="1"/>
          </p:cNvSpPr>
          <p:nvPr>
            <p:ph type="title"/>
          </p:nvPr>
        </p:nvSpPr>
        <p:spPr>
          <a:xfrm>
            <a:off x="428624" y="0"/>
            <a:ext cx="5955992" cy="1020932"/>
          </a:xfrm>
          <a:solidFill>
            <a:schemeClr val="bg1"/>
          </a:solidFill>
        </p:spPr>
        <p:txBody>
          <a:bodyPr lIns="0" tIns="0" rIns="0" bIns="0">
            <a:normAutofit/>
          </a:bodyPr>
          <a:lstStyle>
            <a:lvl1pPr algn="l">
              <a:lnSpc>
                <a:spcPct val="100000"/>
              </a:lnSpc>
              <a:defRPr sz="18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502974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79"/>
            <a:ext cx="77724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2"/>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727" b="0" i="0">
                <a:solidFill>
                  <a:schemeClr val="bg1"/>
                </a:solidFill>
                <a:latin typeface="Arial"/>
                <a:cs typeface="Arial"/>
              </a:defRPr>
            </a:lvl1pPr>
          </a:lstStyle>
          <a:p>
            <a:pPr marL="10860"/>
            <a:r>
              <a:rPr lang="en-GB"/>
              <a:t>Informed</a:t>
            </a:r>
            <a:r>
              <a:rPr lang="en-GB" spc="-38"/>
              <a:t> </a:t>
            </a:r>
            <a:r>
              <a:rPr lang="en-GB" spc="4"/>
              <a:t>with</a:t>
            </a:r>
            <a:endParaRPr lang="en-GB" spc="4" dirty="0"/>
          </a:p>
        </p:txBody>
      </p:sp>
      <p:sp>
        <p:nvSpPr>
          <p:cNvPr id="5" name="Holder 5"/>
          <p:cNvSpPr>
            <a:spLocks noGrp="1"/>
          </p:cNvSpPr>
          <p:nvPr>
            <p:ph type="dt" sz="half" idx="6"/>
          </p:nvPr>
        </p:nvSpPr>
        <p:spPr/>
        <p:txBody>
          <a:bodyPr lIns="0" tIns="0" rIns="0" bIns="0"/>
          <a:lstStyle>
            <a:lvl1pPr>
              <a:defRPr sz="2437" b="1" i="0">
                <a:solidFill>
                  <a:schemeClr val="bg1"/>
                </a:solidFill>
                <a:latin typeface="Arial"/>
                <a:cs typeface="Arial"/>
              </a:defRPr>
            </a:lvl1pPr>
          </a:lstStyle>
          <a:p>
            <a:pPr marL="10860">
              <a:lnSpc>
                <a:spcPts val="2681"/>
              </a:lnSpc>
            </a:pPr>
            <a:r>
              <a:rPr lang="en-GB" spc="-145"/>
              <a:t>ca</a:t>
            </a:r>
            <a:r>
              <a:rPr lang="en-GB" spc="-133"/>
              <a:t>r</a:t>
            </a:r>
            <a:r>
              <a:rPr lang="en-GB" spc="-214"/>
              <a:t>e</a:t>
            </a:r>
            <a:endParaRPr lang="en-GB" spc="-214"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17137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1"/>
            <a:ext cx="9142915" cy="6855696"/>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2E2E4"/>
          </a:solidFill>
        </p:spPr>
        <p:txBody>
          <a:bodyPr wrap="square" lIns="0" tIns="0" rIns="0" bIns="0" rtlCol="0"/>
          <a:lstStyle/>
          <a:p>
            <a:endParaRPr sz="1539"/>
          </a:p>
        </p:txBody>
      </p:sp>
      <p:sp>
        <p:nvSpPr>
          <p:cNvPr id="17" name="bk object 17"/>
          <p:cNvSpPr/>
          <p:nvPr/>
        </p:nvSpPr>
        <p:spPr>
          <a:xfrm>
            <a:off x="202114" y="796103"/>
            <a:ext cx="2773065" cy="5306745"/>
          </a:xfrm>
          <a:custGeom>
            <a:avLst/>
            <a:gdLst/>
            <a:ahLst/>
            <a:cxnLst/>
            <a:rect l="l" t="t" r="r" b="b"/>
            <a:pathLst>
              <a:path w="3242945" h="5852159">
                <a:moveTo>
                  <a:pt x="0" y="5851537"/>
                </a:moveTo>
                <a:lnTo>
                  <a:pt x="3242487" y="5851537"/>
                </a:lnTo>
                <a:lnTo>
                  <a:pt x="3242487" y="0"/>
                </a:lnTo>
                <a:lnTo>
                  <a:pt x="0" y="0"/>
                </a:lnTo>
                <a:lnTo>
                  <a:pt x="0" y="5851537"/>
                </a:lnTo>
                <a:close/>
              </a:path>
            </a:pathLst>
          </a:custGeom>
          <a:solidFill>
            <a:srgbClr val="FFFFFF"/>
          </a:solidFill>
        </p:spPr>
        <p:txBody>
          <a:bodyPr wrap="square" lIns="0" tIns="0" rIns="0" bIns="0" rtlCol="0"/>
          <a:lstStyle/>
          <a:p>
            <a:endParaRPr sz="1539"/>
          </a:p>
        </p:txBody>
      </p:sp>
      <p:sp>
        <p:nvSpPr>
          <p:cNvPr id="18" name="bk object 18"/>
          <p:cNvSpPr/>
          <p:nvPr/>
        </p:nvSpPr>
        <p:spPr>
          <a:xfrm>
            <a:off x="6132139" y="796103"/>
            <a:ext cx="2779039" cy="5306745"/>
          </a:xfrm>
          <a:custGeom>
            <a:avLst/>
            <a:gdLst/>
            <a:ahLst/>
            <a:cxnLst/>
            <a:rect l="l" t="t" r="r" b="b"/>
            <a:pathLst>
              <a:path w="3249929" h="5852159">
                <a:moveTo>
                  <a:pt x="0" y="5851537"/>
                </a:moveTo>
                <a:lnTo>
                  <a:pt x="3249485" y="5851537"/>
                </a:lnTo>
                <a:lnTo>
                  <a:pt x="3249485" y="0"/>
                </a:lnTo>
                <a:lnTo>
                  <a:pt x="0" y="0"/>
                </a:lnTo>
                <a:lnTo>
                  <a:pt x="0" y="5851537"/>
                </a:lnTo>
                <a:close/>
              </a:path>
            </a:pathLst>
          </a:custGeom>
          <a:solidFill>
            <a:srgbClr val="FFFFFF"/>
          </a:solidFill>
        </p:spPr>
        <p:txBody>
          <a:bodyPr wrap="square" lIns="0" tIns="0" rIns="0" bIns="0" rtlCol="0"/>
          <a:lstStyle/>
          <a:p>
            <a:endParaRPr sz="1539"/>
          </a:p>
        </p:txBody>
      </p:sp>
      <p:sp>
        <p:nvSpPr>
          <p:cNvPr id="19" name="bk object 19"/>
          <p:cNvSpPr/>
          <p:nvPr/>
        </p:nvSpPr>
        <p:spPr>
          <a:xfrm>
            <a:off x="3121481" y="3969170"/>
            <a:ext cx="2888179" cy="2135136"/>
          </a:xfrm>
          <a:custGeom>
            <a:avLst/>
            <a:gdLst/>
            <a:ahLst/>
            <a:cxnLst/>
            <a:rect l="l" t="t" r="r" b="b"/>
            <a:pathLst>
              <a:path w="3377565" h="2354579">
                <a:moveTo>
                  <a:pt x="0" y="2354580"/>
                </a:moveTo>
                <a:lnTo>
                  <a:pt x="3377272" y="2354580"/>
                </a:lnTo>
                <a:lnTo>
                  <a:pt x="3377272" y="0"/>
                </a:lnTo>
                <a:lnTo>
                  <a:pt x="0" y="0"/>
                </a:lnTo>
                <a:lnTo>
                  <a:pt x="0" y="2354580"/>
                </a:lnTo>
                <a:close/>
              </a:path>
            </a:pathLst>
          </a:custGeom>
          <a:solidFill>
            <a:srgbClr val="D9E7E9"/>
          </a:solidFill>
        </p:spPr>
        <p:txBody>
          <a:bodyPr wrap="square" lIns="0" tIns="0" rIns="0" bIns="0" rtlCol="0"/>
          <a:lstStyle/>
          <a:p>
            <a:endParaRPr sz="1539"/>
          </a:p>
        </p:txBody>
      </p:sp>
      <p:sp>
        <p:nvSpPr>
          <p:cNvPr id="20" name="bk object 20"/>
          <p:cNvSpPr/>
          <p:nvPr/>
        </p:nvSpPr>
        <p:spPr>
          <a:xfrm>
            <a:off x="5616612" y="3968595"/>
            <a:ext cx="376837" cy="0"/>
          </a:xfrm>
          <a:custGeom>
            <a:avLst/>
            <a:gdLst/>
            <a:ahLst/>
            <a:cxnLst/>
            <a:rect l="l" t="t" r="r" b="b"/>
            <a:pathLst>
              <a:path w="440690">
                <a:moveTo>
                  <a:pt x="0" y="0"/>
                </a:moveTo>
                <a:lnTo>
                  <a:pt x="440476" y="0"/>
                </a:lnTo>
              </a:path>
            </a:pathLst>
          </a:custGeom>
          <a:ln w="3175">
            <a:solidFill>
              <a:srgbClr val="D9E7E9"/>
            </a:solidFill>
          </a:ln>
        </p:spPr>
        <p:txBody>
          <a:bodyPr wrap="square" lIns="0" tIns="0" rIns="0" bIns="0" rtlCol="0"/>
          <a:lstStyle/>
          <a:p>
            <a:endParaRPr sz="1539"/>
          </a:p>
        </p:txBody>
      </p:sp>
      <p:sp>
        <p:nvSpPr>
          <p:cNvPr id="21" name="bk object 21"/>
          <p:cNvSpPr/>
          <p:nvPr/>
        </p:nvSpPr>
        <p:spPr>
          <a:xfrm>
            <a:off x="3121480" y="3968595"/>
            <a:ext cx="402901" cy="0"/>
          </a:xfrm>
          <a:custGeom>
            <a:avLst/>
            <a:gdLst/>
            <a:ahLst/>
            <a:cxnLst/>
            <a:rect l="l" t="t" r="r" b="b"/>
            <a:pathLst>
              <a:path w="471170">
                <a:moveTo>
                  <a:pt x="0" y="0"/>
                </a:moveTo>
                <a:lnTo>
                  <a:pt x="470992" y="0"/>
                </a:lnTo>
              </a:path>
            </a:pathLst>
          </a:custGeom>
          <a:ln w="3175">
            <a:solidFill>
              <a:srgbClr val="D9E7E9"/>
            </a:solidFill>
          </a:ln>
        </p:spPr>
        <p:txBody>
          <a:bodyPr wrap="square" lIns="0" tIns="0" rIns="0" bIns="0" rtlCol="0"/>
          <a:lstStyle/>
          <a:p>
            <a:endParaRPr sz="1539"/>
          </a:p>
        </p:txBody>
      </p:sp>
      <p:sp>
        <p:nvSpPr>
          <p:cNvPr id="22" name="bk object 22"/>
          <p:cNvSpPr/>
          <p:nvPr/>
        </p:nvSpPr>
        <p:spPr>
          <a:xfrm>
            <a:off x="3702872" y="3968038"/>
            <a:ext cx="1594227" cy="1292713"/>
          </a:xfrm>
          <a:custGeom>
            <a:avLst/>
            <a:gdLst/>
            <a:ahLst/>
            <a:cxnLst/>
            <a:rect l="l" t="t" r="r" b="b"/>
            <a:pathLst>
              <a:path w="1864360" h="1425575">
                <a:moveTo>
                  <a:pt x="1532095" y="0"/>
                </a:moveTo>
                <a:lnTo>
                  <a:pt x="1049925" y="0"/>
                </a:lnTo>
                <a:lnTo>
                  <a:pt x="318960" y="19108"/>
                </a:lnTo>
                <a:lnTo>
                  <a:pt x="351510" y="343631"/>
                </a:lnTo>
                <a:lnTo>
                  <a:pt x="301409" y="525203"/>
                </a:lnTo>
                <a:lnTo>
                  <a:pt x="0" y="656191"/>
                </a:lnTo>
                <a:lnTo>
                  <a:pt x="303733" y="1282644"/>
                </a:lnTo>
                <a:lnTo>
                  <a:pt x="1142263" y="1425201"/>
                </a:lnTo>
                <a:lnTo>
                  <a:pt x="1505496" y="1244125"/>
                </a:lnTo>
                <a:lnTo>
                  <a:pt x="1863801" y="779063"/>
                </a:lnTo>
                <a:lnTo>
                  <a:pt x="1756321" y="641294"/>
                </a:lnTo>
                <a:lnTo>
                  <a:pt x="1728673" y="617329"/>
                </a:lnTo>
                <a:lnTo>
                  <a:pt x="1514182" y="514764"/>
                </a:lnTo>
                <a:lnTo>
                  <a:pt x="1532095" y="0"/>
                </a:lnTo>
                <a:close/>
              </a:path>
            </a:pathLst>
          </a:custGeom>
          <a:solidFill>
            <a:srgbClr val="E6B4A2"/>
          </a:solidFill>
        </p:spPr>
        <p:txBody>
          <a:bodyPr wrap="square" lIns="0" tIns="0" rIns="0" bIns="0" rtlCol="0"/>
          <a:lstStyle/>
          <a:p>
            <a:endParaRPr sz="1539"/>
          </a:p>
        </p:txBody>
      </p:sp>
      <p:sp>
        <p:nvSpPr>
          <p:cNvPr id="23" name="bk object 23"/>
          <p:cNvSpPr/>
          <p:nvPr/>
        </p:nvSpPr>
        <p:spPr>
          <a:xfrm>
            <a:off x="5009035" y="3968037"/>
            <a:ext cx="68960" cy="120346"/>
          </a:xfrm>
          <a:custGeom>
            <a:avLst/>
            <a:gdLst/>
            <a:ahLst/>
            <a:cxnLst/>
            <a:rect l="l" t="t" r="r" b="b"/>
            <a:pathLst>
              <a:path w="80645" h="132714">
                <a:moveTo>
                  <a:pt x="80557" y="0"/>
                </a:moveTo>
                <a:lnTo>
                  <a:pt x="23459" y="0"/>
                </a:lnTo>
                <a:lnTo>
                  <a:pt x="4191" y="11990"/>
                </a:lnTo>
                <a:lnTo>
                  <a:pt x="0" y="132411"/>
                </a:lnTo>
                <a:lnTo>
                  <a:pt x="80557" y="0"/>
                </a:lnTo>
                <a:close/>
              </a:path>
            </a:pathLst>
          </a:custGeom>
          <a:solidFill>
            <a:srgbClr val="FAF2EE"/>
          </a:solidFill>
        </p:spPr>
        <p:txBody>
          <a:bodyPr wrap="square" lIns="0" tIns="0" rIns="0" bIns="0" rtlCol="0"/>
          <a:lstStyle/>
          <a:p>
            <a:endParaRPr sz="1539"/>
          </a:p>
        </p:txBody>
      </p:sp>
      <p:sp>
        <p:nvSpPr>
          <p:cNvPr id="24" name="bk object 24"/>
          <p:cNvSpPr/>
          <p:nvPr/>
        </p:nvSpPr>
        <p:spPr>
          <a:xfrm>
            <a:off x="4003248" y="3978913"/>
            <a:ext cx="1109877" cy="885032"/>
          </a:xfrm>
          <a:custGeom>
            <a:avLst/>
            <a:gdLst/>
            <a:ahLst/>
            <a:cxnLst/>
            <a:rect l="l" t="t" r="r" b="b"/>
            <a:pathLst>
              <a:path w="1297939" h="975995">
                <a:moveTo>
                  <a:pt x="1113360" y="515238"/>
                </a:moveTo>
                <a:lnTo>
                  <a:pt x="951496" y="515238"/>
                </a:lnTo>
                <a:lnTo>
                  <a:pt x="1013155" y="552068"/>
                </a:lnTo>
                <a:lnTo>
                  <a:pt x="1036193" y="596734"/>
                </a:lnTo>
                <a:lnTo>
                  <a:pt x="1052118" y="644385"/>
                </a:lnTo>
                <a:lnTo>
                  <a:pt x="1030351" y="712050"/>
                </a:lnTo>
                <a:lnTo>
                  <a:pt x="966622" y="794359"/>
                </a:lnTo>
                <a:lnTo>
                  <a:pt x="948042" y="839762"/>
                </a:lnTo>
                <a:lnTo>
                  <a:pt x="928941" y="898080"/>
                </a:lnTo>
                <a:lnTo>
                  <a:pt x="936282" y="910145"/>
                </a:lnTo>
                <a:lnTo>
                  <a:pt x="919568" y="923201"/>
                </a:lnTo>
                <a:lnTo>
                  <a:pt x="908227" y="949350"/>
                </a:lnTo>
                <a:lnTo>
                  <a:pt x="909701" y="975906"/>
                </a:lnTo>
                <a:lnTo>
                  <a:pt x="960412" y="888923"/>
                </a:lnTo>
                <a:lnTo>
                  <a:pt x="1022083" y="800087"/>
                </a:lnTo>
                <a:lnTo>
                  <a:pt x="1089964" y="742353"/>
                </a:lnTo>
                <a:lnTo>
                  <a:pt x="1122578" y="720318"/>
                </a:lnTo>
                <a:lnTo>
                  <a:pt x="1259704" y="720318"/>
                </a:lnTo>
                <a:lnTo>
                  <a:pt x="1297813" y="597280"/>
                </a:lnTo>
                <a:lnTo>
                  <a:pt x="1111707" y="541718"/>
                </a:lnTo>
                <a:lnTo>
                  <a:pt x="1113360" y="515238"/>
                </a:lnTo>
                <a:close/>
              </a:path>
              <a:path w="1297939" h="975995">
                <a:moveTo>
                  <a:pt x="1259704" y="720318"/>
                </a:moveTo>
                <a:lnTo>
                  <a:pt x="1122578" y="720318"/>
                </a:lnTo>
                <a:lnTo>
                  <a:pt x="1163053" y="736765"/>
                </a:lnTo>
                <a:lnTo>
                  <a:pt x="1193228" y="778433"/>
                </a:lnTo>
                <a:lnTo>
                  <a:pt x="1204074" y="824052"/>
                </a:lnTo>
                <a:lnTo>
                  <a:pt x="1192542" y="873099"/>
                </a:lnTo>
                <a:lnTo>
                  <a:pt x="1231493" y="811402"/>
                </a:lnTo>
                <a:lnTo>
                  <a:pt x="1259704" y="720318"/>
                </a:lnTo>
                <a:close/>
              </a:path>
              <a:path w="1297939" h="975995">
                <a:moveTo>
                  <a:pt x="0" y="104965"/>
                </a:moveTo>
                <a:lnTo>
                  <a:pt x="150901" y="346875"/>
                </a:lnTo>
                <a:lnTo>
                  <a:pt x="266306" y="429475"/>
                </a:lnTo>
                <a:lnTo>
                  <a:pt x="879856" y="437705"/>
                </a:lnTo>
                <a:lnTo>
                  <a:pt x="885977" y="547890"/>
                </a:lnTo>
                <a:lnTo>
                  <a:pt x="901204" y="534365"/>
                </a:lnTo>
                <a:lnTo>
                  <a:pt x="951496" y="515238"/>
                </a:lnTo>
                <a:lnTo>
                  <a:pt x="1113360" y="515238"/>
                </a:lnTo>
                <a:lnTo>
                  <a:pt x="1133640" y="190385"/>
                </a:lnTo>
                <a:lnTo>
                  <a:pt x="1140068" y="179819"/>
                </a:lnTo>
                <a:lnTo>
                  <a:pt x="891400" y="179819"/>
                </a:lnTo>
                <a:lnTo>
                  <a:pt x="0" y="104965"/>
                </a:lnTo>
                <a:close/>
              </a:path>
              <a:path w="1297939" h="975995">
                <a:moveTo>
                  <a:pt x="1180401" y="0"/>
                </a:moveTo>
                <a:lnTo>
                  <a:pt x="891400" y="179819"/>
                </a:lnTo>
                <a:lnTo>
                  <a:pt x="1140068" y="179819"/>
                </a:lnTo>
                <a:lnTo>
                  <a:pt x="1176210" y="120408"/>
                </a:lnTo>
                <a:lnTo>
                  <a:pt x="1180401" y="0"/>
                </a:lnTo>
                <a:close/>
              </a:path>
            </a:pathLst>
          </a:custGeom>
          <a:solidFill>
            <a:srgbClr val="E5AE9B"/>
          </a:solidFill>
        </p:spPr>
        <p:txBody>
          <a:bodyPr wrap="square" lIns="0" tIns="0" rIns="0" bIns="0" rtlCol="0"/>
          <a:lstStyle/>
          <a:p>
            <a:endParaRPr sz="1539"/>
          </a:p>
        </p:txBody>
      </p:sp>
      <p:sp>
        <p:nvSpPr>
          <p:cNvPr id="25" name="bk object 25"/>
          <p:cNvSpPr/>
          <p:nvPr/>
        </p:nvSpPr>
        <p:spPr>
          <a:xfrm>
            <a:off x="3121481" y="4477139"/>
            <a:ext cx="2888179" cy="1627839"/>
          </a:xfrm>
          <a:custGeom>
            <a:avLst/>
            <a:gdLst/>
            <a:ahLst/>
            <a:cxnLst/>
            <a:rect l="l" t="t" r="r" b="b"/>
            <a:pathLst>
              <a:path w="3377565" h="1795145">
                <a:moveTo>
                  <a:pt x="800404" y="11556"/>
                </a:moveTo>
                <a:lnTo>
                  <a:pt x="549008" y="78879"/>
                </a:lnTo>
                <a:lnTo>
                  <a:pt x="204051" y="119773"/>
                </a:lnTo>
                <a:lnTo>
                  <a:pt x="0" y="202019"/>
                </a:lnTo>
                <a:lnTo>
                  <a:pt x="0" y="1152877"/>
                </a:lnTo>
                <a:lnTo>
                  <a:pt x="203073" y="1719059"/>
                </a:lnTo>
                <a:lnTo>
                  <a:pt x="216103" y="1794715"/>
                </a:lnTo>
                <a:lnTo>
                  <a:pt x="3223247" y="1794715"/>
                </a:lnTo>
                <a:lnTo>
                  <a:pt x="3302127" y="1449362"/>
                </a:lnTo>
                <a:lnTo>
                  <a:pt x="3377272" y="1350882"/>
                </a:lnTo>
                <a:lnTo>
                  <a:pt x="3377272" y="590232"/>
                </a:lnTo>
                <a:lnTo>
                  <a:pt x="1435493" y="590232"/>
                </a:lnTo>
                <a:lnTo>
                  <a:pt x="1261859" y="528573"/>
                </a:lnTo>
                <a:lnTo>
                  <a:pt x="1070610" y="475500"/>
                </a:lnTo>
                <a:lnTo>
                  <a:pt x="960450" y="327469"/>
                </a:lnTo>
                <a:lnTo>
                  <a:pt x="800404" y="11556"/>
                </a:lnTo>
                <a:close/>
              </a:path>
              <a:path w="3377565" h="1795145">
                <a:moveTo>
                  <a:pt x="2343823" y="0"/>
                </a:moveTo>
                <a:lnTo>
                  <a:pt x="2262670" y="261975"/>
                </a:lnTo>
                <a:lnTo>
                  <a:pt x="2155177" y="432269"/>
                </a:lnTo>
                <a:lnTo>
                  <a:pt x="1955889" y="543801"/>
                </a:lnTo>
                <a:lnTo>
                  <a:pt x="1667599" y="570953"/>
                </a:lnTo>
                <a:lnTo>
                  <a:pt x="1435493" y="590232"/>
                </a:lnTo>
                <a:lnTo>
                  <a:pt x="3377272" y="590232"/>
                </a:lnTo>
                <a:lnTo>
                  <a:pt x="3377272" y="202484"/>
                </a:lnTo>
                <a:lnTo>
                  <a:pt x="3124365" y="119430"/>
                </a:lnTo>
                <a:lnTo>
                  <a:pt x="2657132" y="62407"/>
                </a:lnTo>
                <a:lnTo>
                  <a:pt x="2343823" y="0"/>
                </a:lnTo>
                <a:close/>
              </a:path>
            </a:pathLst>
          </a:custGeom>
          <a:solidFill>
            <a:srgbClr val="FFFFFF"/>
          </a:solidFill>
        </p:spPr>
        <p:txBody>
          <a:bodyPr wrap="square" lIns="0" tIns="0" rIns="0" bIns="0" rtlCol="0"/>
          <a:lstStyle/>
          <a:p>
            <a:endParaRPr sz="1539"/>
          </a:p>
        </p:txBody>
      </p:sp>
      <p:sp>
        <p:nvSpPr>
          <p:cNvPr id="26" name="bk object 26"/>
          <p:cNvSpPr/>
          <p:nvPr/>
        </p:nvSpPr>
        <p:spPr>
          <a:xfrm>
            <a:off x="3169818" y="4979318"/>
            <a:ext cx="324167" cy="1125725"/>
          </a:xfrm>
          <a:custGeom>
            <a:avLst/>
            <a:gdLst/>
            <a:ahLst/>
            <a:cxnLst/>
            <a:rect l="l" t="t" r="r" b="b"/>
            <a:pathLst>
              <a:path w="379095" h="1241425">
                <a:moveTo>
                  <a:pt x="0" y="0"/>
                </a:moveTo>
                <a:lnTo>
                  <a:pt x="255181" y="683679"/>
                </a:lnTo>
                <a:lnTo>
                  <a:pt x="286105" y="999591"/>
                </a:lnTo>
                <a:lnTo>
                  <a:pt x="295318" y="1240924"/>
                </a:lnTo>
                <a:lnTo>
                  <a:pt x="378529" y="1240924"/>
                </a:lnTo>
                <a:lnTo>
                  <a:pt x="371106" y="1115174"/>
                </a:lnTo>
                <a:lnTo>
                  <a:pt x="293839" y="645160"/>
                </a:lnTo>
                <a:lnTo>
                  <a:pt x="0" y="0"/>
                </a:lnTo>
                <a:close/>
              </a:path>
            </a:pathLst>
          </a:custGeom>
          <a:solidFill>
            <a:srgbClr val="F6F1EC"/>
          </a:solidFill>
        </p:spPr>
        <p:txBody>
          <a:bodyPr wrap="square" lIns="0" tIns="0" rIns="0" bIns="0" rtlCol="0"/>
          <a:lstStyle/>
          <a:p>
            <a:endParaRPr sz="1539"/>
          </a:p>
        </p:txBody>
      </p:sp>
      <p:sp>
        <p:nvSpPr>
          <p:cNvPr id="27" name="bk object 27"/>
          <p:cNvSpPr/>
          <p:nvPr/>
        </p:nvSpPr>
        <p:spPr>
          <a:xfrm>
            <a:off x="5628214" y="4979314"/>
            <a:ext cx="324167" cy="1125725"/>
          </a:xfrm>
          <a:custGeom>
            <a:avLst/>
            <a:gdLst/>
            <a:ahLst/>
            <a:cxnLst/>
            <a:rect l="l" t="t" r="r" b="b"/>
            <a:pathLst>
              <a:path w="379095" h="1241425">
                <a:moveTo>
                  <a:pt x="378524" y="0"/>
                </a:moveTo>
                <a:lnTo>
                  <a:pt x="163297" y="472567"/>
                </a:lnTo>
                <a:lnTo>
                  <a:pt x="165317" y="480580"/>
                </a:lnTo>
                <a:lnTo>
                  <a:pt x="157531" y="485228"/>
                </a:lnTo>
                <a:lnTo>
                  <a:pt x="84697" y="645160"/>
                </a:lnTo>
                <a:lnTo>
                  <a:pt x="7417" y="1115174"/>
                </a:lnTo>
                <a:lnTo>
                  <a:pt x="0" y="1240928"/>
                </a:lnTo>
                <a:lnTo>
                  <a:pt x="83211" y="1240928"/>
                </a:lnTo>
                <a:lnTo>
                  <a:pt x="92431" y="999591"/>
                </a:lnTo>
                <a:lnTo>
                  <a:pt x="123343" y="683691"/>
                </a:lnTo>
                <a:lnTo>
                  <a:pt x="378524" y="0"/>
                </a:lnTo>
                <a:close/>
              </a:path>
            </a:pathLst>
          </a:custGeom>
          <a:solidFill>
            <a:srgbClr val="F6F1EC"/>
          </a:solidFill>
        </p:spPr>
        <p:txBody>
          <a:bodyPr wrap="square" lIns="0" tIns="0" rIns="0" bIns="0" rtlCol="0"/>
          <a:lstStyle/>
          <a:p>
            <a:endParaRPr sz="1539"/>
          </a:p>
        </p:txBody>
      </p:sp>
      <p:sp>
        <p:nvSpPr>
          <p:cNvPr id="28" name="bk object 28"/>
          <p:cNvSpPr/>
          <p:nvPr/>
        </p:nvSpPr>
        <p:spPr>
          <a:xfrm>
            <a:off x="3121481" y="5398277"/>
            <a:ext cx="222627" cy="706529"/>
          </a:xfrm>
          <a:custGeom>
            <a:avLst/>
            <a:gdLst/>
            <a:ahLst/>
            <a:cxnLst/>
            <a:rect l="l" t="t" r="r" b="b"/>
            <a:pathLst>
              <a:path w="260350" h="779145">
                <a:moveTo>
                  <a:pt x="0" y="0"/>
                </a:moveTo>
                <a:lnTo>
                  <a:pt x="0" y="778906"/>
                </a:lnTo>
                <a:lnTo>
                  <a:pt x="259761" y="778906"/>
                </a:lnTo>
                <a:lnTo>
                  <a:pt x="257181" y="772590"/>
                </a:lnTo>
                <a:lnTo>
                  <a:pt x="214674" y="587665"/>
                </a:lnTo>
                <a:lnTo>
                  <a:pt x="152850" y="387323"/>
                </a:lnTo>
                <a:lnTo>
                  <a:pt x="0" y="0"/>
                </a:lnTo>
                <a:close/>
              </a:path>
            </a:pathLst>
          </a:custGeom>
          <a:solidFill>
            <a:srgbClr val="FFFFFF"/>
          </a:solidFill>
        </p:spPr>
        <p:txBody>
          <a:bodyPr wrap="square" lIns="0" tIns="0" rIns="0" bIns="0" rtlCol="0"/>
          <a:lstStyle/>
          <a:p>
            <a:endParaRPr sz="1539"/>
          </a:p>
        </p:txBody>
      </p:sp>
      <p:sp>
        <p:nvSpPr>
          <p:cNvPr id="29" name="bk object 29"/>
          <p:cNvSpPr/>
          <p:nvPr/>
        </p:nvSpPr>
        <p:spPr>
          <a:xfrm>
            <a:off x="3822087" y="5151391"/>
            <a:ext cx="170500" cy="831482"/>
          </a:xfrm>
          <a:custGeom>
            <a:avLst/>
            <a:gdLst/>
            <a:ahLst/>
            <a:cxnLst/>
            <a:rect l="l" t="t" r="r" b="b"/>
            <a:pathLst>
              <a:path w="199389" h="916940">
                <a:moveTo>
                  <a:pt x="83172" y="0"/>
                </a:moveTo>
                <a:lnTo>
                  <a:pt x="79235" y="660311"/>
                </a:lnTo>
                <a:lnTo>
                  <a:pt x="0" y="916546"/>
                </a:lnTo>
                <a:lnTo>
                  <a:pt x="98374" y="786320"/>
                </a:lnTo>
                <a:lnTo>
                  <a:pt x="175831" y="582447"/>
                </a:lnTo>
                <a:lnTo>
                  <a:pt x="198869" y="390042"/>
                </a:lnTo>
                <a:lnTo>
                  <a:pt x="177609" y="159550"/>
                </a:lnTo>
                <a:lnTo>
                  <a:pt x="177152" y="158064"/>
                </a:lnTo>
                <a:lnTo>
                  <a:pt x="155829" y="131279"/>
                </a:lnTo>
                <a:lnTo>
                  <a:pt x="88226" y="31191"/>
                </a:lnTo>
                <a:lnTo>
                  <a:pt x="83934" y="850"/>
                </a:lnTo>
                <a:lnTo>
                  <a:pt x="83172" y="0"/>
                </a:lnTo>
                <a:close/>
              </a:path>
            </a:pathLst>
          </a:custGeom>
          <a:solidFill>
            <a:srgbClr val="F9E9E1"/>
          </a:solidFill>
        </p:spPr>
        <p:txBody>
          <a:bodyPr wrap="square" lIns="0" tIns="0" rIns="0" bIns="0" rtlCol="0"/>
          <a:lstStyle/>
          <a:p>
            <a:endParaRPr sz="1539"/>
          </a:p>
        </p:txBody>
      </p:sp>
      <p:sp>
        <p:nvSpPr>
          <p:cNvPr id="30" name="bk object 30"/>
          <p:cNvSpPr/>
          <p:nvPr/>
        </p:nvSpPr>
        <p:spPr>
          <a:xfrm>
            <a:off x="3121483" y="5435236"/>
            <a:ext cx="122716" cy="446834"/>
          </a:xfrm>
          <a:custGeom>
            <a:avLst/>
            <a:gdLst/>
            <a:ahLst/>
            <a:cxnLst/>
            <a:rect l="l" t="t" r="r" b="b"/>
            <a:pathLst>
              <a:path w="143510" h="492760">
                <a:moveTo>
                  <a:pt x="0" y="0"/>
                </a:moveTo>
                <a:lnTo>
                  <a:pt x="0" y="349398"/>
                </a:lnTo>
                <a:lnTo>
                  <a:pt x="143478" y="492448"/>
                </a:lnTo>
                <a:lnTo>
                  <a:pt x="120288" y="288258"/>
                </a:lnTo>
                <a:lnTo>
                  <a:pt x="501" y="3168"/>
                </a:lnTo>
                <a:lnTo>
                  <a:pt x="0" y="0"/>
                </a:lnTo>
                <a:close/>
              </a:path>
            </a:pathLst>
          </a:custGeom>
          <a:solidFill>
            <a:srgbClr val="FFFFFF"/>
          </a:solidFill>
        </p:spPr>
        <p:txBody>
          <a:bodyPr wrap="square" lIns="0" tIns="0" rIns="0" bIns="0" rtlCol="0"/>
          <a:lstStyle/>
          <a:p>
            <a:endParaRPr sz="1539"/>
          </a:p>
        </p:txBody>
      </p:sp>
      <p:sp>
        <p:nvSpPr>
          <p:cNvPr id="31" name="bk object 31"/>
          <p:cNvSpPr/>
          <p:nvPr/>
        </p:nvSpPr>
        <p:spPr>
          <a:xfrm>
            <a:off x="3725510" y="4379803"/>
            <a:ext cx="1402159" cy="1724784"/>
          </a:xfrm>
          <a:prstGeom prst="rect">
            <a:avLst/>
          </a:prstGeom>
          <a:blipFill>
            <a:blip r:embed="rId2" cstate="print"/>
            <a:stretch>
              <a:fillRect/>
            </a:stretch>
          </a:blipFill>
        </p:spPr>
        <p:txBody>
          <a:bodyPr wrap="square" lIns="0" tIns="0" rIns="0" bIns="0" rtlCol="0"/>
          <a:lstStyle/>
          <a:p>
            <a:endParaRPr sz="1539"/>
          </a:p>
        </p:txBody>
      </p:sp>
      <p:sp>
        <p:nvSpPr>
          <p:cNvPr id="32" name="bk object 32"/>
          <p:cNvSpPr/>
          <p:nvPr/>
        </p:nvSpPr>
        <p:spPr>
          <a:xfrm>
            <a:off x="4039976" y="5139434"/>
            <a:ext cx="75160" cy="57156"/>
          </a:xfrm>
          <a:prstGeom prst="rect">
            <a:avLst/>
          </a:prstGeom>
          <a:blipFill>
            <a:blip r:embed="rId3" cstate="print"/>
            <a:stretch>
              <a:fillRect/>
            </a:stretch>
          </a:blipFill>
        </p:spPr>
        <p:txBody>
          <a:bodyPr wrap="square" lIns="0" tIns="0" rIns="0" bIns="0" rtlCol="0"/>
          <a:lstStyle/>
          <a:p>
            <a:endParaRPr sz="1539"/>
          </a:p>
        </p:txBody>
      </p:sp>
      <p:sp>
        <p:nvSpPr>
          <p:cNvPr id="33" name="bk object 33"/>
          <p:cNvSpPr/>
          <p:nvPr/>
        </p:nvSpPr>
        <p:spPr>
          <a:xfrm>
            <a:off x="3972669" y="5308048"/>
            <a:ext cx="451129" cy="796541"/>
          </a:xfrm>
          <a:prstGeom prst="rect">
            <a:avLst/>
          </a:prstGeom>
          <a:blipFill>
            <a:blip r:embed="rId4" cstate="print"/>
            <a:stretch>
              <a:fillRect/>
            </a:stretch>
          </a:blipFill>
        </p:spPr>
        <p:txBody>
          <a:bodyPr wrap="square" lIns="0" tIns="0" rIns="0" bIns="0" rtlCol="0"/>
          <a:lstStyle/>
          <a:p>
            <a:endParaRPr sz="1539"/>
          </a:p>
        </p:txBody>
      </p:sp>
      <p:sp>
        <p:nvSpPr>
          <p:cNvPr id="34" name="bk object 34"/>
          <p:cNvSpPr/>
          <p:nvPr/>
        </p:nvSpPr>
        <p:spPr>
          <a:xfrm>
            <a:off x="4701787" y="4709023"/>
            <a:ext cx="341368" cy="515150"/>
          </a:xfrm>
          <a:prstGeom prst="rect">
            <a:avLst/>
          </a:prstGeom>
          <a:blipFill>
            <a:blip r:embed="rId5" cstate="print"/>
            <a:stretch>
              <a:fillRect/>
            </a:stretch>
          </a:blipFill>
        </p:spPr>
        <p:txBody>
          <a:bodyPr wrap="square" lIns="0" tIns="0" rIns="0" bIns="0" rtlCol="0"/>
          <a:lstStyle/>
          <a:p>
            <a:endParaRPr sz="1539"/>
          </a:p>
        </p:txBody>
      </p:sp>
      <p:sp>
        <p:nvSpPr>
          <p:cNvPr id="35" name="bk object 35"/>
          <p:cNvSpPr/>
          <p:nvPr/>
        </p:nvSpPr>
        <p:spPr>
          <a:xfrm>
            <a:off x="3996440" y="5044093"/>
            <a:ext cx="90821" cy="59873"/>
          </a:xfrm>
          <a:prstGeom prst="rect">
            <a:avLst/>
          </a:prstGeom>
          <a:blipFill>
            <a:blip r:embed="rId6" cstate="print"/>
            <a:stretch>
              <a:fillRect/>
            </a:stretch>
          </a:blipFill>
        </p:spPr>
        <p:txBody>
          <a:bodyPr wrap="square" lIns="0" tIns="0" rIns="0" bIns="0" rtlCol="0"/>
          <a:lstStyle/>
          <a:p>
            <a:endParaRPr sz="1539"/>
          </a:p>
        </p:txBody>
      </p:sp>
      <p:sp>
        <p:nvSpPr>
          <p:cNvPr id="36" name="bk object 36"/>
          <p:cNvSpPr/>
          <p:nvPr/>
        </p:nvSpPr>
        <p:spPr>
          <a:xfrm>
            <a:off x="4013739" y="5348145"/>
            <a:ext cx="406159" cy="638214"/>
          </a:xfrm>
          <a:prstGeom prst="rect">
            <a:avLst/>
          </a:prstGeom>
          <a:blipFill>
            <a:blip r:embed="rId7" cstate="print"/>
            <a:stretch>
              <a:fillRect/>
            </a:stretch>
          </a:blipFill>
        </p:spPr>
        <p:txBody>
          <a:bodyPr wrap="square" lIns="0" tIns="0" rIns="0" bIns="0" rtlCol="0"/>
          <a:lstStyle/>
          <a:p>
            <a:endParaRPr sz="1539"/>
          </a:p>
        </p:txBody>
      </p:sp>
      <p:sp>
        <p:nvSpPr>
          <p:cNvPr id="37" name="bk object 37"/>
          <p:cNvSpPr/>
          <p:nvPr/>
        </p:nvSpPr>
        <p:spPr>
          <a:xfrm>
            <a:off x="4624570" y="4869002"/>
            <a:ext cx="85793" cy="251633"/>
          </a:xfrm>
          <a:custGeom>
            <a:avLst/>
            <a:gdLst/>
            <a:ahLst/>
            <a:cxnLst/>
            <a:rect l="l" t="t" r="r" b="b"/>
            <a:pathLst>
              <a:path w="100329" h="277495">
                <a:moveTo>
                  <a:pt x="12992" y="0"/>
                </a:moveTo>
                <a:lnTo>
                  <a:pt x="0" y="277139"/>
                </a:lnTo>
                <a:lnTo>
                  <a:pt x="100114" y="176618"/>
                </a:lnTo>
                <a:lnTo>
                  <a:pt x="90017" y="93078"/>
                </a:lnTo>
                <a:lnTo>
                  <a:pt x="12992" y="0"/>
                </a:lnTo>
                <a:close/>
              </a:path>
            </a:pathLst>
          </a:custGeom>
          <a:solidFill>
            <a:srgbClr val="E1A38F"/>
          </a:solidFill>
        </p:spPr>
        <p:txBody>
          <a:bodyPr wrap="square" lIns="0" tIns="0" rIns="0" bIns="0" rtlCol="0"/>
          <a:lstStyle/>
          <a:p>
            <a:endParaRPr sz="1539"/>
          </a:p>
        </p:txBody>
      </p:sp>
      <p:sp>
        <p:nvSpPr>
          <p:cNvPr id="38" name="bk object 38"/>
          <p:cNvSpPr/>
          <p:nvPr/>
        </p:nvSpPr>
        <p:spPr>
          <a:xfrm>
            <a:off x="4929745" y="5053581"/>
            <a:ext cx="103451" cy="163612"/>
          </a:xfrm>
          <a:prstGeom prst="rect">
            <a:avLst/>
          </a:prstGeom>
          <a:blipFill>
            <a:blip r:embed="rId8" cstate="print"/>
            <a:stretch>
              <a:fillRect/>
            </a:stretch>
          </a:blipFill>
        </p:spPr>
        <p:txBody>
          <a:bodyPr wrap="square" lIns="0" tIns="0" rIns="0" bIns="0" rtlCol="0"/>
          <a:lstStyle/>
          <a:p>
            <a:endParaRPr sz="1539"/>
          </a:p>
        </p:txBody>
      </p:sp>
      <p:sp>
        <p:nvSpPr>
          <p:cNvPr id="39" name="bk object 39"/>
          <p:cNvSpPr/>
          <p:nvPr/>
        </p:nvSpPr>
        <p:spPr>
          <a:xfrm>
            <a:off x="4843727" y="4833295"/>
            <a:ext cx="78527" cy="117962"/>
          </a:xfrm>
          <a:prstGeom prst="rect">
            <a:avLst/>
          </a:prstGeom>
          <a:blipFill>
            <a:blip r:embed="rId9" cstate="print"/>
            <a:stretch>
              <a:fillRect/>
            </a:stretch>
          </a:blipFill>
        </p:spPr>
        <p:txBody>
          <a:bodyPr wrap="square" lIns="0" tIns="0" rIns="0" bIns="0" rtlCol="0"/>
          <a:lstStyle/>
          <a:p>
            <a:endParaRPr sz="1539"/>
          </a:p>
        </p:txBody>
      </p:sp>
      <p:sp>
        <p:nvSpPr>
          <p:cNvPr id="40" name="bk object 40"/>
          <p:cNvSpPr/>
          <p:nvPr/>
        </p:nvSpPr>
        <p:spPr>
          <a:xfrm>
            <a:off x="4679632" y="4637195"/>
            <a:ext cx="108989" cy="129651"/>
          </a:xfrm>
          <a:prstGeom prst="rect">
            <a:avLst/>
          </a:prstGeom>
          <a:blipFill>
            <a:blip r:embed="rId10" cstate="print"/>
            <a:stretch>
              <a:fillRect/>
            </a:stretch>
          </a:blipFill>
        </p:spPr>
        <p:txBody>
          <a:bodyPr wrap="square" lIns="0" tIns="0" rIns="0" bIns="0" rtlCol="0"/>
          <a:lstStyle/>
          <a:p>
            <a:endParaRPr sz="1539"/>
          </a:p>
        </p:txBody>
      </p:sp>
      <p:sp>
        <p:nvSpPr>
          <p:cNvPr id="41" name="bk object 41"/>
          <p:cNvSpPr/>
          <p:nvPr/>
        </p:nvSpPr>
        <p:spPr>
          <a:xfrm>
            <a:off x="3635477" y="4760114"/>
            <a:ext cx="261723" cy="314973"/>
          </a:xfrm>
          <a:custGeom>
            <a:avLst/>
            <a:gdLst/>
            <a:ahLst/>
            <a:cxnLst/>
            <a:rect l="l" t="t" r="r" b="b"/>
            <a:pathLst>
              <a:path w="306070" h="347345">
                <a:moveTo>
                  <a:pt x="0" y="0"/>
                </a:moveTo>
                <a:lnTo>
                  <a:pt x="106070" y="244043"/>
                </a:lnTo>
                <a:lnTo>
                  <a:pt x="214744" y="322071"/>
                </a:lnTo>
                <a:lnTo>
                  <a:pt x="290093" y="347192"/>
                </a:lnTo>
                <a:lnTo>
                  <a:pt x="288086" y="333095"/>
                </a:lnTo>
                <a:lnTo>
                  <a:pt x="305473" y="278244"/>
                </a:lnTo>
                <a:lnTo>
                  <a:pt x="302196" y="240461"/>
                </a:lnTo>
                <a:lnTo>
                  <a:pt x="200939" y="184937"/>
                </a:lnTo>
                <a:lnTo>
                  <a:pt x="0" y="0"/>
                </a:lnTo>
                <a:close/>
              </a:path>
            </a:pathLst>
          </a:custGeom>
          <a:solidFill>
            <a:srgbClr val="F6F1EC"/>
          </a:solidFill>
        </p:spPr>
        <p:txBody>
          <a:bodyPr wrap="square" lIns="0" tIns="0" rIns="0" bIns="0" rtlCol="0"/>
          <a:lstStyle/>
          <a:p>
            <a:endParaRPr sz="1539"/>
          </a:p>
        </p:txBody>
      </p:sp>
      <p:sp>
        <p:nvSpPr>
          <p:cNvPr id="42" name="bk object 42"/>
          <p:cNvSpPr/>
          <p:nvPr/>
        </p:nvSpPr>
        <p:spPr>
          <a:xfrm>
            <a:off x="3893880" y="4978171"/>
            <a:ext cx="11131" cy="34238"/>
          </a:xfrm>
          <a:prstGeom prst="rect">
            <a:avLst/>
          </a:prstGeom>
          <a:blipFill>
            <a:blip r:embed="rId11" cstate="print"/>
            <a:stretch>
              <a:fillRect/>
            </a:stretch>
          </a:blipFill>
        </p:spPr>
        <p:txBody>
          <a:bodyPr wrap="square" lIns="0" tIns="0" rIns="0" bIns="0" rtlCol="0"/>
          <a:lstStyle/>
          <a:p>
            <a:endParaRPr sz="1539"/>
          </a:p>
        </p:txBody>
      </p:sp>
      <p:sp>
        <p:nvSpPr>
          <p:cNvPr id="43" name="bk object 43"/>
          <p:cNvSpPr/>
          <p:nvPr/>
        </p:nvSpPr>
        <p:spPr>
          <a:xfrm>
            <a:off x="3996462" y="5057622"/>
            <a:ext cx="113703" cy="116476"/>
          </a:xfrm>
          <a:prstGeom prst="rect">
            <a:avLst/>
          </a:prstGeom>
          <a:blipFill>
            <a:blip r:embed="rId12" cstate="print"/>
            <a:stretch>
              <a:fillRect/>
            </a:stretch>
          </a:blipFill>
        </p:spPr>
        <p:txBody>
          <a:bodyPr wrap="square" lIns="0" tIns="0" rIns="0" bIns="0" rtlCol="0"/>
          <a:lstStyle/>
          <a:p>
            <a:endParaRPr sz="1539"/>
          </a:p>
        </p:txBody>
      </p:sp>
      <p:sp>
        <p:nvSpPr>
          <p:cNvPr id="44" name="bk object 44"/>
          <p:cNvSpPr/>
          <p:nvPr/>
        </p:nvSpPr>
        <p:spPr>
          <a:xfrm>
            <a:off x="4351541" y="5997584"/>
            <a:ext cx="136119" cy="107005"/>
          </a:xfrm>
          <a:prstGeom prst="rect">
            <a:avLst/>
          </a:prstGeom>
          <a:blipFill>
            <a:blip r:embed="rId13" cstate="print"/>
            <a:stretch>
              <a:fillRect/>
            </a:stretch>
          </a:blipFill>
        </p:spPr>
        <p:txBody>
          <a:bodyPr wrap="square" lIns="0" tIns="0" rIns="0" bIns="0" rtlCol="0"/>
          <a:lstStyle/>
          <a:p>
            <a:endParaRPr sz="1539"/>
          </a:p>
        </p:txBody>
      </p:sp>
      <p:sp>
        <p:nvSpPr>
          <p:cNvPr id="45" name="bk object 45"/>
          <p:cNvSpPr/>
          <p:nvPr/>
        </p:nvSpPr>
        <p:spPr>
          <a:xfrm>
            <a:off x="4331152" y="5997233"/>
            <a:ext cx="83099" cy="107355"/>
          </a:xfrm>
          <a:prstGeom prst="rect">
            <a:avLst/>
          </a:prstGeom>
          <a:blipFill>
            <a:blip r:embed="rId14" cstate="print"/>
            <a:stretch>
              <a:fillRect/>
            </a:stretch>
          </a:blipFill>
        </p:spPr>
        <p:txBody>
          <a:bodyPr wrap="square" lIns="0" tIns="0" rIns="0" bIns="0" rtlCol="0"/>
          <a:lstStyle/>
          <a:p>
            <a:endParaRPr sz="1539"/>
          </a:p>
        </p:txBody>
      </p:sp>
      <p:sp>
        <p:nvSpPr>
          <p:cNvPr id="46" name="bk object 46"/>
          <p:cNvSpPr/>
          <p:nvPr/>
        </p:nvSpPr>
        <p:spPr>
          <a:xfrm>
            <a:off x="4299853" y="5978391"/>
            <a:ext cx="114051" cy="126196"/>
          </a:xfrm>
          <a:prstGeom prst="rect">
            <a:avLst/>
          </a:prstGeom>
          <a:blipFill>
            <a:blip r:embed="rId15" cstate="print"/>
            <a:stretch>
              <a:fillRect/>
            </a:stretch>
          </a:blipFill>
        </p:spPr>
        <p:txBody>
          <a:bodyPr wrap="square" lIns="0" tIns="0" rIns="0" bIns="0" rtlCol="0"/>
          <a:lstStyle/>
          <a:p>
            <a:endParaRPr sz="1539"/>
          </a:p>
        </p:txBody>
      </p:sp>
      <p:sp>
        <p:nvSpPr>
          <p:cNvPr id="47" name="bk object 47"/>
          <p:cNvSpPr/>
          <p:nvPr/>
        </p:nvSpPr>
        <p:spPr>
          <a:xfrm>
            <a:off x="5155072" y="4669281"/>
            <a:ext cx="165613" cy="331672"/>
          </a:xfrm>
          <a:custGeom>
            <a:avLst/>
            <a:gdLst/>
            <a:ahLst/>
            <a:cxnLst/>
            <a:rect l="l" t="t" r="r" b="b"/>
            <a:pathLst>
              <a:path w="193675" h="365760">
                <a:moveTo>
                  <a:pt x="141133" y="223227"/>
                </a:moveTo>
                <a:lnTo>
                  <a:pt x="27749" y="223227"/>
                </a:lnTo>
                <a:lnTo>
                  <a:pt x="80759" y="231673"/>
                </a:lnTo>
                <a:lnTo>
                  <a:pt x="91351" y="255270"/>
                </a:lnTo>
                <a:lnTo>
                  <a:pt x="97320" y="260146"/>
                </a:lnTo>
                <a:lnTo>
                  <a:pt x="97218" y="268376"/>
                </a:lnTo>
                <a:lnTo>
                  <a:pt x="105448" y="286715"/>
                </a:lnTo>
                <a:lnTo>
                  <a:pt x="89166" y="365137"/>
                </a:lnTo>
                <a:lnTo>
                  <a:pt x="118440" y="319709"/>
                </a:lnTo>
                <a:lnTo>
                  <a:pt x="141133" y="223227"/>
                </a:lnTo>
                <a:close/>
              </a:path>
              <a:path w="193675" h="365760">
                <a:moveTo>
                  <a:pt x="193636" y="0"/>
                </a:moveTo>
                <a:lnTo>
                  <a:pt x="0" y="225437"/>
                </a:lnTo>
                <a:lnTo>
                  <a:pt x="2628" y="240093"/>
                </a:lnTo>
                <a:lnTo>
                  <a:pt x="27749" y="223227"/>
                </a:lnTo>
                <a:lnTo>
                  <a:pt x="141133" y="223227"/>
                </a:lnTo>
                <a:lnTo>
                  <a:pt x="193636" y="0"/>
                </a:lnTo>
                <a:close/>
              </a:path>
            </a:pathLst>
          </a:custGeom>
          <a:solidFill>
            <a:srgbClr val="F6F1EC"/>
          </a:solidFill>
        </p:spPr>
        <p:txBody>
          <a:bodyPr wrap="square" lIns="0" tIns="0" rIns="0" bIns="0" rtlCol="0"/>
          <a:lstStyle/>
          <a:p>
            <a:endParaRPr sz="1539"/>
          </a:p>
        </p:txBody>
      </p:sp>
      <p:sp>
        <p:nvSpPr>
          <p:cNvPr id="48" name="bk object 48"/>
          <p:cNvSpPr/>
          <p:nvPr/>
        </p:nvSpPr>
        <p:spPr>
          <a:xfrm>
            <a:off x="4902536" y="5194173"/>
            <a:ext cx="654307" cy="910944"/>
          </a:xfrm>
          <a:custGeom>
            <a:avLst/>
            <a:gdLst/>
            <a:ahLst/>
            <a:cxnLst/>
            <a:rect l="l" t="t" r="r" b="b"/>
            <a:pathLst>
              <a:path w="765175" h="1004570">
                <a:moveTo>
                  <a:pt x="344792" y="0"/>
                </a:moveTo>
                <a:lnTo>
                  <a:pt x="336054" y="23609"/>
                </a:lnTo>
                <a:lnTo>
                  <a:pt x="276961" y="119799"/>
                </a:lnTo>
                <a:lnTo>
                  <a:pt x="202882" y="258508"/>
                </a:lnTo>
                <a:lnTo>
                  <a:pt x="155219" y="359054"/>
                </a:lnTo>
                <a:lnTo>
                  <a:pt x="75450" y="468198"/>
                </a:lnTo>
                <a:lnTo>
                  <a:pt x="22618" y="544614"/>
                </a:lnTo>
                <a:lnTo>
                  <a:pt x="0" y="620750"/>
                </a:lnTo>
                <a:lnTo>
                  <a:pt x="81648" y="807059"/>
                </a:lnTo>
                <a:lnTo>
                  <a:pt x="191414" y="916660"/>
                </a:lnTo>
                <a:lnTo>
                  <a:pt x="292803" y="1003984"/>
                </a:lnTo>
                <a:lnTo>
                  <a:pt x="619135" y="1003984"/>
                </a:lnTo>
                <a:lnTo>
                  <a:pt x="584619" y="953350"/>
                </a:lnTo>
                <a:lnTo>
                  <a:pt x="683069" y="903262"/>
                </a:lnTo>
                <a:lnTo>
                  <a:pt x="725716" y="880148"/>
                </a:lnTo>
                <a:lnTo>
                  <a:pt x="719150" y="818514"/>
                </a:lnTo>
                <a:lnTo>
                  <a:pt x="725280" y="810806"/>
                </a:lnTo>
                <a:lnTo>
                  <a:pt x="489457" y="810806"/>
                </a:lnTo>
                <a:lnTo>
                  <a:pt x="453339" y="687514"/>
                </a:lnTo>
                <a:lnTo>
                  <a:pt x="459917" y="595045"/>
                </a:lnTo>
                <a:lnTo>
                  <a:pt x="528815" y="552678"/>
                </a:lnTo>
                <a:lnTo>
                  <a:pt x="427100" y="491032"/>
                </a:lnTo>
                <a:lnTo>
                  <a:pt x="341769" y="433247"/>
                </a:lnTo>
                <a:lnTo>
                  <a:pt x="387718" y="367753"/>
                </a:lnTo>
                <a:lnTo>
                  <a:pt x="388977" y="348500"/>
                </a:lnTo>
                <a:lnTo>
                  <a:pt x="289267" y="348500"/>
                </a:lnTo>
                <a:lnTo>
                  <a:pt x="353948" y="35661"/>
                </a:lnTo>
                <a:lnTo>
                  <a:pt x="344792" y="0"/>
                </a:lnTo>
                <a:close/>
              </a:path>
              <a:path w="765175" h="1004570">
                <a:moveTo>
                  <a:pt x="558355" y="645147"/>
                </a:moveTo>
                <a:lnTo>
                  <a:pt x="541947" y="749160"/>
                </a:lnTo>
                <a:lnTo>
                  <a:pt x="489457" y="810806"/>
                </a:lnTo>
                <a:lnTo>
                  <a:pt x="725280" y="810806"/>
                </a:lnTo>
                <a:lnTo>
                  <a:pt x="765111" y="760717"/>
                </a:lnTo>
                <a:lnTo>
                  <a:pt x="748106" y="737603"/>
                </a:lnTo>
                <a:lnTo>
                  <a:pt x="614133" y="737603"/>
                </a:lnTo>
                <a:lnTo>
                  <a:pt x="558355" y="645147"/>
                </a:lnTo>
                <a:close/>
              </a:path>
              <a:path w="765175" h="1004570">
                <a:moveTo>
                  <a:pt x="630554" y="652843"/>
                </a:moveTo>
                <a:lnTo>
                  <a:pt x="692911" y="722185"/>
                </a:lnTo>
                <a:lnTo>
                  <a:pt x="614133" y="737603"/>
                </a:lnTo>
                <a:lnTo>
                  <a:pt x="748106" y="737603"/>
                </a:lnTo>
                <a:lnTo>
                  <a:pt x="702754" y="675957"/>
                </a:lnTo>
                <a:lnTo>
                  <a:pt x="630554" y="652843"/>
                </a:lnTo>
                <a:close/>
              </a:path>
              <a:path w="765175" h="1004570">
                <a:moveTo>
                  <a:pt x="361454" y="101917"/>
                </a:moveTo>
                <a:lnTo>
                  <a:pt x="289267" y="348500"/>
                </a:lnTo>
                <a:lnTo>
                  <a:pt x="388977" y="348500"/>
                </a:lnTo>
                <a:lnTo>
                  <a:pt x="394271" y="267588"/>
                </a:lnTo>
                <a:lnTo>
                  <a:pt x="390982" y="182829"/>
                </a:lnTo>
                <a:lnTo>
                  <a:pt x="361454" y="101917"/>
                </a:lnTo>
                <a:close/>
              </a:path>
            </a:pathLst>
          </a:custGeom>
          <a:solidFill>
            <a:srgbClr val="F6F1EC"/>
          </a:solidFill>
        </p:spPr>
        <p:txBody>
          <a:bodyPr wrap="square" lIns="0" tIns="0" rIns="0" bIns="0" rtlCol="0"/>
          <a:lstStyle/>
          <a:p>
            <a:endParaRPr sz="1539"/>
          </a:p>
        </p:txBody>
      </p:sp>
      <p:sp>
        <p:nvSpPr>
          <p:cNvPr id="49" name="bk object 49"/>
          <p:cNvSpPr/>
          <p:nvPr/>
        </p:nvSpPr>
        <p:spPr>
          <a:xfrm>
            <a:off x="3121483" y="5866406"/>
            <a:ext cx="207423" cy="238389"/>
          </a:xfrm>
          <a:custGeom>
            <a:avLst/>
            <a:gdLst/>
            <a:ahLst/>
            <a:cxnLst/>
            <a:rect l="l" t="t" r="r" b="b"/>
            <a:pathLst>
              <a:path w="242570" h="262890">
                <a:moveTo>
                  <a:pt x="0" y="239559"/>
                </a:moveTo>
                <a:lnTo>
                  <a:pt x="0" y="262663"/>
                </a:lnTo>
                <a:lnTo>
                  <a:pt x="242484" y="262663"/>
                </a:lnTo>
                <a:lnTo>
                  <a:pt x="237048" y="254700"/>
                </a:lnTo>
                <a:lnTo>
                  <a:pt x="102539" y="254700"/>
                </a:lnTo>
                <a:lnTo>
                  <a:pt x="0" y="239559"/>
                </a:lnTo>
                <a:close/>
              </a:path>
              <a:path w="242570" h="262890">
                <a:moveTo>
                  <a:pt x="0" y="149029"/>
                </a:moveTo>
                <a:lnTo>
                  <a:pt x="0" y="168715"/>
                </a:lnTo>
                <a:lnTo>
                  <a:pt x="52311" y="193054"/>
                </a:lnTo>
                <a:lnTo>
                  <a:pt x="152781" y="227738"/>
                </a:lnTo>
                <a:lnTo>
                  <a:pt x="102539" y="254700"/>
                </a:lnTo>
                <a:lnTo>
                  <a:pt x="237048" y="254700"/>
                </a:lnTo>
                <a:lnTo>
                  <a:pt x="210743" y="216168"/>
                </a:lnTo>
                <a:lnTo>
                  <a:pt x="162442" y="158383"/>
                </a:lnTo>
                <a:lnTo>
                  <a:pt x="60033" y="158383"/>
                </a:lnTo>
                <a:lnTo>
                  <a:pt x="0" y="149029"/>
                </a:lnTo>
                <a:close/>
              </a:path>
              <a:path w="242570" h="262890">
                <a:moveTo>
                  <a:pt x="0" y="0"/>
                </a:moveTo>
                <a:lnTo>
                  <a:pt x="0" y="54357"/>
                </a:lnTo>
                <a:lnTo>
                  <a:pt x="9791" y="69775"/>
                </a:lnTo>
                <a:lnTo>
                  <a:pt x="60033" y="158383"/>
                </a:lnTo>
                <a:lnTo>
                  <a:pt x="162442" y="158383"/>
                </a:lnTo>
                <a:lnTo>
                  <a:pt x="75488" y="54357"/>
                </a:lnTo>
                <a:lnTo>
                  <a:pt x="0" y="0"/>
                </a:lnTo>
                <a:close/>
              </a:path>
            </a:pathLst>
          </a:custGeom>
          <a:solidFill>
            <a:srgbClr val="F6F1EC"/>
          </a:solidFill>
        </p:spPr>
        <p:txBody>
          <a:bodyPr wrap="square" lIns="0" tIns="0" rIns="0" bIns="0" rtlCol="0"/>
          <a:lstStyle/>
          <a:p>
            <a:endParaRPr sz="1539"/>
          </a:p>
        </p:txBody>
      </p:sp>
      <p:sp>
        <p:nvSpPr>
          <p:cNvPr id="50" name="bk object 50"/>
          <p:cNvSpPr/>
          <p:nvPr/>
        </p:nvSpPr>
        <p:spPr>
          <a:xfrm>
            <a:off x="3881818" y="4543497"/>
            <a:ext cx="1363455" cy="1561620"/>
          </a:xfrm>
          <a:custGeom>
            <a:avLst/>
            <a:gdLst/>
            <a:ahLst/>
            <a:cxnLst/>
            <a:rect l="l" t="t" r="r" b="b"/>
            <a:pathLst>
              <a:path w="1594485" h="1722120">
                <a:moveTo>
                  <a:pt x="152184" y="362572"/>
                </a:moveTo>
                <a:lnTo>
                  <a:pt x="105689" y="364426"/>
                </a:lnTo>
                <a:lnTo>
                  <a:pt x="31368" y="473062"/>
                </a:lnTo>
                <a:lnTo>
                  <a:pt x="0" y="571969"/>
                </a:lnTo>
                <a:lnTo>
                  <a:pt x="18376" y="701560"/>
                </a:lnTo>
                <a:lnTo>
                  <a:pt x="85978" y="801649"/>
                </a:lnTo>
                <a:lnTo>
                  <a:pt x="176949" y="915847"/>
                </a:lnTo>
                <a:lnTo>
                  <a:pt x="273367" y="1029525"/>
                </a:lnTo>
                <a:lnTo>
                  <a:pt x="356400" y="1202004"/>
                </a:lnTo>
                <a:lnTo>
                  <a:pt x="504990" y="1343355"/>
                </a:lnTo>
                <a:lnTo>
                  <a:pt x="597522" y="1528584"/>
                </a:lnTo>
                <a:lnTo>
                  <a:pt x="679246" y="1660131"/>
                </a:lnTo>
                <a:lnTo>
                  <a:pt x="708499" y="1721535"/>
                </a:lnTo>
                <a:lnTo>
                  <a:pt x="1486477" y="1721535"/>
                </a:lnTo>
                <a:lnTo>
                  <a:pt x="1385087" y="1634210"/>
                </a:lnTo>
                <a:lnTo>
                  <a:pt x="1275321" y="1524609"/>
                </a:lnTo>
                <a:lnTo>
                  <a:pt x="1193673" y="1338300"/>
                </a:lnTo>
                <a:lnTo>
                  <a:pt x="1216291" y="1262164"/>
                </a:lnTo>
                <a:lnTo>
                  <a:pt x="1269123" y="1185748"/>
                </a:lnTo>
                <a:lnTo>
                  <a:pt x="1348892" y="1076604"/>
                </a:lnTo>
                <a:lnTo>
                  <a:pt x="1396555" y="976058"/>
                </a:lnTo>
                <a:lnTo>
                  <a:pt x="1470634" y="837349"/>
                </a:lnTo>
                <a:lnTo>
                  <a:pt x="1523902" y="750633"/>
                </a:lnTo>
                <a:lnTo>
                  <a:pt x="1212164" y="750633"/>
                </a:lnTo>
                <a:lnTo>
                  <a:pt x="1132327" y="720229"/>
                </a:lnTo>
                <a:lnTo>
                  <a:pt x="272834" y="720229"/>
                </a:lnTo>
                <a:lnTo>
                  <a:pt x="196748" y="672985"/>
                </a:lnTo>
                <a:lnTo>
                  <a:pt x="158737" y="622007"/>
                </a:lnTo>
                <a:lnTo>
                  <a:pt x="134048" y="566927"/>
                </a:lnTo>
                <a:lnTo>
                  <a:pt x="145516" y="516521"/>
                </a:lnTo>
                <a:lnTo>
                  <a:pt x="179031" y="439305"/>
                </a:lnTo>
                <a:lnTo>
                  <a:pt x="152184" y="362572"/>
                </a:lnTo>
                <a:close/>
              </a:path>
              <a:path w="1594485" h="1722120">
                <a:moveTo>
                  <a:pt x="1516748" y="361937"/>
                </a:moveTo>
                <a:lnTo>
                  <a:pt x="1449832" y="406869"/>
                </a:lnTo>
                <a:lnTo>
                  <a:pt x="1396479" y="477837"/>
                </a:lnTo>
                <a:lnTo>
                  <a:pt x="1338452" y="584860"/>
                </a:lnTo>
                <a:lnTo>
                  <a:pt x="1269288" y="717626"/>
                </a:lnTo>
                <a:lnTo>
                  <a:pt x="1212164" y="750633"/>
                </a:lnTo>
                <a:lnTo>
                  <a:pt x="1523902" y="750633"/>
                </a:lnTo>
                <a:lnTo>
                  <a:pt x="1529714" y="741171"/>
                </a:lnTo>
                <a:lnTo>
                  <a:pt x="1566519" y="641718"/>
                </a:lnTo>
                <a:lnTo>
                  <a:pt x="1575879" y="514870"/>
                </a:lnTo>
                <a:lnTo>
                  <a:pt x="1594446" y="425424"/>
                </a:lnTo>
                <a:lnTo>
                  <a:pt x="1569758" y="370382"/>
                </a:lnTo>
                <a:lnTo>
                  <a:pt x="1516748" y="361937"/>
                </a:lnTo>
                <a:close/>
              </a:path>
              <a:path w="1594485" h="1722120">
                <a:moveTo>
                  <a:pt x="580199" y="0"/>
                </a:moveTo>
                <a:lnTo>
                  <a:pt x="511098" y="23240"/>
                </a:lnTo>
                <a:lnTo>
                  <a:pt x="395719" y="133197"/>
                </a:lnTo>
                <a:lnTo>
                  <a:pt x="324980" y="194944"/>
                </a:lnTo>
                <a:lnTo>
                  <a:pt x="251244" y="254228"/>
                </a:lnTo>
                <a:lnTo>
                  <a:pt x="198678" y="360718"/>
                </a:lnTo>
                <a:lnTo>
                  <a:pt x="190690" y="473748"/>
                </a:lnTo>
                <a:lnTo>
                  <a:pt x="216153" y="564311"/>
                </a:lnTo>
                <a:lnTo>
                  <a:pt x="258483" y="658672"/>
                </a:lnTo>
                <a:lnTo>
                  <a:pt x="272834" y="720229"/>
                </a:lnTo>
                <a:lnTo>
                  <a:pt x="1132327" y="720229"/>
                </a:lnTo>
                <a:lnTo>
                  <a:pt x="1029512" y="681075"/>
                </a:lnTo>
                <a:lnTo>
                  <a:pt x="970711" y="644817"/>
                </a:lnTo>
                <a:lnTo>
                  <a:pt x="958926" y="578548"/>
                </a:lnTo>
                <a:lnTo>
                  <a:pt x="966076" y="484758"/>
                </a:lnTo>
                <a:lnTo>
                  <a:pt x="975712" y="463892"/>
                </a:lnTo>
                <a:lnTo>
                  <a:pt x="678459" y="463892"/>
                </a:lnTo>
                <a:lnTo>
                  <a:pt x="627113" y="416953"/>
                </a:lnTo>
                <a:lnTo>
                  <a:pt x="624166" y="359752"/>
                </a:lnTo>
                <a:lnTo>
                  <a:pt x="605510" y="254838"/>
                </a:lnTo>
                <a:lnTo>
                  <a:pt x="588708" y="196265"/>
                </a:lnTo>
                <a:lnTo>
                  <a:pt x="625982" y="156997"/>
                </a:lnTo>
                <a:lnTo>
                  <a:pt x="682388" y="156997"/>
                </a:lnTo>
                <a:lnTo>
                  <a:pt x="719264" y="128625"/>
                </a:lnTo>
                <a:lnTo>
                  <a:pt x="739165" y="80111"/>
                </a:lnTo>
                <a:lnTo>
                  <a:pt x="734847" y="36728"/>
                </a:lnTo>
                <a:lnTo>
                  <a:pt x="680224" y="12026"/>
                </a:lnTo>
                <a:lnTo>
                  <a:pt x="580199" y="0"/>
                </a:lnTo>
                <a:close/>
              </a:path>
              <a:path w="1594485" h="1722120">
                <a:moveTo>
                  <a:pt x="917981" y="166484"/>
                </a:moveTo>
                <a:lnTo>
                  <a:pt x="858697" y="177812"/>
                </a:lnTo>
                <a:lnTo>
                  <a:pt x="816521" y="223050"/>
                </a:lnTo>
                <a:lnTo>
                  <a:pt x="752233" y="349834"/>
                </a:lnTo>
                <a:lnTo>
                  <a:pt x="721410" y="454177"/>
                </a:lnTo>
                <a:lnTo>
                  <a:pt x="678459" y="463892"/>
                </a:lnTo>
                <a:lnTo>
                  <a:pt x="975712" y="463892"/>
                </a:lnTo>
                <a:lnTo>
                  <a:pt x="1004493" y="401573"/>
                </a:lnTo>
                <a:lnTo>
                  <a:pt x="1016254" y="326516"/>
                </a:lnTo>
                <a:lnTo>
                  <a:pt x="1050251" y="309460"/>
                </a:lnTo>
                <a:lnTo>
                  <a:pt x="1078293" y="287527"/>
                </a:lnTo>
                <a:lnTo>
                  <a:pt x="1042149" y="228117"/>
                </a:lnTo>
                <a:lnTo>
                  <a:pt x="997343" y="191490"/>
                </a:lnTo>
                <a:lnTo>
                  <a:pt x="917981" y="166484"/>
                </a:lnTo>
                <a:close/>
              </a:path>
              <a:path w="1594485" h="1722120">
                <a:moveTo>
                  <a:pt x="682388" y="156997"/>
                </a:moveTo>
                <a:lnTo>
                  <a:pt x="625982" y="156997"/>
                </a:lnTo>
                <a:lnTo>
                  <a:pt x="678459" y="160019"/>
                </a:lnTo>
                <a:lnTo>
                  <a:pt x="682388" y="156997"/>
                </a:lnTo>
                <a:close/>
              </a:path>
            </a:pathLst>
          </a:custGeom>
          <a:solidFill>
            <a:srgbClr val="EEC0AF"/>
          </a:solidFill>
        </p:spPr>
        <p:txBody>
          <a:bodyPr wrap="square" lIns="0" tIns="0" rIns="0" bIns="0" rtlCol="0"/>
          <a:lstStyle/>
          <a:p>
            <a:endParaRPr sz="1539"/>
          </a:p>
        </p:txBody>
      </p:sp>
      <p:sp>
        <p:nvSpPr>
          <p:cNvPr id="51" name="bk object 51"/>
          <p:cNvSpPr/>
          <p:nvPr/>
        </p:nvSpPr>
        <p:spPr>
          <a:xfrm>
            <a:off x="5177339" y="4885257"/>
            <a:ext cx="61359" cy="119770"/>
          </a:xfrm>
          <a:custGeom>
            <a:avLst/>
            <a:gdLst/>
            <a:ahLst/>
            <a:cxnLst/>
            <a:rect l="l" t="t" r="r" b="b"/>
            <a:pathLst>
              <a:path w="71754" h="132079">
                <a:moveTo>
                  <a:pt x="44386" y="0"/>
                </a:moveTo>
                <a:lnTo>
                  <a:pt x="18821" y="18948"/>
                </a:lnTo>
                <a:lnTo>
                  <a:pt x="0" y="78295"/>
                </a:lnTo>
                <a:lnTo>
                  <a:pt x="40995" y="131737"/>
                </a:lnTo>
                <a:lnTo>
                  <a:pt x="70688" y="71310"/>
                </a:lnTo>
                <a:lnTo>
                  <a:pt x="71183" y="30200"/>
                </a:lnTo>
                <a:lnTo>
                  <a:pt x="65303" y="17094"/>
                </a:lnTo>
                <a:lnTo>
                  <a:pt x="44386" y="0"/>
                </a:lnTo>
                <a:close/>
              </a:path>
            </a:pathLst>
          </a:custGeom>
          <a:solidFill>
            <a:srgbClr val="F6D6C8"/>
          </a:solidFill>
        </p:spPr>
        <p:txBody>
          <a:bodyPr wrap="square" lIns="0" tIns="0" rIns="0" bIns="0" rtlCol="0"/>
          <a:lstStyle/>
          <a:p>
            <a:endParaRPr sz="1539"/>
          </a:p>
        </p:txBody>
      </p:sp>
      <p:sp>
        <p:nvSpPr>
          <p:cNvPr id="52" name="bk object 52"/>
          <p:cNvSpPr/>
          <p:nvPr/>
        </p:nvSpPr>
        <p:spPr>
          <a:xfrm>
            <a:off x="4114197" y="5168863"/>
            <a:ext cx="494667" cy="936281"/>
          </a:xfrm>
          <a:custGeom>
            <a:avLst/>
            <a:gdLst/>
            <a:ahLst/>
            <a:cxnLst/>
            <a:rect l="l" t="t" r="r" b="b"/>
            <a:pathLst>
              <a:path w="578485" h="1032509">
                <a:moveTo>
                  <a:pt x="255498" y="0"/>
                </a:moveTo>
                <a:lnTo>
                  <a:pt x="112534" y="100164"/>
                </a:lnTo>
                <a:lnTo>
                  <a:pt x="0" y="234353"/>
                </a:lnTo>
                <a:lnTo>
                  <a:pt x="201244" y="552856"/>
                </a:lnTo>
                <a:lnTo>
                  <a:pt x="322643" y="696912"/>
                </a:lnTo>
                <a:lnTo>
                  <a:pt x="562550" y="1031897"/>
                </a:lnTo>
                <a:lnTo>
                  <a:pt x="577953" y="1031897"/>
                </a:lnTo>
                <a:lnTo>
                  <a:pt x="463550" y="622757"/>
                </a:lnTo>
                <a:lnTo>
                  <a:pt x="451256" y="388543"/>
                </a:lnTo>
                <a:lnTo>
                  <a:pt x="255498" y="0"/>
                </a:lnTo>
                <a:close/>
              </a:path>
            </a:pathLst>
          </a:custGeom>
          <a:solidFill>
            <a:srgbClr val="EDB8A5"/>
          </a:solidFill>
        </p:spPr>
        <p:txBody>
          <a:bodyPr wrap="square" lIns="0" tIns="0" rIns="0" bIns="0" rtlCol="0"/>
          <a:lstStyle/>
          <a:p>
            <a:endParaRPr sz="1539"/>
          </a:p>
        </p:txBody>
      </p:sp>
      <p:sp>
        <p:nvSpPr>
          <p:cNvPr id="53" name="bk object 53"/>
          <p:cNvSpPr/>
          <p:nvPr/>
        </p:nvSpPr>
        <p:spPr>
          <a:xfrm>
            <a:off x="4273578" y="4602885"/>
            <a:ext cx="169415" cy="359311"/>
          </a:xfrm>
          <a:custGeom>
            <a:avLst/>
            <a:gdLst/>
            <a:ahLst/>
            <a:cxnLst/>
            <a:rect l="l" t="t" r="r" b="b"/>
            <a:pathLst>
              <a:path w="198120" h="396239">
                <a:moveTo>
                  <a:pt x="124294" y="0"/>
                </a:moveTo>
                <a:lnTo>
                  <a:pt x="66967" y="30683"/>
                </a:lnTo>
                <a:lnTo>
                  <a:pt x="97320" y="71983"/>
                </a:lnTo>
                <a:lnTo>
                  <a:pt x="43268" y="137833"/>
                </a:lnTo>
                <a:lnTo>
                  <a:pt x="0" y="189699"/>
                </a:lnTo>
                <a:lnTo>
                  <a:pt x="22047" y="308533"/>
                </a:lnTo>
                <a:lnTo>
                  <a:pt x="128904" y="395871"/>
                </a:lnTo>
                <a:lnTo>
                  <a:pt x="197967" y="395376"/>
                </a:lnTo>
                <a:lnTo>
                  <a:pt x="139471" y="348818"/>
                </a:lnTo>
                <a:lnTo>
                  <a:pt x="129133" y="225818"/>
                </a:lnTo>
                <a:lnTo>
                  <a:pt x="107619" y="127380"/>
                </a:lnTo>
                <a:lnTo>
                  <a:pt x="162064" y="64198"/>
                </a:lnTo>
                <a:lnTo>
                  <a:pt x="124294" y="0"/>
                </a:lnTo>
                <a:close/>
              </a:path>
            </a:pathLst>
          </a:custGeom>
          <a:solidFill>
            <a:srgbClr val="F1C9B9"/>
          </a:solidFill>
        </p:spPr>
        <p:txBody>
          <a:bodyPr wrap="square" lIns="0" tIns="0" rIns="0" bIns="0" rtlCol="0"/>
          <a:lstStyle/>
          <a:p>
            <a:endParaRPr sz="1539"/>
          </a:p>
        </p:txBody>
      </p:sp>
      <p:sp>
        <p:nvSpPr>
          <p:cNvPr id="54" name="bk object 54"/>
          <p:cNvSpPr/>
          <p:nvPr/>
        </p:nvSpPr>
        <p:spPr>
          <a:xfrm>
            <a:off x="4640756" y="5099700"/>
            <a:ext cx="336656" cy="327065"/>
          </a:xfrm>
          <a:custGeom>
            <a:avLst/>
            <a:gdLst/>
            <a:ahLst/>
            <a:cxnLst/>
            <a:rect l="l" t="t" r="r" b="b"/>
            <a:pathLst>
              <a:path w="393700" h="360679">
                <a:moveTo>
                  <a:pt x="14351" y="0"/>
                </a:moveTo>
                <a:lnTo>
                  <a:pt x="12585" y="0"/>
                </a:lnTo>
                <a:lnTo>
                  <a:pt x="7495" y="795"/>
                </a:lnTo>
                <a:lnTo>
                  <a:pt x="4487" y="6367"/>
                </a:lnTo>
                <a:lnTo>
                  <a:pt x="2382" y="21490"/>
                </a:lnTo>
                <a:lnTo>
                  <a:pt x="0" y="50939"/>
                </a:lnTo>
                <a:lnTo>
                  <a:pt x="127254" y="208318"/>
                </a:lnTo>
                <a:lnTo>
                  <a:pt x="240563" y="360298"/>
                </a:lnTo>
                <a:lnTo>
                  <a:pt x="324853" y="330225"/>
                </a:lnTo>
                <a:lnTo>
                  <a:pt x="393573" y="198335"/>
                </a:lnTo>
                <a:lnTo>
                  <a:pt x="158153" y="160400"/>
                </a:lnTo>
                <a:lnTo>
                  <a:pt x="18478" y="7124"/>
                </a:lnTo>
                <a:lnTo>
                  <a:pt x="16319" y="2095"/>
                </a:lnTo>
                <a:lnTo>
                  <a:pt x="14351" y="0"/>
                </a:lnTo>
                <a:close/>
              </a:path>
            </a:pathLst>
          </a:custGeom>
          <a:solidFill>
            <a:srgbClr val="F1C9B9"/>
          </a:solidFill>
        </p:spPr>
        <p:txBody>
          <a:bodyPr wrap="square" lIns="0" tIns="0" rIns="0" bIns="0" rtlCol="0"/>
          <a:lstStyle/>
          <a:p>
            <a:endParaRPr sz="1539"/>
          </a:p>
        </p:txBody>
      </p:sp>
      <p:sp>
        <p:nvSpPr>
          <p:cNvPr id="55" name="bk object 55"/>
          <p:cNvSpPr/>
          <p:nvPr/>
        </p:nvSpPr>
        <p:spPr>
          <a:xfrm>
            <a:off x="3904829" y="4938522"/>
            <a:ext cx="209595" cy="443380"/>
          </a:xfrm>
          <a:custGeom>
            <a:avLst/>
            <a:gdLst/>
            <a:ahLst/>
            <a:cxnLst/>
            <a:rect l="l" t="t" r="r" b="b"/>
            <a:pathLst>
              <a:path w="245110" h="488950">
                <a:moveTo>
                  <a:pt x="61772" y="0"/>
                </a:moveTo>
                <a:lnTo>
                  <a:pt x="0" y="69062"/>
                </a:lnTo>
                <a:lnTo>
                  <a:pt x="4889" y="238188"/>
                </a:lnTo>
                <a:lnTo>
                  <a:pt x="145922" y="432434"/>
                </a:lnTo>
                <a:lnTo>
                  <a:pt x="244843" y="488365"/>
                </a:lnTo>
                <a:lnTo>
                  <a:pt x="63436" y="265379"/>
                </a:lnTo>
                <a:lnTo>
                  <a:pt x="30619" y="183756"/>
                </a:lnTo>
                <a:lnTo>
                  <a:pt x="30708" y="74244"/>
                </a:lnTo>
                <a:lnTo>
                  <a:pt x="61772" y="0"/>
                </a:lnTo>
                <a:close/>
              </a:path>
            </a:pathLst>
          </a:custGeom>
          <a:solidFill>
            <a:srgbClr val="EAB09B"/>
          </a:solidFill>
        </p:spPr>
        <p:txBody>
          <a:bodyPr wrap="square" lIns="0" tIns="0" rIns="0" bIns="0" rtlCol="0"/>
          <a:lstStyle/>
          <a:p>
            <a:endParaRPr sz="1539"/>
          </a:p>
        </p:txBody>
      </p:sp>
      <p:sp>
        <p:nvSpPr>
          <p:cNvPr id="56" name="bk object 56"/>
          <p:cNvSpPr/>
          <p:nvPr/>
        </p:nvSpPr>
        <p:spPr>
          <a:xfrm>
            <a:off x="4165539" y="4612920"/>
            <a:ext cx="105884" cy="441076"/>
          </a:xfrm>
          <a:custGeom>
            <a:avLst/>
            <a:gdLst/>
            <a:ahLst/>
            <a:cxnLst/>
            <a:rect l="l" t="t" r="r" b="b"/>
            <a:pathLst>
              <a:path w="123825" h="486410">
                <a:moveTo>
                  <a:pt x="123367" y="0"/>
                </a:moveTo>
                <a:lnTo>
                  <a:pt x="71653" y="49275"/>
                </a:lnTo>
                <a:lnTo>
                  <a:pt x="8140" y="183083"/>
                </a:lnTo>
                <a:lnTo>
                  <a:pt x="0" y="317792"/>
                </a:lnTo>
                <a:lnTo>
                  <a:pt x="37249" y="417690"/>
                </a:lnTo>
                <a:lnTo>
                  <a:pt x="66014" y="486016"/>
                </a:lnTo>
                <a:lnTo>
                  <a:pt x="91046" y="461657"/>
                </a:lnTo>
                <a:lnTo>
                  <a:pt x="61213" y="382473"/>
                </a:lnTo>
                <a:lnTo>
                  <a:pt x="31127" y="273202"/>
                </a:lnTo>
                <a:lnTo>
                  <a:pt x="32054" y="209664"/>
                </a:lnTo>
                <a:lnTo>
                  <a:pt x="123367" y="0"/>
                </a:lnTo>
                <a:close/>
              </a:path>
            </a:pathLst>
          </a:custGeom>
          <a:solidFill>
            <a:srgbClr val="E8AB96"/>
          </a:solidFill>
        </p:spPr>
        <p:txBody>
          <a:bodyPr wrap="square" lIns="0" tIns="0" rIns="0" bIns="0" rtlCol="0"/>
          <a:lstStyle/>
          <a:p>
            <a:endParaRPr sz="1539"/>
          </a:p>
        </p:txBody>
      </p:sp>
      <p:sp>
        <p:nvSpPr>
          <p:cNvPr id="57" name="bk object 57"/>
          <p:cNvSpPr/>
          <p:nvPr/>
        </p:nvSpPr>
        <p:spPr>
          <a:xfrm>
            <a:off x="4385209" y="4688615"/>
            <a:ext cx="129059" cy="275529"/>
          </a:xfrm>
          <a:prstGeom prst="rect">
            <a:avLst/>
          </a:prstGeom>
          <a:blipFill>
            <a:blip r:embed="rId16" cstate="print"/>
            <a:stretch>
              <a:fillRect/>
            </a:stretch>
          </a:blipFill>
        </p:spPr>
        <p:txBody>
          <a:bodyPr wrap="square" lIns="0" tIns="0" rIns="0" bIns="0" rtlCol="0"/>
          <a:lstStyle/>
          <a:p>
            <a:endParaRPr sz="1539"/>
          </a:p>
        </p:txBody>
      </p:sp>
      <p:sp>
        <p:nvSpPr>
          <p:cNvPr id="58" name="bk object 58"/>
          <p:cNvSpPr/>
          <p:nvPr/>
        </p:nvSpPr>
        <p:spPr>
          <a:xfrm>
            <a:off x="4385221" y="4721473"/>
            <a:ext cx="33123" cy="200384"/>
          </a:xfrm>
          <a:custGeom>
            <a:avLst/>
            <a:gdLst/>
            <a:ahLst/>
            <a:cxnLst/>
            <a:rect l="l" t="t" r="r" b="b"/>
            <a:pathLst>
              <a:path w="38735" h="220979">
                <a:moveTo>
                  <a:pt x="0" y="0"/>
                </a:moveTo>
                <a:lnTo>
                  <a:pt x="11607" y="89192"/>
                </a:lnTo>
                <a:lnTo>
                  <a:pt x="38404" y="220687"/>
                </a:lnTo>
                <a:lnTo>
                  <a:pt x="35458" y="163487"/>
                </a:lnTo>
                <a:lnTo>
                  <a:pt x="16814" y="58572"/>
                </a:lnTo>
                <a:lnTo>
                  <a:pt x="0" y="0"/>
                </a:lnTo>
                <a:close/>
              </a:path>
            </a:pathLst>
          </a:custGeom>
          <a:solidFill>
            <a:srgbClr val="E8AB96"/>
          </a:solidFill>
        </p:spPr>
        <p:txBody>
          <a:bodyPr wrap="square" lIns="0" tIns="0" rIns="0" bIns="0" rtlCol="0"/>
          <a:lstStyle/>
          <a:p>
            <a:endParaRPr sz="1539"/>
          </a:p>
        </p:txBody>
      </p:sp>
      <p:sp>
        <p:nvSpPr>
          <p:cNvPr id="59" name="bk object 59"/>
          <p:cNvSpPr/>
          <p:nvPr/>
        </p:nvSpPr>
        <p:spPr>
          <a:xfrm>
            <a:off x="5751989" y="5399416"/>
            <a:ext cx="257923" cy="705378"/>
          </a:xfrm>
          <a:custGeom>
            <a:avLst/>
            <a:gdLst/>
            <a:ahLst/>
            <a:cxnLst/>
            <a:rect l="l" t="t" r="r" b="b"/>
            <a:pathLst>
              <a:path w="301625" h="777875">
                <a:moveTo>
                  <a:pt x="301040" y="0"/>
                </a:moveTo>
                <a:lnTo>
                  <a:pt x="269180" y="83087"/>
                </a:lnTo>
                <a:lnTo>
                  <a:pt x="157116" y="449088"/>
                </a:lnTo>
                <a:lnTo>
                  <a:pt x="25747" y="568519"/>
                </a:lnTo>
                <a:lnTo>
                  <a:pt x="0" y="777646"/>
                </a:lnTo>
                <a:lnTo>
                  <a:pt x="301040" y="777646"/>
                </a:lnTo>
                <a:lnTo>
                  <a:pt x="301040" y="0"/>
                </a:lnTo>
                <a:close/>
              </a:path>
            </a:pathLst>
          </a:custGeom>
          <a:solidFill>
            <a:srgbClr val="FFFFFF"/>
          </a:solidFill>
        </p:spPr>
        <p:txBody>
          <a:bodyPr wrap="square" lIns="0" tIns="0" rIns="0" bIns="0" rtlCol="0"/>
          <a:lstStyle/>
          <a:p>
            <a:endParaRPr sz="1539"/>
          </a:p>
        </p:txBody>
      </p:sp>
      <p:sp>
        <p:nvSpPr>
          <p:cNvPr id="60" name="bk object 60"/>
          <p:cNvSpPr/>
          <p:nvPr/>
        </p:nvSpPr>
        <p:spPr>
          <a:xfrm>
            <a:off x="5725701" y="5902260"/>
            <a:ext cx="268547" cy="202326"/>
          </a:xfrm>
          <a:prstGeom prst="rect">
            <a:avLst/>
          </a:prstGeom>
          <a:blipFill>
            <a:blip r:embed="rId17" cstate="print"/>
            <a:stretch>
              <a:fillRect/>
            </a:stretch>
          </a:blipFill>
        </p:spPr>
        <p:txBody>
          <a:bodyPr wrap="square" lIns="0" tIns="0" rIns="0" bIns="0" rtlCol="0"/>
          <a:lstStyle/>
          <a:p>
            <a:endParaRPr sz="1539"/>
          </a:p>
        </p:txBody>
      </p:sp>
      <p:sp>
        <p:nvSpPr>
          <p:cNvPr id="61" name="bk object 61"/>
          <p:cNvSpPr/>
          <p:nvPr/>
        </p:nvSpPr>
        <p:spPr>
          <a:xfrm>
            <a:off x="5670445" y="4815368"/>
            <a:ext cx="155839" cy="662767"/>
          </a:xfrm>
          <a:custGeom>
            <a:avLst/>
            <a:gdLst/>
            <a:ahLst/>
            <a:cxnLst/>
            <a:rect l="l" t="t" r="r" b="b"/>
            <a:pathLst>
              <a:path w="182245" h="730885">
                <a:moveTo>
                  <a:pt x="181635" y="0"/>
                </a:moveTo>
                <a:lnTo>
                  <a:pt x="50241" y="495706"/>
                </a:lnTo>
                <a:lnTo>
                  <a:pt x="54102" y="657517"/>
                </a:lnTo>
                <a:lnTo>
                  <a:pt x="0" y="730719"/>
                </a:lnTo>
                <a:lnTo>
                  <a:pt x="108140" y="666013"/>
                </a:lnTo>
                <a:lnTo>
                  <a:pt x="113906" y="653364"/>
                </a:lnTo>
                <a:lnTo>
                  <a:pt x="92735" y="568909"/>
                </a:lnTo>
                <a:lnTo>
                  <a:pt x="131394" y="407098"/>
                </a:lnTo>
                <a:lnTo>
                  <a:pt x="181635" y="0"/>
                </a:lnTo>
                <a:close/>
              </a:path>
            </a:pathLst>
          </a:custGeom>
          <a:solidFill>
            <a:srgbClr val="F6F1EC"/>
          </a:solidFill>
        </p:spPr>
        <p:txBody>
          <a:bodyPr wrap="square" lIns="0" tIns="0" rIns="0" bIns="0" rtlCol="0"/>
          <a:lstStyle/>
          <a:p>
            <a:endParaRPr sz="1539"/>
          </a:p>
        </p:txBody>
      </p:sp>
      <p:sp>
        <p:nvSpPr>
          <p:cNvPr id="62" name="bk object 62"/>
          <p:cNvSpPr/>
          <p:nvPr/>
        </p:nvSpPr>
        <p:spPr>
          <a:xfrm>
            <a:off x="3334339" y="4857281"/>
            <a:ext cx="155839" cy="662767"/>
          </a:xfrm>
          <a:custGeom>
            <a:avLst/>
            <a:gdLst/>
            <a:ahLst/>
            <a:cxnLst/>
            <a:rect l="l" t="t" r="r" b="b"/>
            <a:pathLst>
              <a:path w="182245" h="730885">
                <a:moveTo>
                  <a:pt x="0" y="0"/>
                </a:moveTo>
                <a:lnTo>
                  <a:pt x="50241" y="407111"/>
                </a:lnTo>
                <a:lnTo>
                  <a:pt x="88900" y="568921"/>
                </a:lnTo>
                <a:lnTo>
                  <a:pt x="65709" y="661390"/>
                </a:lnTo>
                <a:lnTo>
                  <a:pt x="181635" y="730732"/>
                </a:lnTo>
                <a:lnTo>
                  <a:pt x="127533" y="657529"/>
                </a:lnTo>
                <a:lnTo>
                  <a:pt x="131394" y="495719"/>
                </a:lnTo>
                <a:lnTo>
                  <a:pt x="0" y="0"/>
                </a:lnTo>
                <a:close/>
              </a:path>
            </a:pathLst>
          </a:custGeom>
          <a:solidFill>
            <a:srgbClr val="F6F1EC"/>
          </a:solidFill>
        </p:spPr>
        <p:txBody>
          <a:bodyPr wrap="square" lIns="0" tIns="0" rIns="0" bIns="0" rtlCol="0"/>
          <a:lstStyle/>
          <a:p>
            <a:endParaRPr sz="1539"/>
          </a:p>
        </p:txBody>
      </p:sp>
      <p:sp>
        <p:nvSpPr>
          <p:cNvPr id="63" name="bk object 63"/>
          <p:cNvSpPr/>
          <p:nvPr/>
        </p:nvSpPr>
        <p:spPr>
          <a:xfrm>
            <a:off x="5770528" y="5364699"/>
            <a:ext cx="162355" cy="290213"/>
          </a:xfrm>
          <a:custGeom>
            <a:avLst/>
            <a:gdLst/>
            <a:ahLst/>
            <a:cxnLst/>
            <a:rect l="l" t="t" r="r" b="b"/>
            <a:pathLst>
              <a:path w="189865" h="320039">
                <a:moveTo>
                  <a:pt x="189344" y="0"/>
                </a:moveTo>
                <a:lnTo>
                  <a:pt x="119786" y="19265"/>
                </a:lnTo>
                <a:lnTo>
                  <a:pt x="85013" y="23114"/>
                </a:lnTo>
                <a:lnTo>
                  <a:pt x="69545" y="138696"/>
                </a:lnTo>
                <a:lnTo>
                  <a:pt x="0" y="231165"/>
                </a:lnTo>
                <a:lnTo>
                  <a:pt x="27050" y="319773"/>
                </a:lnTo>
                <a:lnTo>
                  <a:pt x="38646" y="242722"/>
                </a:lnTo>
                <a:lnTo>
                  <a:pt x="92735" y="165671"/>
                </a:lnTo>
                <a:lnTo>
                  <a:pt x="189344" y="0"/>
                </a:lnTo>
                <a:close/>
              </a:path>
            </a:pathLst>
          </a:custGeom>
          <a:solidFill>
            <a:srgbClr val="F6F1EC"/>
          </a:solidFill>
        </p:spPr>
        <p:txBody>
          <a:bodyPr wrap="square" lIns="0" tIns="0" rIns="0" bIns="0" rtlCol="0"/>
          <a:lstStyle/>
          <a:p>
            <a:endParaRPr sz="1539"/>
          </a:p>
        </p:txBody>
      </p:sp>
      <p:sp>
        <p:nvSpPr>
          <p:cNvPr id="64" name="bk object 64"/>
          <p:cNvSpPr/>
          <p:nvPr/>
        </p:nvSpPr>
        <p:spPr>
          <a:xfrm>
            <a:off x="3891839" y="3968037"/>
            <a:ext cx="1198928" cy="366221"/>
          </a:xfrm>
          <a:custGeom>
            <a:avLst/>
            <a:gdLst/>
            <a:ahLst/>
            <a:cxnLst/>
            <a:rect l="l" t="t" r="r" b="b"/>
            <a:pathLst>
              <a:path w="1402079" h="403860">
                <a:moveTo>
                  <a:pt x="1401980" y="0"/>
                </a:moveTo>
                <a:lnTo>
                  <a:pt x="0" y="0"/>
                </a:lnTo>
                <a:lnTo>
                  <a:pt x="5545" y="9579"/>
                </a:lnTo>
                <a:lnTo>
                  <a:pt x="408300" y="356467"/>
                </a:lnTo>
                <a:lnTo>
                  <a:pt x="517253" y="398186"/>
                </a:lnTo>
                <a:lnTo>
                  <a:pt x="924948" y="403469"/>
                </a:lnTo>
                <a:lnTo>
                  <a:pt x="1044684" y="342687"/>
                </a:lnTo>
                <a:lnTo>
                  <a:pt x="1172497" y="226381"/>
                </a:lnTo>
                <a:lnTo>
                  <a:pt x="1279672" y="156200"/>
                </a:lnTo>
                <a:lnTo>
                  <a:pt x="1378554" y="43691"/>
                </a:lnTo>
                <a:lnTo>
                  <a:pt x="1401980" y="0"/>
                </a:lnTo>
                <a:close/>
              </a:path>
            </a:pathLst>
          </a:custGeom>
          <a:solidFill>
            <a:srgbClr val="EEC0AF"/>
          </a:solidFill>
        </p:spPr>
        <p:txBody>
          <a:bodyPr wrap="square" lIns="0" tIns="0" rIns="0" bIns="0" rtlCol="0"/>
          <a:lstStyle/>
          <a:p>
            <a:endParaRPr sz="1539"/>
          </a:p>
        </p:txBody>
      </p:sp>
      <p:sp>
        <p:nvSpPr>
          <p:cNvPr id="65" name="bk object 65"/>
          <p:cNvSpPr/>
          <p:nvPr/>
        </p:nvSpPr>
        <p:spPr>
          <a:xfrm>
            <a:off x="353035" y="1446688"/>
            <a:ext cx="2459215" cy="166412"/>
          </a:xfrm>
          <a:custGeom>
            <a:avLst/>
            <a:gdLst/>
            <a:ahLst/>
            <a:cxnLst/>
            <a:rect l="l" t="t" r="r" b="b"/>
            <a:pathLst>
              <a:path w="2875915" h="183514">
                <a:moveTo>
                  <a:pt x="0" y="183045"/>
                </a:moveTo>
                <a:lnTo>
                  <a:pt x="2875826" y="183045"/>
                </a:lnTo>
                <a:lnTo>
                  <a:pt x="2875826" y="0"/>
                </a:lnTo>
                <a:lnTo>
                  <a:pt x="0" y="0"/>
                </a:lnTo>
                <a:lnTo>
                  <a:pt x="0" y="183045"/>
                </a:lnTo>
                <a:close/>
              </a:path>
            </a:pathLst>
          </a:custGeom>
          <a:solidFill>
            <a:srgbClr val="00C0F3"/>
          </a:solidFill>
        </p:spPr>
        <p:txBody>
          <a:bodyPr wrap="square" lIns="0" tIns="0" rIns="0" bIns="0" rtlCol="0"/>
          <a:lstStyle/>
          <a:p>
            <a:endParaRPr sz="1539"/>
          </a:p>
        </p:txBody>
      </p:sp>
      <p:sp>
        <p:nvSpPr>
          <p:cNvPr id="2" name="Holder 2"/>
          <p:cNvSpPr>
            <a:spLocks noGrp="1"/>
          </p:cNvSpPr>
          <p:nvPr>
            <p:ph type="title"/>
          </p:nvPr>
        </p:nvSpPr>
        <p:spPr>
          <a:xfrm>
            <a:off x="203179" y="235050"/>
            <a:ext cx="8737647" cy="315792"/>
          </a:xfrm>
        </p:spPr>
        <p:txBody>
          <a:bodyPr lIns="0" tIns="0" rIns="0" bIns="0"/>
          <a:lstStyle>
            <a:lvl1pPr>
              <a:defRPr sz="2052"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727" b="0" i="0">
                <a:solidFill>
                  <a:schemeClr val="bg1"/>
                </a:solidFill>
                <a:latin typeface="Arial"/>
                <a:cs typeface="Arial"/>
              </a:defRPr>
            </a:lvl1pPr>
          </a:lstStyle>
          <a:p>
            <a:pPr marL="10860"/>
            <a:r>
              <a:rPr lang="en-GB"/>
              <a:t>Informed</a:t>
            </a:r>
            <a:r>
              <a:rPr lang="en-GB" spc="-38"/>
              <a:t> </a:t>
            </a:r>
            <a:r>
              <a:rPr lang="en-GB" spc="4"/>
              <a:t>with</a:t>
            </a:r>
            <a:endParaRPr lang="en-GB" spc="4" dirty="0"/>
          </a:p>
        </p:txBody>
      </p:sp>
      <p:sp>
        <p:nvSpPr>
          <p:cNvPr id="5" name="Holder 5"/>
          <p:cNvSpPr>
            <a:spLocks noGrp="1"/>
          </p:cNvSpPr>
          <p:nvPr>
            <p:ph type="dt" sz="half" idx="6"/>
          </p:nvPr>
        </p:nvSpPr>
        <p:spPr/>
        <p:txBody>
          <a:bodyPr lIns="0" tIns="0" rIns="0" bIns="0"/>
          <a:lstStyle>
            <a:lvl1pPr>
              <a:defRPr sz="2437" b="1" i="0">
                <a:solidFill>
                  <a:schemeClr val="bg1"/>
                </a:solidFill>
                <a:latin typeface="Arial"/>
                <a:cs typeface="Arial"/>
              </a:defRPr>
            </a:lvl1pPr>
          </a:lstStyle>
          <a:p>
            <a:pPr marL="10860">
              <a:lnSpc>
                <a:spcPts val="2681"/>
              </a:lnSpc>
            </a:pPr>
            <a:r>
              <a:rPr lang="en-GB" spc="-145"/>
              <a:t>ca</a:t>
            </a:r>
            <a:r>
              <a:rPr lang="en-GB" spc="-133"/>
              <a:t>r</a:t>
            </a:r>
            <a:r>
              <a:rPr lang="en-GB" spc="-214"/>
              <a:t>e</a:t>
            </a:r>
            <a:endParaRPr lang="en-GB" spc="-214"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83375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03179" y="235050"/>
            <a:ext cx="8737647" cy="315792"/>
          </a:xfrm>
        </p:spPr>
        <p:txBody>
          <a:bodyPr lIns="0" tIns="0" rIns="0" bIns="0"/>
          <a:lstStyle>
            <a:lvl1pPr>
              <a:defRPr sz="2052" b="1" i="0">
                <a:solidFill>
                  <a:schemeClr val="bg1"/>
                </a:solidFill>
                <a:latin typeface="Arial"/>
                <a:cs typeface="Arial"/>
              </a:defRPr>
            </a:lvl1pPr>
          </a:lstStyle>
          <a:p>
            <a:endParaRPr/>
          </a:p>
        </p:txBody>
      </p:sp>
      <p:sp>
        <p:nvSpPr>
          <p:cNvPr id="3" name="Holder 3"/>
          <p:cNvSpPr>
            <a:spLocks noGrp="1"/>
          </p:cNvSpPr>
          <p:nvPr>
            <p:ph sz="half" idx="2"/>
          </p:nvPr>
        </p:nvSpPr>
        <p:spPr>
          <a:xfrm>
            <a:off x="457200" y="1577342"/>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2"/>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727" b="0" i="0">
                <a:solidFill>
                  <a:schemeClr val="bg1"/>
                </a:solidFill>
                <a:latin typeface="Arial"/>
                <a:cs typeface="Arial"/>
              </a:defRPr>
            </a:lvl1pPr>
          </a:lstStyle>
          <a:p>
            <a:pPr marL="10860"/>
            <a:r>
              <a:rPr lang="en-GB"/>
              <a:t>Informed</a:t>
            </a:r>
            <a:r>
              <a:rPr lang="en-GB" spc="-38"/>
              <a:t> </a:t>
            </a:r>
            <a:r>
              <a:rPr lang="en-GB" spc="4"/>
              <a:t>with</a:t>
            </a:r>
            <a:endParaRPr lang="en-GB" spc="4" dirty="0"/>
          </a:p>
        </p:txBody>
      </p:sp>
      <p:sp>
        <p:nvSpPr>
          <p:cNvPr id="6" name="Holder 6"/>
          <p:cNvSpPr>
            <a:spLocks noGrp="1"/>
          </p:cNvSpPr>
          <p:nvPr>
            <p:ph type="dt" sz="half" idx="6"/>
          </p:nvPr>
        </p:nvSpPr>
        <p:spPr/>
        <p:txBody>
          <a:bodyPr lIns="0" tIns="0" rIns="0" bIns="0"/>
          <a:lstStyle>
            <a:lvl1pPr>
              <a:defRPr sz="2437" b="1" i="0">
                <a:solidFill>
                  <a:schemeClr val="bg1"/>
                </a:solidFill>
                <a:latin typeface="Arial"/>
                <a:cs typeface="Arial"/>
              </a:defRPr>
            </a:lvl1pPr>
          </a:lstStyle>
          <a:p>
            <a:pPr marL="10860">
              <a:lnSpc>
                <a:spcPts val="2681"/>
              </a:lnSpc>
            </a:pPr>
            <a:r>
              <a:rPr lang="en-GB" spc="-145"/>
              <a:t>ca</a:t>
            </a:r>
            <a:r>
              <a:rPr lang="en-GB" spc="-133"/>
              <a:t>r</a:t>
            </a:r>
            <a:r>
              <a:rPr lang="en-GB" spc="-214"/>
              <a:t>e</a:t>
            </a:r>
            <a:endParaRPr lang="en-GB" spc="-214"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81197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03179" y="235050"/>
            <a:ext cx="8737647" cy="315792"/>
          </a:xfrm>
        </p:spPr>
        <p:txBody>
          <a:bodyPr lIns="0" tIns="0" rIns="0" bIns="0"/>
          <a:lstStyle>
            <a:lvl1pPr>
              <a:defRPr sz="2052"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727" b="0" i="0">
                <a:solidFill>
                  <a:schemeClr val="bg1"/>
                </a:solidFill>
                <a:latin typeface="Arial"/>
                <a:cs typeface="Arial"/>
              </a:defRPr>
            </a:lvl1pPr>
          </a:lstStyle>
          <a:p>
            <a:pPr marL="10860"/>
            <a:r>
              <a:rPr lang="en-GB"/>
              <a:t>Informed</a:t>
            </a:r>
            <a:r>
              <a:rPr lang="en-GB" spc="-38"/>
              <a:t> </a:t>
            </a:r>
            <a:r>
              <a:rPr lang="en-GB" spc="4"/>
              <a:t>with</a:t>
            </a:r>
            <a:endParaRPr lang="en-GB" spc="4" dirty="0"/>
          </a:p>
        </p:txBody>
      </p:sp>
      <p:sp>
        <p:nvSpPr>
          <p:cNvPr id="4" name="Holder 4"/>
          <p:cNvSpPr>
            <a:spLocks noGrp="1"/>
          </p:cNvSpPr>
          <p:nvPr>
            <p:ph type="dt" sz="half" idx="6"/>
          </p:nvPr>
        </p:nvSpPr>
        <p:spPr/>
        <p:txBody>
          <a:bodyPr lIns="0" tIns="0" rIns="0" bIns="0"/>
          <a:lstStyle>
            <a:lvl1pPr>
              <a:defRPr sz="2437" b="1" i="0">
                <a:solidFill>
                  <a:schemeClr val="bg1"/>
                </a:solidFill>
                <a:latin typeface="Arial"/>
                <a:cs typeface="Arial"/>
              </a:defRPr>
            </a:lvl1pPr>
          </a:lstStyle>
          <a:p>
            <a:pPr marL="10860">
              <a:lnSpc>
                <a:spcPts val="2681"/>
              </a:lnSpc>
            </a:pPr>
            <a:r>
              <a:rPr lang="en-GB" spc="-145"/>
              <a:t>ca</a:t>
            </a:r>
            <a:r>
              <a:rPr lang="en-GB" spc="-133"/>
              <a:t>r</a:t>
            </a:r>
            <a:r>
              <a:rPr lang="en-GB" spc="-214"/>
              <a:t>e</a:t>
            </a:r>
            <a:endParaRPr lang="en-GB" spc="-214"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5981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1"/>
            <a:ext cx="9142915" cy="6855696"/>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2E2E4"/>
          </a:solidFill>
        </p:spPr>
        <p:txBody>
          <a:bodyPr wrap="square" lIns="0" tIns="0" rIns="0" bIns="0" rtlCol="0"/>
          <a:lstStyle/>
          <a:p>
            <a:endParaRPr sz="1539"/>
          </a:p>
        </p:txBody>
      </p:sp>
      <p:sp>
        <p:nvSpPr>
          <p:cNvPr id="17" name="bk object 17"/>
          <p:cNvSpPr/>
          <p:nvPr/>
        </p:nvSpPr>
        <p:spPr>
          <a:xfrm>
            <a:off x="203179" y="6230740"/>
            <a:ext cx="8731868" cy="518237"/>
          </a:xfrm>
          <a:custGeom>
            <a:avLst/>
            <a:gdLst/>
            <a:ahLst/>
            <a:cxnLst/>
            <a:rect l="l" t="t" r="r" b="b"/>
            <a:pathLst>
              <a:path w="10211435" h="571500">
                <a:moveTo>
                  <a:pt x="0" y="571500"/>
                </a:moveTo>
                <a:lnTo>
                  <a:pt x="10211396" y="571500"/>
                </a:lnTo>
                <a:lnTo>
                  <a:pt x="10211396" y="0"/>
                </a:lnTo>
                <a:lnTo>
                  <a:pt x="0" y="0"/>
                </a:lnTo>
                <a:lnTo>
                  <a:pt x="0" y="571500"/>
                </a:lnTo>
                <a:close/>
              </a:path>
            </a:pathLst>
          </a:custGeom>
          <a:solidFill>
            <a:srgbClr val="A9AAAF"/>
          </a:solidFill>
        </p:spPr>
        <p:txBody>
          <a:bodyPr wrap="square" lIns="0" tIns="0" rIns="0" bIns="0" rtlCol="0"/>
          <a:lstStyle/>
          <a:p>
            <a:endParaRPr sz="1539"/>
          </a:p>
        </p:txBody>
      </p:sp>
      <p:sp>
        <p:nvSpPr>
          <p:cNvPr id="18" name="bk object 18"/>
          <p:cNvSpPr/>
          <p:nvPr/>
        </p:nvSpPr>
        <p:spPr>
          <a:xfrm>
            <a:off x="8298692" y="6341206"/>
            <a:ext cx="407320" cy="281390"/>
          </a:xfrm>
          <a:prstGeom prst="rect">
            <a:avLst/>
          </a:prstGeom>
          <a:blipFill>
            <a:blip r:embed="rId2" cstate="print"/>
            <a:stretch>
              <a:fillRect/>
            </a:stretch>
          </a:blipFill>
        </p:spPr>
        <p:txBody>
          <a:bodyPr wrap="square" lIns="0" tIns="0" rIns="0" bIns="0" rtlCol="0"/>
          <a:lstStyle/>
          <a:p>
            <a:endParaRPr sz="1539"/>
          </a:p>
        </p:txBody>
      </p:sp>
      <p:sp>
        <p:nvSpPr>
          <p:cNvPr id="19" name="bk object 19"/>
          <p:cNvSpPr/>
          <p:nvPr/>
        </p:nvSpPr>
        <p:spPr>
          <a:xfrm>
            <a:off x="8272887" y="6644095"/>
            <a:ext cx="461544" cy="0"/>
          </a:xfrm>
          <a:custGeom>
            <a:avLst/>
            <a:gdLst/>
            <a:ahLst/>
            <a:cxnLst/>
            <a:rect l="l" t="t" r="r" b="b"/>
            <a:pathLst>
              <a:path w="539750">
                <a:moveTo>
                  <a:pt x="0" y="0"/>
                </a:moveTo>
                <a:lnTo>
                  <a:pt x="539724" y="0"/>
                </a:lnTo>
              </a:path>
            </a:pathLst>
          </a:custGeom>
          <a:ln w="8889">
            <a:solidFill>
              <a:srgbClr val="FFFFFF"/>
            </a:solidFill>
          </a:ln>
        </p:spPr>
        <p:txBody>
          <a:bodyPr wrap="square" lIns="0" tIns="0" rIns="0" bIns="0" rtlCol="0"/>
          <a:lstStyle/>
          <a:p>
            <a:endParaRPr sz="1539"/>
          </a:p>
        </p:txBody>
      </p:sp>
      <p:sp>
        <p:nvSpPr>
          <p:cNvPr id="20" name="bk object 20"/>
          <p:cNvSpPr/>
          <p:nvPr/>
        </p:nvSpPr>
        <p:spPr>
          <a:xfrm>
            <a:off x="8277015" y="6322213"/>
            <a:ext cx="0" cy="317852"/>
          </a:xfrm>
          <a:custGeom>
            <a:avLst/>
            <a:gdLst/>
            <a:ahLst/>
            <a:cxnLst/>
            <a:rect l="l" t="t" r="r" b="b"/>
            <a:pathLst>
              <a:path h="350520">
                <a:moveTo>
                  <a:pt x="0" y="0"/>
                </a:moveTo>
                <a:lnTo>
                  <a:pt x="0" y="350519"/>
                </a:lnTo>
              </a:path>
            </a:pathLst>
          </a:custGeom>
          <a:ln w="9652">
            <a:solidFill>
              <a:srgbClr val="FFFFFF"/>
            </a:solidFill>
          </a:ln>
        </p:spPr>
        <p:txBody>
          <a:bodyPr wrap="square" lIns="0" tIns="0" rIns="0" bIns="0" rtlCol="0"/>
          <a:lstStyle/>
          <a:p>
            <a:endParaRPr sz="1539"/>
          </a:p>
        </p:txBody>
      </p:sp>
      <p:sp>
        <p:nvSpPr>
          <p:cNvPr id="21" name="bk object 21"/>
          <p:cNvSpPr/>
          <p:nvPr/>
        </p:nvSpPr>
        <p:spPr>
          <a:xfrm>
            <a:off x="8272887" y="6317606"/>
            <a:ext cx="461544" cy="0"/>
          </a:xfrm>
          <a:custGeom>
            <a:avLst/>
            <a:gdLst/>
            <a:ahLst/>
            <a:cxnLst/>
            <a:rect l="l" t="t" r="r" b="b"/>
            <a:pathLst>
              <a:path w="539750">
                <a:moveTo>
                  <a:pt x="0" y="0"/>
                </a:moveTo>
                <a:lnTo>
                  <a:pt x="539724" y="0"/>
                </a:lnTo>
              </a:path>
            </a:pathLst>
          </a:custGeom>
          <a:ln w="10159">
            <a:solidFill>
              <a:srgbClr val="FFFFFF"/>
            </a:solidFill>
          </a:ln>
        </p:spPr>
        <p:txBody>
          <a:bodyPr wrap="square" lIns="0" tIns="0" rIns="0" bIns="0" rtlCol="0"/>
          <a:lstStyle/>
          <a:p>
            <a:endParaRPr sz="1539"/>
          </a:p>
        </p:txBody>
      </p:sp>
      <p:sp>
        <p:nvSpPr>
          <p:cNvPr id="22" name="bk object 22"/>
          <p:cNvSpPr/>
          <p:nvPr/>
        </p:nvSpPr>
        <p:spPr>
          <a:xfrm>
            <a:off x="8730277" y="6322039"/>
            <a:ext cx="0" cy="317852"/>
          </a:xfrm>
          <a:custGeom>
            <a:avLst/>
            <a:gdLst/>
            <a:ahLst/>
            <a:cxnLst/>
            <a:rect l="l" t="t" r="r" b="b"/>
            <a:pathLst>
              <a:path h="350520">
                <a:moveTo>
                  <a:pt x="0" y="0"/>
                </a:moveTo>
                <a:lnTo>
                  <a:pt x="0" y="350164"/>
                </a:lnTo>
              </a:path>
            </a:pathLst>
          </a:custGeom>
          <a:ln w="9664">
            <a:solidFill>
              <a:srgbClr val="FFFFFF"/>
            </a:solidFill>
          </a:ln>
        </p:spPr>
        <p:txBody>
          <a:bodyPr wrap="square" lIns="0" tIns="0" rIns="0" bIns="0" rtlCol="0"/>
          <a:lstStyle/>
          <a:p>
            <a:endParaRPr sz="1539"/>
          </a:p>
        </p:txBody>
      </p:sp>
      <p:sp>
        <p:nvSpPr>
          <p:cNvPr id="23" name="bk object 23"/>
          <p:cNvSpPr/>
          <p:nvPr/>
        </p:nvSpPr>
        <p:spPr>
          <a:xfrm>
            <a:off x="265027" y="6332908"/>
            <a:ext cx="224799" cy="297698"/>
          </a:xfrm>
          <a:custGeom>
            <a:avLst/>
            <a:gdLst/>
            <a:ahLst/>
            <a:cxnLst/>
            <a:rect l="l" t="t" r="r" b="b"/>
            <a:pathLst>
              <a:path w="262890" h="328295">
                <a:moveTo>
                  <a:pt x="79833" y="225684"/>
                </a:moveTo>
                <a:lnTo>
                  <a:pt x="69577" y="222546"/>
                </a:lnTo>
                <a:lnTo>
                  <a:pt x="63077" y="220253"/>
                </a:lnTo>
                <a:lnTo>
                  <a:pt x="57561" y="217681"/>
                </a:lnTo>
                <a:lnTo>
                  <a:pt x="50255" y="213708"/>
                </a:lnTo>
                <a:lnTo>
                  <a:pt x="35453" y="206144"/>
                </a:lnTo>
                <a:lnTo>
                  <a:pt x="0" y="223549"/>
                </a:lnTo>
                <a:lnTo>
                  <a:pt x="4120" y="237221"/>
                </a:lnTo>
                <a:lnTo>
                  <a:pt x="56178" y="274224"/>
                </a:lnTo>
                <a:lnTo>
                  <a:pt x="103758" y="303323"/>
                </a:lnTo>
                <a:lnTo>
                  <a:pt x="145830" y="324799"/>
                </a:lnTo>
                <a:lnTo>
                  <a:pt x="160367" y="328182"/>
                </a:lnTo>
                <a:lnTo>
                  <a:pt x="168632" y="328056"/>
                </a:lnTo>
                <a:lnTo>
                  <a:pt x="223204" y="310456"/>
                </a:lnTo>
                <a:lnTo>
                  <a:pt x="251054" y="281990"/>
                </a:lnTo>
                <a:lnTo>
                  <a:pt x="262489" y="228728"/>
                </a:lnTo>
                <a:lnTo>
                  <a:pt x="261100" y="219207"/>
                </a:lnTo>
                <a:lnTo>
                  <a:pt x="211304" y="41712"/>
                </a:lnTo>
                <a:lnTo>
                  <a:pt x="207935" y="28913"/>
                </a:lnTo>
                <a:lnTo>
                  <a:pt x="204025" y="23049"/>
                </a:lnTo>
                <a:lnTo>
                  <a:pt x="197064" y="22681"/>
                </a:lnTo>
                <a:lnTo>
                  <a:pt x="184545" y="26370"/>
                </a:lnTo>
                <a:lnTo>
                  <a:pt x="173652" y="33598"/>
                </a:lnTo>
                <a:lnTo>
                  <a:pt x="169698" y="42985"/>
                </a:lnTo>
                <a:lnTo>
                  <a:pt x="169593" y="51120"/>
                </a:lnTo>
                <a:lnTo>
                  <a:pt x="170245" y="54589"/>
                </a:lnTo>
                <a:lnTo>
                  <a:pt x="196813" y="148722"/>
                </a:lnTo>
                <a:lnTo>
                  <a:pt x="170245" y="55059"/>
                </a:lnTo>
                <a:lnTo>
                  <a:pt x="157667" y="15783"/>
                </a:lnTo>
                <a:lnTo>
                  <a:pt x="120394" y="29094"/>
                </a:lnTo>
                <a:lnTo>
                  <a:pt x="155741" y="165918"/>
                </a:lnTo>
                <a:lnTo>
                  <a:pt x="120054" y="39819"/>
                </a:lnTo>
                <a:lnTo>
                  <a:pt x="104405" y="114"/>
                </a:lnTo>
                <a:lnTo>
                  <a:pt x="97568" y="0"/>
                </a:lnTo>
                <a:lnTo>
                  <a:pt x="85815" y="4310"/>
                </a:lnTo>
                <a:lnTo>
                  <a:pt x="75165" y="12304"/>
                </a:lnTo>
                <a:lnTo>
                  <a:pt x="71335" y="22014"/>
                </a:lnTo>
                <a:lnTo>
                  <a:pt x="71276" y="30210"/>
                </a:lnTo>
                <a:lnTo>
                  <a:pt x="71934" y="33660"/>
                </a:lnTo>
                <a:lnTo>
                  <a:pt x="80240" y="62502"/>
                </a:lnTo>
                <a:lnTo>
                  <a:pt x="115546" y="179926"/>
                </a:lnTo>
                <a:lnTo>
                  <a:pt x="78576" y="57345"/>
                </a:lnTo>
                <a:lnTo>
                  <a:pt x="74158" y="48521"/>
                </a:lnTo>
                <a:lnTo>
                  <a:pt x="67435" y="42569"/>
                </a:lnTo>
                <a:lnTo>
                  <a:pt x="59202" y="39950"/>
                </a:lnTo>
                <a:lnTo>
                  <a:pt x="50255" y="41127"/>
                </a:lnTo>
                <a:lnTo>
                  <a:pt x="42330" y="46072"/>
                </a:lnTo>
                <a:lnTo>
                  <a:pt x="36945" y="53773"/>
                </a:lnTo>
                <a:lnTo>
                  <a:pt x="34571" y="63195"/>
                </a:lnTo>
                <a:lnTo>
                  <a:pt x="35675" y="73297"/>
                </a:lnTo>
                <a:lnTo>
                  <a:pt x="79389" y="220744"/>
                </a:lnTo>
                <a:lnTo>
                  <a:pt x="79833" y="225684"/>
                </a:lnTo>
                <a:close/>
              </a:path>
            </a:pathLst>
          </a:custGeom>
          <a:ln w="7378">
            <a:solidFill>
              <a:srgbClr val="FFFFFF"/>
            </a:solidFill>
          </a:ln>
        </p:spPr>
        <p:txBody>
          <a:bodyPr wrap="square" lIns="0" tIns="0" rIns="0" bIns="0" rtlCol="0"/>
          <a:lstStyle/>
          <a:p>
            <a:endParaRPr sz="1539"/>
          </a:p>
        </p:txBody>
      </p:sp>
      <p:sp>
        <p:nvSpPr>
          <p:cNvPr id="24" name="bk object 24"/>
          <p:cNvSpPr/>
          <p:nvPr/>
        </p:nvSpPr>
        <p:spPr>
          <a:xfrm>
            <a:off x="445354" y="6332908"/>
            <a:ext cx="224799" cy="297698"/>
          </a:xfrm>
          <a:custGeom>
            <a:avLst/>
            <a:gdLst/>
            <a:ahLst/>
            <a:cxnLst/>
            <a:rect l="l" t="t" r="r" b="b"/>
            <a:pathLst>
              <a:path w="262890" h="328295">
                <a:moveTo>
                  <a:pt x="182655" y="225684"/>
                </a:moveTo>
                <a:lnTo>
                  <a:pt x="192911" y="222546"/>
                </a:lnTo>
                <a:lnTo>
                  <a:pt x="199411" y="220253"/>
                </a:lnTo>
                <a:lnTo>
                  <a:pt x="204927" y="217681"/>
                </a:lnTo>
                <a:lnTo>
                  <a:pt x="212233" y="213708"/>
                </a:lnTo>
                <a:lnTo>
                  <a:pt x="227035" y="206144"/>
                </a:lnTo>
                <a:lnTo>
                  <a:pt x="262489" y="223549"/>
                </a:lnTo>
                <a:lnTo>
                  <a:pt x="258368" y="237221"/>
                </a:lnTo>
                <a:lnTo>
                  <a:pt x="206310" y="274224"/>
                </a:lnTo>
                <a:lnTo>
                  <a:pt x="158730" y="303323"/>
                </a:lnTo>
                <a:lnTo>
                  <a:pt x="116658" y="324799"/>
                </a:lnTo>
                <a:lnTo>
                  <a:pt x="102121" y="328182"/>
                </a:lnTo>
                <a:lnTo>
                  <a:pt x="93857" y="328056"/>
                </a:lnTo>
                <a:lnTo>
                  <a:pt x="39285" y="310456"/>
                </a:lnTo>
                <a:lnTo>
                  <a:pt x="11434" y="281990"/>
                </a:lnTo>
                <a:lnTo>
                  <a:pt x="0" y="228728"/>
                </a:lnTo>
                <a:lnTo>
                  <a:pt x="1388" y="219207"/>
                </a:lnTo>
                <a:lnTo>
                  <a:pt x="51185" y="41712"/>
                </a:lnTo>
                <a:lnTo>
                  <a:pt x="54553" y="28913"/>
                </a:lnTo>
                <a:lnTo>
                  <a:pt x="58463" y="23049"/>
                </a:lnTo>
                <a:lnTo>
                  <a:pt x="65424" y="22681"/>
                </a:lnTo>
                <a:lnTo>
                  <a:pt x="77944" y="26370"/>
                </a:lnTo>
                <a:lnTo>
                  <a:pt x="88836" y="33598"/>
                </a:lnTo>
                <a:lnTo>
                  <a:pt x="92790" y="42985"/>
                </a:lnTo>
                <a:lnTo>
                  <a:pt x="92895" y="51120"/>
                </a:lnTo>
                <a:lnTo>
                  <a:pt x="92244" y="54589"/>
                </a:lnTo>
                <a:lnTo>
                  <a:pt x="65675" y="148722"/>
                </a:lnTo>
                <a:lnTo>
                  <a:pt x="92244" y="55059"/>
                </a:lnTo>
                <a:lnTo>
                  <a:pt x="104822" y="15783"/>
                </a:lnTo>
                <a:lnTo>
                  <a:pt x="142094" y="29094"/>
                </a:lnTo>
                <a:lnTo>
                  <a:pt x="106747" y="165918"/>
                </a:lnTo>
                <a:lnTo>
                  <a:pt x="142434" y="39819"/>
                </a:lnTo>
                <a:lnTo>
                  <a:pt x="158084" y="114"/>
                </a:lnTo>
                <a:lnTo>
                  <a:pt x="164920" y="0"/>
                </a:lnTo>
                <a:lnTo>
                  <a:pt x="176673" y="4310"/>
                </a:lnTo>
                <a:lnTo>
                  <a:pt x="187324" y="12304"/>
                </a:lnTo>
                <a:lnTo>
                  <a:pt x="191153" y="22014"/>
                </a:lnTo>
                <a:lnTo>
                  <a:pt x="191213" y="30210"/>
                </a:lnTo>
                <a:lnTo>
                  <a:pt x="190554" y="33660"/>
                </a:lnTo>
                <a:lnTo>
                  <a:pt x="182249" y="62502"/>
                </a:lnTo>
                <a:lnTo>
                  <a:pt x="146943" y="179926"/>
                </a:lnTo>
                <a:lnTo>
                  <a:pt x="183912" y="57345"/>
                </a:lnTo>
                <a:lnTo>
                  <a:pt x="188330" y="48521"/>
                </a:lnTo>
                <a:lnTo>
                  <a:pt x="195053" y="42569"/>
                </a:lnTo>
                <a:lnTo>
                  <a:pt x="203286" y="39950"/>
                </a:lnTo>
                <a:lnTo>
                  <a:pt x="212233" y="41127"/>
                </a:lnTo>
                <a:lnTo>
                  <a:pt x="220159" y="46072"/>
                </a:lnTo>
                <a:lnTo>
                  <a:pt x="225543" y="53773"/>
                </a:lnTo>
                <a:lnTo>
                  <a:pt x="227917" y="63195"/>
                </a:lnTo>
                <a:lnTo>
                  <a:pt x="226813" y="73297"/>
                </a:lnTo>
                <a:lnTo>
                  <a:pt x="183100" y="220744"/>
                </a:lnTo>
                <a:lnTo>
                  <a:pt x="182655" y="225684"/>
                </a:lnTo>
                <a:close/>
              </a:path>
            </a:pathLst>
          </a:custGeom>
          <a:ln w="7378">
            <a:solidFill>
              <a:srgbClr val="FFFFFF"/>
            </a:solidFill>
          </a:ln>
        </p:spPr>
        <p:txBody>
          <a:bodyPr wrap="square" lIns="0" tIns="0" rIns="0" bIns="0" rtlCol="0"/>
          <a:lstStyle/>
          <a:p>
            <a:endParaRPr sz="1539"/>
          </a:p>
        </p:txBody>
      </p:sp>
      <p:sp>
        <p:nvSpPr>
          <p:cNvPr id="2" name="Holder 2"/>
          <p:cNvSpPr>
            <a:spLocks noGrp="1"/>
          </p:cNvSpPr>
          <p:nvPr>
            <p:ph type="ftr" sz="quarter" idx="5"/>
          </p:nvPr>
        </p:nvSpPr>
        <p:spPr/>
        <p:txBody>
          <a:bodyPr lIns="0" tIns="0" rIns="0" bIns="0"/>
          <a:lstStyle>
            <a:lvl1pPr>
              <a:defRPr sz="727" b="0" i="0">
                <a:solidFill>
                  <a:schemeClr val="bg1"/>
                </a:solidFill>
                <a:latin typeface="Arial"/>
                <a:cs typeface="Arial"/>
              </a:defRPr>
            </a:lvl1pPr>
          </a:lstStyle>
          <a:p>
            <a:pPr marL="10860"/>
            <a:r>
              <a:rPr lang="en-GB"/>
              <a:t>Informed</a:t>
            </a:r>
            <a:r>
              <a:rPr lang="en-GB" spc="-38"/>
              <a:t> </a:t>
            </a:r>
            <a:r>
              <a:rPr lang="en-GB" spc="4"/>
              <a:t>with</a:t>
            </a:r>
            <a:endParaRPr lang="en-GB" spc="4" dirty="0"/>
          </a:p>
        </p:txBody>
      </p:sp>
      <p:sp>
        <p:nvSpPr>
          <p:cNvPr id="3" name="Holder 3"/>
          <p:cNvSpPr>
            <a:spLocks noGrp="1"/>
          </p:cNvSpPr>
          <p:nvPr>
            <p:ph type="dt" sz="half" idx="6"/>
          </p:nvPr>
        </p:nvSpPr>
        <p:spPr/>
        <p:txBody>
          <a:bodyPr lIns="0" tIns="0" rIns="0" bIns="0"/>
          <a:lstStyle>
            <a:lvl1pPr>
              <a:defRPr sz="2437" b="1" i="0">
                <a:solidFill>
                  <a:schemeClr val="bg1"/>
                </a:solidFill>
                <a:latin typeface="Arial"/>
                <a:cs typeface="Arial"/>
              </a:defRPr>
            </a:lvl1pPr>
          </a:lstStyle>
          <a:p>
            <a:pPr marL="10860">
              <a:lnSpc>
                <a:spcPts val="2681"/>
              </a:lnSpc>
            </a:pPr>
            <a:r>
              <a:rPr lang="en-GB" spc="-145"/>
              <a:t>ca</a:t>
            </a:r>
            <a:r>
              <a:rPr lang="en-GB" spc="-133"/>
              <a:t>r</a:t>
            </a:r>
            <a:r>
              <a:rPr lang="en-GB" spc="-214"/>
              <a:t>e</a:t>
            </a:r>
            <a:endParaRPr lang="en-GB" spc="-214"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4653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36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7"/>
            <a:ext cx="7086600" cy="1509712"/>
          </a:xfrm>
        </p:spPr>
        <p:txBody>
          <a:bodyPr/>
          <a:lstStyle>
            <a:lvl1pPr marL="54862" indent="0" algn="l">
              <a:buNone/>
              <a:defRPr sz="150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a:xfrm>
            <a:off x="457200" y="641667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charset="0"/>
              </a:defRPr>
            </a:lvl1pPr>
          </a:lstStyle>
          <a:p>
            <a:pPr>
              <a:defRPr/>
            </a:pPr>
            <a:fld id="{F834D7A3-BAD7-7944-B6C4-84FB448ECD7A}" type="datetimeFigureOut">
              <a:rPr lang="en-GB"/>
              <a:pPr>
                <a:defRPr/>
              </a:pPr>
              <a:t>17/03/2023</a:t>
            </a:fld>
            <a:endParaRPr lang="en-GB" dirty="0"/>
          </a:p>
        </p:txBody>
      </p:sp>
      <p:sp>
        <p:nvSpPr>
          <p:cNvPr id="5" name="Footer Placeholder 4"/>
          <p:cNvSpPr>
            <a:spLocks noGrp="1"/>
          </p:cNvSpPr>
          <p:nvPr>
            <p:ph type="ftr" sz="quarter" idx="11"/>
          </p:nvPr>
        </p:nvSpPr>
        <p:spPr>
          <a:xfrm>
            <a:off x="3124200" y="6416679"/>
            <a:ext cx="2895600" cy="365125"/>
          </a:xfrm>
          <a:prstGeom prst="rect">
            <a:avLst/>
          </a:prstGeom>
        </p:spPr>
        <p:txBody>
          <a:bodyPr/>
          <a:lstStyle>
            <a:lvl1pPr eaLnBrk="1" hangingPunct="1">
              <a:defRPr>
                <a:latin typeface="Arial" charset="0"/>
                <a:ea typeface="+mn-ea"/>
                <a:cs typeface="Arial" charset="0"/>
              </a:defRPr>
            </a:lvl1pPr>
          </a:lstStyle>
          <a:p>
            <a:pPr>
              <a:defRPr/>
            </a:pPr>
            <a:endParaRPr lang="en-GB" dirty="0"/>
          </a:p>
        </p:txBody>
      </p:sp>
      <p:sp>
        <p:nvSpPr>
          <p:cNvPr id="6" name="Slide Number Placeholder 5"/>
          <p:cNvSpPr>
            <a:spLocks noGrp="1"/>
          </p:cNvSpPr>
          <p:nvPr>
            <p:ph type="sldNum" sz="quarter" idx="12"/>
          </p:nvPr>
        </p:nvSpPr>
        <p:spPr>
          <a:xfrm>
            <a:off x="7924800" y="6416679"/>
            <a:ext cx="762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charset="0"/>
              </a:defRPr>
            </a:lvl1pPr>
          </a:lstStyle>
          <a:p>
            <a:pPr>
              <a:defRPr/>
            </a:pPr>
            <a:fld id="{9653C46D-ADFB-C84E-8297-1321A3EF5C5A}" type="slidenum">
              <a:rPr lang="en-GB"/>
              <a:pPr>
                <a:defRPr/>
              </a:pPr>
              <a:t>‹#›</a:t>
            </a:fld>
            <a:endParaRPr lang="en-GB" dirty="0"/>
          </a:p>
        </p:txBody>
      </p:sp>
    </p:spTree>
    <p:extLst>
      <p:ext uri="{BB962C8B-B14F-4D97-AF65-F5344CB8AC3E}">
        <p14:creationId xmlns:p14="http://schemas.microsoft.com/office/powerpoint/2010/main" val="269775319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742495"/>
            <a:ext cx="6739847" cy="2897151"/>
          </a:xfrm>
          <a:solidFill>
            <a:schemeClr val="tx1"/>
          </a:solidFill>
          <a:ln>
            <a:noFill/>
          </a:ln>
        </p:spPr>
        <p:txBody>
          <a:bodyPr lIns="576000" anchor="ctr" anchorCtr="0">
            <a:normAutofit/>
          </a:bodyPr>
          <a:lstStyle>
            <a:lvl1pPr algn="l">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3489022"/>
            <a:ext cx="7078894" cy="497351"/>
          </a:xfrm>
        </p:spPr>
        <p:txBody>
          <a:bodyPr lIns="57600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35AF7AD8-22E6-8741-8432-942CB902473C}"/>
              </a:ext>
            </a:extLst>
          </p:cNvPr>
          <p:cNvSpPr/>
          <p:nvPr userDrawn="1"/>
        </p:nvSpPr>
        <p:spPr>
          <a:xfrm rot="16200000">
            <a:off x="5526421" y="2955924"/>
            <a:ext cx="2897150" cy="470293"/>
          </a:xfrm>
          <a:prstGeom prst="rect">
            <a:avLst/>
          </a:prstGeom>
          <a:solidFill>
            <a:srgbClr val="E41B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0" i="0" dirty="0">
              <a:latin typeface="Arial Regular"/>
            </a:endParaRPr>
          </a:p>
        </p:txBody>
      </p:sp>
    </p:spTree>
    <p:extLst>
      <p:ext uri="{BB962C8B-B14F-4D97-AF65-F5344CB8AC3E}">
        <p14:creationId xmlns:p14="http://schemas.microsoft.com/office/powerpoint/2010/main" val="1290135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6DCCB5-B517-E049-8306-80F5A32EBEFA}"/>
              </a:ext>
            </a:extLst>
          </p:cNvPr>
          <p:cNvSpPr/>
          <p:nvPr userDrawn="1"/>
        </p:nvSpPr>
        <p:spPr>
          <a:xfrm>
            <a:off x="0" y="0"/>
            <a:ext cx="91440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
        <p:nvSpPr>
          <p:cNvPr id="3" name="Rectangle 2">
            <a:extLst>
              <a:ext uri="{FF2B5EF4-FFF2-40B4-BE49-F238E27FC236}">
                <a16:creationId xmlns:a16="http://schemas.microsoft.com/office/drawing/2014/main" id="{BC76257B-FA02-0047-8E98-D2B516F2D7BE}"/>
              </a:ext>
            </a:extLst>
          </p:cNvPr>
          <p:cNvSpPr/>
          <p:nvPr userDrawn="1"/>
        </p:nvSpPr>
        <p:spPr>
          <a:xfrm>
            <a:off x="0" y="6426200"/>
            <a:ext cx="91440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Tree>
    <p:extLst>
      <p:ext uri="{BB962C8B-B14F-4D97-AF65-F5344CB8AC3E}">
        <p14:creationId xmlns:p14="http://schemas.microsoft.com/office/powerpoint/2010/main" val="55048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8E0B3-2F91-7F4B-89FE-FDA4FB6329C1}"/>
              </a:ext>
            </a:extLst>
          </p:cNvPr>
          <p:cNvSpPr/>
          <p:nvPr userDrawn="1"/>
        </p:nvSpPr>
        <p:spPr>
          <a:xfrm>
            <a:off x="0" y="0"/>
            <a:ext cx="91440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
        <p:nvSpPr>
          <p:cNvPr id="3" name="Rectangle 2">
            <a:extLst>
              <a:ext uri="{FF2B5EF4-FFF2-40B4-BE49-F238E27FC236}">
                <a16:creationId xmlns:a16="http://schemas.microsoft.com/office/drawing/2014/main" id="{081DFEFF-B390-F149-A53B-62F0E8085DF2}"/>
              </a:ext>
            </a:extLst>
          </p:cNvPr>
          <p:cNvSpPr/>
          <p:nvPr userDrawn="1"/>
        </p:nvSpPr>
        <p:spPr>
          <a:xfrm>
            <a:off x="0" y="6426200"/>
            <a:ext cx="91440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Tree>
    <p:extLst>
      <p:ext uri="{BB962C8B-B14F-4D97-AF65-F5344CB8AC3E}">
        <p14:creationId xmlns:p14="http://schemas.microsoft.com/office/powerpoint/2010/main" val="2123862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456771-026E-CF4E-85C8-DFDE9A46B083}"/>
              </a:ext>
            </a:extLst>
          </p:cNvPr>
          <p:cNvSpPr/>
          <p:nvPr userDrawn="1"/>
        </p:nvSpPr>
        <p:spPr>
          <a:xfrm>
            <a:off x="298450" y="247650"/>
            <a:ext cx="8547100" cy="635635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
        <p:nvSpPr>
          <p:cNvPr id="4" name="Oval 3">
            <a:extLst>
              <a:ext uri="{FF2B5EF4-FFF2-40B4-BE49-F238E27FC236}">
                <a16:creationId xmlns:a16="http://schemas.microsoft.com/office/drawing/2014/main" id="{F833172D-16D5-5248-B956-A8517B73F315}"/>
              </a:ext>
            </a:extLst>
          </p:cNvPr>
          <p:cNvSpPr/>
          <p:nvPr userDrawn="1"/>
        </p:nvSpPr>
        <p:spPr>
          <a:xfrm>
            <a:off x="3632200" y="-901700"/>
            <a:ext cx="1879600" cy="1879600"/>
          </a:xfrm>
          <a:prstGeom prst="ellipse">
            <a:avLst/>
          </a:prstGeom>
          <a:solidFill>
            <a:schemeClr val="bg1"/>
          </a:solidFill>
          <a:ln>
            <a:noFill/>
          </a:ln>
          <a:effectLst>
            <a:outerShdw blurRad="1778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
        <p:nvSpPr>
          <p:cNvPr id="5" name="Oval 4">
            <a:extLst>
              <a:ext uri="{FF2B5EF4-FFF2-40B4-BE49-F238E27FC236}">
                <a16:creationId xmlns:a16="http://schemas.microsoft.com/office/drawing/2014/main" id="{1C054AC5-41EE-4647-A5F8-500D47652395}"/>
              </a:ext>
            </a:extLst>
          </p:cNvPr>
          <p:cNvSpPr/>
          <p:nvPr userDrawn="1"/>
        </p:nvSpPr>
        <p:spPr>
          <a:xfrm>
            <a:off x="3632200" y="5880100"/>
            <a:ext cx="1879600" cy="1879600"/>
          </a:xfrm>
          <a:prstGeom prst="ellipse">
            <a:avLst/>
          </a:prstGeom>
          <a:solidFill>
            <a:schemeClr val="bg1"/>
          </a:solidFill>
          <a:ln>
            <a:noFill/>
          </a:ln>
          <a:effectLst>
            <a:outerShdw blurRad="177800" dist="101600" dir="189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
        <p:nvSpPr>
          <p:cNvPr id="6" name="Rectangle 5">
            <a:extLst>
              <a:ext uri="{FF2B5EF4-FFF2-40B4-BE49-F238E27FC236}">
                <a16:creationId xmlns:a16="http://schemas.microsoft.com/office/drawing/2014/main" id="{3685133E-1C9F-C24A-BED6-68A80D9CBDDE}"/>
              </a:ext>
            </a:extLst>
          </p:cNvPr>
          <p:cNvSpPr/>
          <p:nvPr userDrawn="1"/>
        </p:nvSpPr>
        <p:spPr>
          <a:xfrm>
            <a:off x="0" y="0"/>
            <a:ext cx="9144000"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
        <p:nvSpPr>
          <p:cNvPr id="7" name="Rectangle 6">
            <a:extLst>
              <a:ext uri="{FF2B5EF4-FFF2-40B4-BE49-F238E27FC236}">
                <a16:creationId xmlns:a16="http://schemas.microsoft.com/office/drawing/2014/main" id="{B89D83A6-CD6D-F54E-8AFD-84CE0C8CBE3A}"/>
              </a:ext>
            </a:extLst>
          </p:cNvPr>
          <p:cNvSpPr/>
          <p:nvPr userDrawn="1"/>
        </p:nvSpPr>
        <p:spPr>
          <a:xfrm>
            <a:off x="0" y="6604000"/>
            <a:ext cx="9144000"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pic>
        <p:nvPicPr>
          <p:cNvPr id="8" name="Picture 13">
            <a:extLst>
              <a:ext uri="{FF2B5EF4-FFF2-40B4-BE49-F238E27FC236}">
                <a16:creationId xmlns:a16="http://schemas.microsoft.com/office/drawing/2014/main" id="{4FF1E60B-3F97-C64B-8657-6FB6159C03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0" y="247650"/>
            <a:ext cx="698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895599"/>
            <a:ext cx="7772400" cy="614363"/>
          </a:xfrm>
        </p:spPr>
        <p:txBody>
          <a:bodyPr anchor="b">
            <a:normAutofit/>
          </a:bodyPr>
          <a:lstStyle>
            <a:lvl1pPr algn="ctr">
              <a:defRPr sz="3200" b="0" i="0">
                <a:solidFill>
                  <a:schemeClr val="accent1"/>
                </a:solidFill>
                <a:latin typeface="Arial Regular" charset="0"/>
                <a:ea typeface="Arial Regular" charset="0"/>
                <a:cs typeface="Arial Regular" charset="0"/>
              </a:defRPr>
            </a:lvl1pPr>
          </a:lstStyle>
          <a:p>
            <a:r>
              <a:rPr lang="en-US" dirty="0"/>
              <a:t>Click to edit Master title style</a:t>
            </a:r>
          </a:p>
        </p:txBody>
      </p:sp>
    </p:spTree>
    <p:extLst>
      <p:ext uri="{BB962C8B-B14F-4D97-AF65-F5344CB8AC3E}">
        <p14:creationId xmlns:p14="http://schemas.microsoft.com/office/powerpoint/2010/main" val="3194708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F68F88-9ADC-AC4C-BDC6-322EE10F0A4E}"/>
              </a:ext>
            </a:extLst>
          </p:cNvPr>
          <p:cNvSpPr/>
          <p:nvPr userDrawn="1"/>
        </p:nvSpPr>
        <p:spPr>
          <a:xfrm>
            <a:off x="298450" y="247650"/>
            <a:ext cx="8547100" cy="635635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
        <p:nvSpPr>
          <p:cNvPr id="6" name="Rectangle 5">
            <a:extLst>
              <a:ext uri="{FF2B5EF4-FFF2-40B4-BE49-F238E27FC236}">
                <a16:creationId xmlns:a16="http://schemas.microsoft.com/office/drawing/2014/main" id="{AC627A67-4B8C-9048-8C5A-3D3B31620F2B}"/>
              </a:ext>
            </a:extLst>
          </p:cNvPr>
          <p:cNvSpPr/>
          <p:nvPr userDrawn="1"/>
        </p:nvSpPr>
        <p:spPr>
          <a:xfrm>
            <a:off x="298450" y="247650"/>
            <a:ext cx="8547100" cy="281305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
        <p:nvSpPr>
          <p:cNvPr id="7" name="Rectangle 6">
            <a:extLst>
              <a:ext uri="{FF2B5EF4-FFF2-40B4-BE49-F238E27FC236}">
                <a16:creationId xmlns:a16="http://schemas.microsoft.com/office/drawing/2014/main" id="{15599A53-4AC0-7D47-9FC0-0E613B2DA5ED}"/>
              </a:ext>
            </a:extLst>
          </p:cNvPr>
          <p:cNvSpPr/>
          <p:nvPr userDrawn="1"/>
        </p:nvSpPr>
        <p:spPr>
          <a:xfrm>
            <a:off x="298450" y="6265863"/>
            <a:ext cx="8547100" cy="33813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
        <p:nvSpPr>
          <p:cNvPr id="8" name="Oval 7">
            <a:extLst>
              <a:ext uri="{FF2B5EF4-FFF2-40B4-BE49-F238E27FC236}">
                <a16:creationId xmlns:a16="http://schemas.microsoft.com/office/drawing/2014/main" id="{894525E5-E746-DA43-81A5-FCA6E1671D67}"/>
              </a:ext>
            </a:extLst>
          </p:cNvPr>
          <p:cNvSpPr/>
          <p:nvPr userDrawn="1"/>
        </p:nvSpPr>
        <p:spPr>
          <a:xfrm>
            <a:off x="3632200" y="-901700"/>
            <a:ext cx="1879600" cy="1879600"/>
          </a:xfrm>
          <a:prstGeom prst="ellipse">
            <a:avLst/>
          </a:prstGeom>
          <a:solidFill>
            <a:schemeClr val="bg1"/>
          </a:solidFill>
          <a:ln>
            <a:noFill/>
          </a:ln>
          <a:effectLst>
            <a:outerShdw blurRad="1778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
        <p:nvSpPr>
          <p:cNvPr id="9" name="Oval 8">
            <a:extLst>
              <a:ext uri="{FF2B5EF4-FFF2-40B4-BE49-F238E27FC236}">
                <a16:creationId xmlns:a16="http://schemas.microsoft.com/office/drawing/2014/main" id="{482B7E18-B01E-E04F-8747-E26823AD9DC1}"/>
              </a:ext>
            </a:extLst>
          </p:cNvPr>
          <p:cNvSpPr/>
          <p:nvPr userDrawn="1"/>
        </p:nvSpPr>
        <p:spPr>
          <a:xfrm>
            <a:off x="3632200" y="5880100"/>
            <a:ext cx="1879600" cy="1879600"/>
          </a:xfrm>
          <a:prstGeom prst="ellipse">
            <a:avLst/>
          </a:prstGeom>
          <a:solidFill>
            <a:schemeClr val="bg1"/>
          </a:solidFill>
          <a:ln>
            <a:noFill/>
          </a:ln>
          <a:effectLst>
            <a:outerShdw blurRad="177800" dist="101600" dir="189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charset="0"/>
            </a:endParaRPr>
          </a:p>
        </p:txBody>
      </p:sp>
      <p:sp>
        <p:nvSpPr>
          <p:cNvPr id="10" name="Oval 9">
            <a:extLst>
              <a:ext uri="{FF2B5EF4-FFF2-40B4-BE49-F238E27FC236}">
                <a16:creationId xmlns:a16="http://schemas.microsoft.com/office/drawing/2014/main" id="{810BB5A6-02C5-104D-BEF3-5D32482F84CD}"/>
              </a:ext>
            </a:extLst>
          </p:cNvPr>
          <p:cNvSpPr/>
          <p:nvPr userDrawn="1"/>
        </p:nvSpPr>
        <p:spPr>
          <a:xfrm>
            <a:off x="4687888" y="6243638"/>
            <a:ext cx="381000" cy="381000"/>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accent1"/>
                </a:solidFill>
                <a:latin typeface="Arial Regular" charset="0"/>
              </a:rPr>
              <a:t>→</a:t>
            </a:r>
          </a:p>
        </p:txBody>
      </p:sp>
      <p:sp>
        <p:nvSpPr>
          <p:cNvPr id="11" name="Oval 10">
            <a:extLst>
              <a:ext uri="{FF2B5EF4-FFF2-40B4-BE49-F238E27FC236}">
                <a16:creationId xmlns:a16="http://schemas.microsoft.com/office/drawing/2014/main" id="{77FA8E48-3947-CD44-9E45-1EBF5F3B1842}"/>
              </a:ext>
            </a:extLst>
          </p:cNvPr>
          <p:cNvSpPr/>
          <p:nvPr userDrawn="1"/>
        </p:nvSpPr>
        <p:spPr>
          <a:xfrm rot="10800000">
            <a:off x="4065588" y="6243638"/>
            <a:ext cx="381000" cy="381000"/>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accent1"/>
                </a:solidFill>
                <a:latin typeface="Arial Regular" charset="0"/>
              </a:rPr>
              <a:t>→</a:t>
            </a:r>
          </a:p>
        </p:txBody>
      </p:sp>
      <p:pic>
        <p:nvPicPr>
          <p:cNvPr id="12" name="Picture 13">
            <a:extLst>
              <a:ext uri="{FF2B5EF4-FFF2-40B4-BE49-F238E27FC236}">
                <a16:creationId xmlns:a16="http://schemas.microsoft.com/office/drawing/2014/main" id="{3B67FFDC-FCF4-9649-B7C8-D8563EED2F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0" y="247650"/>
            <a:ext cx="698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1065010"/>
            <a:ext cx="7886700" cy="719536"/>
          </a:xfrm>
        </p:spPr>
        <p:txBody>
          <a:bodyPr lIns="0" tIns="0" rIns="0" bIns="0">
            <a:normAutofit/>
          </a:bodyPr>
          <a:lstStyle>
            <a:lvl1pPr>
              <a:defRPr sz="3600" b="0" i="0">
                <a:solidFill>
                  <a:schemeClr val="bg1"/>
                </a:solidFill>
                <a:latin typeface="Arial Regular" charset="0"/>
                <a:ea typeface="Arial Regular" charset="0"/>
                <a:cs typeface="Arial Regular" charset="0"/>
              </a:defRPr>
            </a:lvl1pPr>
          </a:lstStyle>
          <a:p>
            <a:r>
              <a:rPr lang="en-US" dirty="0"/>
              <a:t>Click to edit Master title style</a:t>
            </a:r>
          </a:p>
        </p:txBody>
      </p:sp>
      <p:sp>
        <p:nvSpPr>
          <p:cNvPr id="3" name="Content Placeholder 2"/>
          <p:cNvSpPr>
            <a:spLocks noGrp="1"/>
          </p:cNvSpPr>
          <p:nvPr>
            <p:ph idx="1"/>
          </p:nvPr>
        </p:nvSpPr>
        <p:spPr>
          <a:xfrm>
            <a:off x="628650" y="3454398"/>
            <a:ext cx="7886700" cy="2755902"/>
          </a:xfrm>
        </p:spPr>
        <p:txBody>
          <a:bodyPr lIns="0" tIns="0" rIns="0" bIns="0">
            <a:normAutofit/>
          </a:bodyPr>
          <a:lstStyle>
            <a:lvl1pPr marL="0" indent="0">
              <a:buNone/>
              <a:defRPr sz="1600" b="0" i="0">
                <a:solidFill>
                  <a:schemeClr val="accent1"/>
                </a:solidFill>
                <a:latin typeface="Arial Regular" charset="0"/>
                <a:ea typeface="Arial Regular" charset="0"/>
                <a:cs typeface="Arial Regular" charset="0"/>
              </a:defRPr>
            </a:lvl1pPr>
            <a:lvl2pPr marL="457200" indent="0">
              <a:buNone/>
              <a:defRPr sz="1600" b="0" i="0">
                <a:solidFill>
                  <a:schemeClr val="accent1"/>
                </a:solidFill>
                <a:latin typeface="Arial Regular" charset="0"/>
                <a:ea typeface="Arial Regular" charset="0"/>
                <a:cs typeface="Arial Regular" charset="0"/>
              </a:defRPr>
            </a:lvl2pPr>
            <a:lvl3pPr marL="914400" indent="0">
              <a:buNone/>
              <a:defRPr sz="1600" b="0" i="0">
                <a:solidFill>
                  <a:schemeClr val="accent1"/>
                </a:solidFill>
                <a:latin typeface="Arial Regular" charset="0"/>
                <a:ea typeface="Arial Regular" charset="0"/>
                <a:cs typeface="Arial Regular" charset="0"/>
              </a:defRPr>
            </a:lvl3pPr>
            <a:lvl4pPr marL="1371600" indent="0">
              <a:buNone/>
              <a:defRPr sz="1600" b="0" i="0">
                <a:solidFill>
                  <a:schemeClr val="accent1"/>
                </a:solidFill>
                <a:latin typeface="Arial Regular" charset="0"/>
                <a:ea typeface="Arial Regular" charset="0"/>
                <a:cs typeface="Arial Regular" charset="0"/>
              </a:defRPr>
            </a:lvl4pPr>
            <a:lvl5pPr marL="1828800" indent="0">
              <a:buNone/>
              <a:defRPr sz="1600" b="0" i="0">
                <a:solidFill>
                  <a:schemeClr val="accent1"/>
                </a:solidFill>
                <a:latin typeface="Arial Regular" charset="0"/>
                <a:ea typeface="Arial Regular" charset="0"/>
                <a:cs typeface="Arial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0"/>
          </p:nvPr>
        </p:nvSpPr>
        <p:spPr>
          <a:xfrm>
            <a:off x="628650" y="2079019"/>
            <a:ext cx="7886700" cy="982270"/>
          </a:xfrm>
        </p:spPr>
        <p:txBody>
          <a:bodyPr lIns="0" tIns="0" rIns="0" bIns="0" numCol="2">
            <a:normAutofit/>
          </a:bodyPr>
          <a:lstStyle>
            <a:lvl1pPr marL="0" indent="0">
              <a:buNone/>
              <a:defRPr sz="1200" b="0" i="0">
                <a:solidFill>
                  <a:schemeClr val="bg1"/>
                </a:solidFill>
                <a:latin typeface="Arial Regular" charset="0"/>
                <a:ea typeface="Arial Regular" charset="0"/>
                <a:cs typeface="Arial Regular" charset="0"/>
              </a:defRPr>
            </a:lvl1pPr>
            <a:lvl2pPr marL="457200" indent="0">
              <a:buNone/>
              <a:defRPr sz="1600">
                <a:solidFill>
                  <a:schemeClr val="bg1"/>
                </a:solidFill>
                <a:latin typeface="Arial" charset="0"/>
                <a:ea typeface="Arial" charset="0"/>
                <a:cs typeface="Arial" charset="0"/>
              </a:defRPr>
            </a:lvl2pPr>
            <a:lvl3pPr marL="914400" indent="0">
              <a:buNone/>
              <a:defRPr sz="1600">
                <a:solidFill>
                  <a:schemeClr val="bg1"/>
                </a:solidFill>
                <a:latin typeface="Arial" charset="0"/>
                <a:ea typeface="Arial" charset="0"/>
                <a:cs typeface="Arial" charset="0"/>
              </a:defRPr>
            </a:lvl3pPr>
            <a:lvl4pPr marL="1371600" indent="0">
              <a:buNone/>
              <a:defRPr sz="1600">
                <a:solidFill>
                  <a:schemeClr val="bg1"/>
                </a:solidFill>
                <a:latin typeface="Arial" charset="0"/>
                <a:ea typeface="Arial" charset="0"/>
                <a:cs typeface="Arial" charset="0"/>
              </a:defRPr>
            </a:lvl4pPr>
            <a:lvl5pPr marL="1828800" indent="0">
              <a:buNone/>
              <a:defRPr sz="1600">
                <a:solidFill>
                  <a:schemeClr val="bg1"/>
                </a:solidFill>
                <a:latin typeface="Arial" charset="0"/>
                <a:ea typeface="Arial" charset="0"/>
                <a:cs typeface="Arial" charset="0"/>
              </a:defRPr>
            </a:lvl5pPr>
          </a:lstStyle>
          <a:p>
            <a:pPr lvl="0"/>
            <a:r>
              <a:rPr lang="en-US" dirty="0"/>
              <a:t>Click to edit Master text styles</a:t>
            </a:r>
          </a:p>
        </p:txBody>
      </p:sp>
    </p:spTree>
    <p:extLst>
      <p:ext uri="{BB962C8B-B14F-4D97-AF65-F5344CB8AC3E}">
        <p14:creationId xmlns:p14="http://schemas.microsoft.com/office/powerpoint/2010/main" val="4145324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415365"/>
            <a:ext cx="7886700" cy="328706"/>
          </a:xfrm>
        </p:spPr>
        <p:txBody>
          <a:bodyPr lIns="0" tIns="0" rIns="0" bIns="0" anchor="t">
            <a:normAutofit/>
          </a:bodyPr>
          <a:lstStyle>
            <a:lvl1pPr>
              <a:defRPr sz="1800" b="1" i="0">
                <a:solidFill>
                  <a:schemeClr val="tx1"/>
                </a:solidFill>
                <a:latin typeface="Arial Regular" charset="0"/>
                <a:ea typeface="Arial Regular" charset="0"/>
                <a:cs typeface="Arial Regular" charset="0"/>
              </a:defRPr>
            </a:lvl1pPr>
          </a:lstStyle>
          <a:p>
            <a:r>
              <a:rPr lang="en-US" dirty="0"/>
              <a:t>Click to edit Master title style</a:t>
            </a:r>
          </a:p>
        </p:txBody>
      </p:sp>
      <p:sp>
        <p:nvSpPr>
          <p:cNvPr id="3" name="Content Placeholder 2"/>
          <p:cNvSpPr>
            <a:spLocks noGrp="1"/>
          </p:cNvSpPr>
          <p:nvPr>
            <p:ph idx="1"/>
          </p:nvPr>
        </p:nvSpPr>
        <p:spPr>
          <a:xfrm>
            <a:off x="628650" y="1084729"/>
            <a:ext cx="7886700" cy="2344271"/>
          </a:xfrm>
        </p:spPr>
        <p:txBody>
          <a:bodyPr lIns="0" tIns="0" rIns="0" bIns="0">
            <a:normAutofit/>
          </a:bodyPr>
          <a:lstStyle>
            <a:lvl1pPr marL="0" indent="0">
              <a:buNone/>
              <a:defRPr sz="1500" b="0" i="0">
                <a:solidFill>
                  <a:schemeClr val="accent1"/>
                </a:solidFill>
                <a:latin typeface="Arial Regular" charset="0"/>
                <a:ea typeface="Arial Regular" charset="0"/>
                <a:cs typeface="Arial Regular" charset="0"/>
              </a:defRPr>
            </a:lvl1pPr>
            <a:lvl2pPr marL="457200" indent="0">
              <a:buNone/>
              <a:defRPr sz="1500" b="0" i="0">
                <a:solidFill>
                  <a:schemeClr val="accent1"/>
                </a:solidFill>
                <a:latin typeface="Arial Regular" charset="0"/>
                <a:ea typeface="Arial Regular" charset="0"/>
                <a:cs typeface="Arial Regular" charset="0"/>
              </a:defRPr>
            </a:lvl2pPr>
            <a:lvl3pPr marL="914400" indent="0">
              <a:buNone/>
              <a:defRPr sz="1500" b="0" i="0">
                <a:solidFill>
                  <a:schemeClr val="accent1"/>
                </a:solidFill>
                <a:latin typeface="Arial Regular" charset="0"/>
                <a:ea typeface="Arial Regular" charset="0"/>
                <a:cs typeface="Arial Regular" charset="0"/>
              </a:defRPr>
            </a:lvl3pPr>
            <a:lvl4pPr marL="1371600" indent="0">
              <a:buNone/>
              <a:defRPr sz="1500" b="0" i="0">
                <a:solidFill>
                  <a:schemeClr val="accent1"/>
                </a:solidFill>
                <a:latin typeface="Arial Regular" charset="0"/>
                <a:ea typeface="Arial Regular" charset="0"/>
                <a:cs typeface="Arial Regular" charset="0"/>
              </a:defRPr>
            </a:lvl4pPr>
            <a:lvl5pPr marL="1828800" indent="0">
              <a:buNone/>
              <a:defRPr sz="1500" b="0" i="0">
                <a:solidFill>
                  <a:schemeClr val="accent1"/>
                </a:solidFill>
                <a:latin typeface="Arial Regular" charset="0"/>
                <a:ea typeface="Arial Regular" charset="0"/>
                <a:cs typeface="Arial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3">
            <a:extLst>
              <a:ext uri="{FF2B5EF4-FFF2-40B4-BE49-F238E27FC236}">
                <a16:creationId xmlns:a16="http://schemas.microsoft.com/office/drawing/2014/main" id="{91B682EC-883E-B54E-AC2E-257AB187A4BA}"/>
              </a:ext>
            </a:extLst>
          </p:cNvPr>
          <p:cNvSpPr txBox="1">
            <a:spLocks/>
          </p:cNvSpPr>
          <p:nvPr userDrawn="1"/>
        </p:nvSpPr>
        <p:spPr>
          <a:xfrm>
            <a:off x="1" y="5733904"/>
            <a:ext cx="8811712" cy="113023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13" name="Title 3">
            <a:extLst>
              <a:ext uri="{FF2B5EF4-FFF2-40B4-BE49-F238E27FC236}">
                <a16:creationId xmlns:a16="http://schemas.microsoft.com/office/drawing/2014/main" id="{3391E9AF-55DC-5640-A6CD-FC4B9B634C0E}"/>
              </a:ext>
            </a:extLst>
          </p:cNvPr>
          <p:cNvSpPr txBox="1">
            <a:spLocks/>
          </p:cNvSpPr>
          <p:nvPr userDrawn="1"/>
        </p:nvSpPr>
        <p:spPr>
          <a:xfrm>
            <a:off x="8811712" y="0"/>
            <a:ext cx="332288" cy="5733904"/>
          </a:xfrm>
          <a:prstGeom prst="rect">
            <a:avLst/>
          </a:prstGeom>
          <a:solidFill>
            <a:schemeClr val="bg1">
              <a:lumMod val="85000"/>
            </a:schemeClr>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14" name="Title 3">
            <a:extLst>
              <a:ext uri="{FF2B5EF4-FFF2-40B4-BE49-F238E27FC236}">
                <a16:creationId xmlns:a16="http://schemas.microsoft.com/office/drawing/2014/main" id="{E10C5CE7-02B2-2B42-AB90-6D10D2B425A2}"/>
              </a:ext>
            </a:extLst>
          </p:cNvPr>
          <p:cNvSpPr txBox="1">
            <a:spLocks/>
          </p:cNvSpPr>
          <p:nvPr userDrawn="1"/>
        </p:nvSpPr>
        <p:spPr>
          <a:xfrm>
            <a:off x="8811712" y="5733904"/>
            <a:ext cx="332288" cy="1124096"/>
          </a:xfrm>
          <a:prstGeom prst="rect">
            <a:avLst/>
          </a:prstGeom>
          <a:solidFill>
            <a:srgbClr val="FF0000"/>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Tree>
    <p:extLst>
      <p:ext uri="{BB962C8B-B14F-4D97-AF65-F5344CB8AC3E}">
        <p14:creationId xmlns:p14="http://schemas.microsoft.com/office/powerpoint/2010/main" val="1405832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742495"/>
            <a:ext cx="6739847" cy="2897151"/>
          </a:xfrm>
          <a:solidFill>
            <a:schemeClr val="tx1"/>
          </a:solidFill>
          <a:ln>
            <a:noFill/>
          </a:ln>
        </p:spPr>
        <p:txBody>
          <a:bodyPr lIns="576000" anchor="ctr" anchorCtr="0">
            <a:normAutofit/>
          </a:bodyPr>
          <a:lstStyle>
            <a:lvl1pPr algn="l">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3489022"/>
            <a:ext cx="7078894" cy="497351"/>
          </a:xfrm>
        </p:spPr>
        <p:txBody>
          <a:bodyPr lIns="57600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35AF7AD8-22E6-8741-8432-942CB902473C}"/>
              </a:ext>
            </a:extLst>
          </p:cNvPr>
          <p:cNvSpPr/>
          <p:nvPr userDrawn="1"/>
        </p:nvSpPr>
        <p:spPr>
          <a:xfrm rot="16200000">
            <a:off x="5526421" y="2955924"/>
            <a:ext cx="2897150" cy="470293"/>
          </a:xfrm>
          <a:prstGeom prst="rect">
            <a:avLst/>
          </a:prstGeom>
          <a:solidFill>
            <a:srgbClr val="E41B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0" i="0" dirty="0">
              <a:latin typeface="Arial Regular"/>
            </a:endParaRPr>
          </a:p>
        </p:txBody>
      </p:sp>
    </p:spTree>
    <p:extLst>
      <p:ext uri="{BB962C8B-B14F-4D97-AF65-F5344CB8AC3E}">
        <p14:creationId xmlns:p14="http://schemas.microsoft.com/office/powerpoint/2010/main" val="252289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8621D22-05C4-1848-AC05-0764946A001D}"/>
              </a:ext>
            </a:extLst>
          </p:cNvPr>
          <p:cNvSpPr txBox="1">
            <a:spLocks/>
          </p:cNvSpPr>
          <p:nvPr userDrawn="1"/>
        </p:nvSpPr>
        <p:spPr>
          <a:xfrm>
            <a:off x="1" y="5733904"/>
            <a:ext cx="8811712" cy="113023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6" name="Title 3">
            <a:extLst>
              <a:ext uri="{FF2B5EF4-FFF2-40B4-BE49-F238E27FC236}">
                <a16:creationId xmlns:a16="http://schemas.microsoft.com/office/drawing/2014/main" id="{569696F5-119A-DE44-8D31-1248E0173253}"/>
              </a:ext>
            </a:extLst>
          </p:cNvPr>
          <p:cNvSpPr txBox="1">
            <a:spLocks/>
          </p:cNvSpPr>
          <p:nvPr userDrawn="1"/>
        </p:nvSpPr>
        <p:spPr>
          <a:xfrm>
            <a:off x="8811712" y="0"/>
            <a:ext cx="332288" cy="5733904"/>
          </a:xfrm>
          <a:prstGeom prst="rect">
            <a:avLst/>
          </a:prstGeom>
          <a:solidFill>
            <a:schemeClr val="bg1">
              <a:lumMod val="85000"/>
            </a:schemeClr>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7" name="Title 3">
            <a:extLst>
              <a:ext uri="{FF2B5EF4-FFF2-40B4-BE49-F238E27FC236}">
                <a16:creationId xmlns:a16="http://schemas.microsoft.com/office/drawing/2014/main" id="{64EE31F2-D52D-3743-B66F-DF4150D9B44B}"/>
              </a:ext>
            </a:extLst>
          </p:cNvPr>
          <p:cNvSpPr txBox="1">
            <a:spLocks/>
          </p:cNvSpPr>
          <p:nvPr userDrawn="1"/>
        </p:nvSpPr>
        <p:spPr>
          <a:xfrm>
            <a:off x="8811712" y="5733904"/>
            <a:ext cx="332288" cy="1124096"/>
          </a:xfrm>
          <a:prstGeom prst="rect">
            <a:avLst/>
          </a:prstGeom>
          <a:solidFill>
            <a:srgbClr val="FF0000"/>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11" name="Text Placeholder 10">
            <a:extLst>
              <a:ext uri="{FF2B5EF4-FFF2-40B4-BE49-F238E27FC236}">
                <a16:creationId xmlns:a16="http://schemas.microsoft.com/office/drawing/2014/main" id="{5F7D7DA7-F872-3F4A-B227-6438715F6EB3}"/>
              </a:ext>
            </a:extLst>
          </p:cNvPr>
          <p:cNvSpPr>
            <a:spLocks noGrp="1"/>
          </p:cNvSpPr>
          <p:nvPr>
            <p:ph type="body" sz="quarter" idx="11"/>
          </p:nvPr>
        </p:nvSpPr>
        <p:spPr>
          <a:xfrm>
            <a:off x="428624" y="5733904"/>
            <a:ext cx="5955991" cy="1124097"/>
          </a:xfrm>
          <a:noFill/>
        </p:spPr>
        <p:txBody>
          <a:bodyPr lIns="0" tIns="108000" rIns="108000" bIns="0">
            <a:noAutofit/>
          </a:bodyPr>
          <a:lstStyle>
            <a:lvl1pPr marL="136525" indent="-136525">
              <a:lnSpc>
                <a:spcPct val="100000"/>
              </a:lnSpc>
              <a:spcBef>
                <a:spcPts val="0"/>
              </a:spcBef>
              <a:buNone/>
              <a:tabLst/>
              <a:defRPr sz="900">
                <a:solidFill>
                  <a:schemeClr val="bg1"/>
                </a:solidFill>
              </a:defRPr>
            </a:lvl1pPr>
            <a:lvl2pPr marL="457200" indent="0">
              <a:buNone/>
              <a:defRPr sz="1000">
                <a:solidFill>
                  <a:schemeClr val="accent1"/>
                </a:solidFill>
              </a:defRPr>
            </a:lvl2pPr>
            <a:lvl3pPr marL="914400" indent="0">
              <a:buNone/>
              <a:defRPr sz="1000">
                <a:solidFill>
                  <a:schemeClr val="accent1"/>
                </a:solidFill>
              </a:defRPr>
            </a:lvl3pPr>
            <a:lvl4pPr marL="1371600" indent="0">
              <a:buNone/>
              <a:defRPr sz="1000">
                <a:solidFill>
                  <a:schemeClr val="accent1"/>
                </a:solidFill>
              </a:defRPr>
            </a:lvl4pPr>
            <a:lvl5pPr marL="1828800" indent="0">
              <a:buNone/>
              <a:defRPr sz="1000">
                <a:solidFill>
                  <a:schemeClr val="accent1"/>
                </a:solidFill>
              </a:defRPr>
            </a:lvl5pPr>
          </a:lstStyle>
          <a:p>
            <a:pPr lvl="0"/>
            <a:r>
              <a:rPr lang="en-US" dirty="0"/>
              <a:t>Edit Master text styles</a:t>
            </a:r>
          </a:p>
        </p:txBody>
      </p:sp>
      <p:sp>
        <p:nvSpPr>
          <p:cNvPr id="15" name="Text Placeholder 14">
            <a:extLst>
              <a:ext uri="{FF2B5EF4-FFF2-40B4-BE49-F238E27FC236}">
                <a16:creationId xmlns:a16="http://schemas.microsoft.com/office/drawing/2014/main" id="{D29E677C-88C7-394E-973A-B905EFFE722A}"/>
              </a:ext>
            </a:extLst>
          </p:cNvPr>
          <p:cNvSpPr>
            <a:spLocks noGrp="1"/>
          </p:cNvSpPr>
          <p:nvPr>
            <p:ph type="body" sz="quarter" idx="13"/>
          </p:nvPr>
        </p:nvSpPr>
        <p:spPr>
          <a:xfrm>
            <a:off x="428625" y="1047566"/>
            <a:ext cx="7887218" cy="3529611"/>
          </a:xfrm>
        </p:spPr>
        <p:txBody>
          <a:bodyPr lIns="0" tIns="0" rIns="0" bIns="0">
            <a:normAutofit/>
          </a:bodyPr>
          <a:lstStyle>
            <a:lvl1pPr marL="177800" indent="-177800">
              <a:lnSpc>
                <a:spcPct val="100000"/>
              </a:lnSpc>
              <a:spcBef>
                <a:spcPts val="1200"/>
              </a:spcBef>
              <a:buFont typeface="Arial" panose="020B0604020202020204" pitchFamily="34" charset="0"/>
              <a:buChar char="•"/>
              <a:tabLst/>
              <a:defRPr sz="1500">
                <a:solidFill>
                  <a:schemeClr val="bg2">
                    <a:lumMod val="25000"/>
                  </a:schemeClr>
                </a:solidFill>
              </a:defRPr>
            </a:lvl1pPr>
            <a:lvl2pPr marL="180975" indent="-174625">
              <a:lnSpc>
                <a:spcPct val="100000"/>
              </a:lnSpc>
              <a:spcBef>
                <a:spcPts val="1200"/>
              </a:spcBef>
              <a:tabLst/>
              <a:defRPr sz="1500">
                <a:solidFill>
                  <a:schemeClr val="bg2">
                    <a:lumMod val="25000"/>
                  </a:schemeClr>
                </a:solidFill>
              </a:defRPr>
            </a:lvl2pPr>
            <a:lvl3pPr marL="401638" indent="-176213">
              <a:lnSpc>
                <a:spcPct val="100000"/>
              </a:lnSpc>
              <a:spcBef>
                <a:spcPts val="1200"/>
              </a:spcBef>
              <a:buFont typeface=".AppleSystemUIFont"/>
              <a:buChar char="–"/>
              <a:tabLst/>
              <a:defRPr sz="1500">
                <a:solidFill>
                  <a:schemeClr val="accent1"/>
                </a:solidFill>
              </a:defRPr>
            </a:lvl3pPr>
            <a:lvl4pPr marL="355600" indent="-174625">
              <a:tabLst/>
              <a:defRPr sz="1600"/>
            </a:lvl4pPr>
            <a:lvl5pPr marL="355600" indent="-174625">
              <a:tabLst/>
              <a:defRPr sz="1600"/>
            </a:lvl5pPr>
          </a:lstStyle>
          <a:p>
            <a:pPr lvl="0"/>
            <a:r>
              <a:rPr lang="en-US" dirty="0"/>
              <a:t>Edit Master text styles</a:t>
            </a:r>
          </a:p>
          <a:p>
            <a:pPr lvl="1"/>
            <a:r>
              <a:rPr lang="en-US" dirty="0"/>
              <a:t>Second level</a:t>
            </a:r>
          </a:p>
        </p:txBody>
      </p:sp>
      <p:sp>
        <p:nvSpPr>
          <p:cNvPr id="2" name="Title 1"/>
          <p:cNvSpPr>
            <a:spLocks noGrp="1"/>
          </p:cNvSpPr>
          <p:nvPr>
            <p:ph type="title"/>
          </p:nvPr>
        </p:nvSpPr>
        <p:spPr>
          <a:xfrm>
            <a:off x="428624" y="0"/>
            <a:ext cx="5955992" cy="1020932"/>
          </a:xfrm>
          <a:solidFill>
            <a:schemeClr val="bg1"/>
          </a:solidFill>
        </p:spPr>
        <p:txBody>
          <a:bodyPr lIns="0" tIns="0" rIns="0" bIns="0">
            <a:normAutofit/>
          </a:bodyPr>
          <a:lstStyle>
            <a:lvl1pPr algn="l">
              <a:lnSpc>
                <a:spcPct val="100000"/>
              </a:lnSpc>
              <a:defRPr sz="18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7126589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Arial Regular"/>
              </a:defRPr>
            </a:lvl1pPr>
          </a:lstStyle>
          <a:p>
            <a:fld id="{0D8D9761-1B78-8846-8849-3FFFA72B7571}" type="datetimeFigureOut">
              <a:rPr lang="en-US" smtClean="0"/>
              <a:pPr/>
              <a:t>3/17/2023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Arial Regular"/>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a:defRPr>
            </a:lvl1pPr>
          </a:lstStyle>
          <a:p>
            <a:fld id="{FB5926E1-BA7C-BE49-8E0E-00A8BA9E1B7C}" type="slidenum">
              <a:rPr lang="en-US" smtClean="0"/>
              <a:pPr/>
              <a:t>‹#›</a:t>
            </a:fld>
            <a:endParaRPr lang="en-US" dirty="0"/>
          </a:p>
        </p:txBody>
      </p:sp>
    </p:spTree>
    <p:extLst>
      <p:ext uri="{BB962C8B-B14F-4D97-AF65-F5344CB8AC3E}">
        <p14:creationId xmlns:p14="http://schemas.microsoft.com/office/powerpoint/2010/main" val="3003112188"/>
      </p:ext>
    </p:extLst>
  </p:cSld>
  <p:clrMap bg1="lt1" tx1="dk1" bg2="lt2" tx2="dk2" accent1="accent1" accent2="accent2" accent3="accent3" accent4="accent4" accent5="accent5" accent6="accent6" hlink="hlink" folHlink="folHlink"/>
  <p:sldLayoutIdLst>
    <p:sldLayoutId id="2147483662" r:id="rId1"/>
    <p:sldLayoutId id="2147483673" r:id="rId2"/>
    <p:sldLayoutId id="2147483677" r:id="rId3"/>
  </p:sldLayoutIdLst>
  <p:txStyles>
    <p:titleStyle>
      <a:lvl1pPr algn="l" defTabSz="914400" rtl="0" eaLnBrk="1" latinLnBrk="0" hangingPunct="1">
        <a:lnSpc>
          <a:spcPct val="90000"/>
        </a:lnSpc>
        <a:spcBef>
          <a:spcPct val="0"/>
        </a:spcBef>
        <a:buNone/>
        <a:defRPr sz="4400" b="0" i="0" kern="1200">
          <a:solidFill>
            <a:schemeClr val="tx1"/>
          </a:solidFill>
          <a:latin typeface="Arial Regular"/>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139091C-82EB-594B-93D3-8736A7FD994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B270850-2484-1F4A-BE5D-050DDF04F342}"/>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A5FA861-527A-A74A-B54D-94322FD3866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a:solidFill>
                  <a:schemeClr val="tx1">
                    <a:tint val="75000"/>
                  </a:schemeClr>
                </a:solidFill>
                <a:latin typeface="Arial Regular" charset="0"/>
              </a:defRPr>
            </a:lvl1pPr>
          </a:lstStyle>
          <a:p>
            <a:pPr>
              <a:defRPr/>
            </a:pPr>
            <a:fld id="{94F2D22F-71D3-E741-8BFB-AA3EBDEFAA40}" type="datetimeFigureOut">
              <a:rPr lang="en-US"/>
              <a:pPr>
                <a:defRPr/>
              </a:pPr>
              <a:t>3/17/2023</a:t>
            </a:fld>
            <a:endParaRPr lang="en-US" dirty="0"/>
          </a:p>
        </p:txBody>
      </p:sp>
      <p:sp>
        <p:nvSpPr>
          <p:cNvPr id="5" name="Footer Placeholder 4">
            <a:extLst>
              <a:ext uri="{FF2B5EF4-FFF2-40B4-BE49-F238E27FC236}">
                <a16:creationId xmlns:a16="http://schemas.microsoft.com/office/drawing/2014/main" id="{90B00E9F-4B7E-6644-86A1-7C329E25ECC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Arial Regular" charset="0"/>
              </a:defRPr>
            </a:lvl1pPr>
          </a:lstStyle>
          <a:p>
            <a:pPr>
              <a:defRPr/>
            </a:pPr>
            <a:endParaRPr lang="en-US"/>
          </a:p>
        </p:txBody>
      </p:sp>
      <p:sp>
        <p:nvSpPr>
          <p:cNvPr id="6" name="Slide Number Placeholder 5">
            <a:extLst>
              <a:ext uri="{FF2B5EF4-FFF2-40B4-BE49-F238E27FC236}">
                <a16:creationId xmlns:a16="http://schemas.microsoft.com/office/drawing/2014/main" id="{554CD8E8-B9F8-C849-B41D-D6205E808064}"/>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ABB6"/>
                </a:solidFill>
                <a:latin typeface="Arial Regular"/>
              </a:defRPr>
            </a:lvl1pPr>
          </a:lstStyle>
          <a:p>
            <a:fld id="{C8B887E2-6460-EA4B-80B7-3A6B13517909}" type="slidenum">
              <a:rPr lang="en-US" altLang="en-US"/>
              <a:pPr/>
              <a:t>‹#›</a:t>
            </a:fld>
            <a:endParaRPr lang="en-US" altLang="en-US"/>
          </a:p>
        </p:txBody>
      </p:sp>
    </p:spTree>
    <p:extLst>
      <p:ext uri="{BB962C8B-B14F-4D97-AF65-F5344CB8AC3E}">
        <p14:creationId xmlns:p14="http://schemas.microsoft.com/office/powerpoint/2010/main" val="8985638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rtl="0" eaLnBrk="0" fontAlgn="base" hangingPunct="0">
        <a:lnSpc>
          <a:spcPct val="90000"/>
        </a:lnSpc>
        <a:spcBef>
          <a:spcPct val="0"/>
        </a:spcBef>
        <a:spcAft>
          <a:spcPct val="0"/>
        </a:spcAft>
        <a:defRPr sz="4400" kern="1200">
          <a:solidFill>
            <a:schemeClr val="tx1"/>
          </a:solidFill>
          <a:latin typeface="Arial Regular" charset="0"/>
          <a:ea typeface="+mj-ea"/>
          <a:cs typeface="+mj-cs"/>
        </a:defRPr>
      </a:lvl1pPr>
      <a:lvl2pPr algn="l" rtl="0" eaLnBrk="0" fontAlgn="base" hangingPunct="0">
        <a:lnSpc>
          <a:spcPct val="90000"/>
        </a:lnSpc>
        <a:spcBef>
          <a:spcPct val="0"/>
        </a:spcBef>
        <a:spcAft>
          <a:spcPct val="0"/>
        </a:spcAft>
        <a:defRPr sz="4400">
          <a:solidFill>
            <a:schemeClr val="tx1"/>
          </a:solidFill>
          <a:latin typeface="Arial Regular"/>
        </a:defRPr>
      </a:lvl2pPr>
      <a:lvl3pPr algn="l" rtl="0" eaLnBrk="0" fontAlgn="base" hangingPunct="0">
        <a:lnSpc>
          <a:spcPct val="90000"/>
        </a:lnSpc>
        <a:spcBef>
          <a:spcPct val="0"/>
        </a:spcBef>
        <a:spcAft>
          <a:spcPct val="0"/>
        </a:spcAft>
        <a:defRPr sz="4400">
          <a:solidFill>
            <a:schemeClr val="tx1"/>
          </a:solidFill>
          <a:latin typeface="Arial Regular"/>
        </a:defRPr>
      </a:lvl3pPr>
      <a:lvl4pPr algn="l" rtl="0" eaLnBrk="0" fontAlgn="base" hangingPunct="0">
        <a:lnSpc>
          <a:spcPct val="90000"/>
        </a:lnSpc>
        <a:spcBef>
          <a:spcPct val="0"/>
        </a:spcBef>
        <a:spcAft>
          <a:spcPct val="0"/>
        </a:spcAft>
        <a:defRPr sz="4400">
          <a:solidFill>
            <a:schemeClr val="tx1"/>
          </a:solidFill>
          <a:latin typeface="Arial Regular"/>
        </a:defRPr>
      </a:lvl4pPr>
      <a:lvl5pPr algn="l" rtl="0" eaLnBrk="0" fontAlgn="base" hangingPunct="0">
        <a:lnSpc>
          <a:spcPct val="90000"/>
        </a:lnSpc>
        <a:spcBef>
          <a:spcPct val="0"/>
        </a:spcBef>
        <a:spcAft>
          <a:spcPct val="0"/>
        </a:spcAft>
        <a:defRPr sz="4400">
          <a:solidFill>
            <a:schemeClr val="tx1"/>
          </a:solidFill>
          <a:latin typeface="Arial Regular"/>
        </a:defRPr>
      </a:lvl5pPr>
      <a:lvl6pPr marL="457200" algn="l" rtl="0" fontAlgn="base">
        <a:lnSpc>
          <a:spcPct val="90000"/>
        </a:lnSpc>
        <a:spcBef>
          <a:spcPct val="0"/>
        </a:spcBef>
        <a:spcAft>
          <a:spcPct val="0"/>
        </a:spcAft>
        <a:defRPr sz="4400">
          <a:solidFill>
            <a:schemeClr val="tx1"/>
          </a:solidFill>
          <a:latin typeface="Arial Regular"/>
        </a:defRPr>
      </a:lvl6pPr>
      <a:lvl7pPr marL="914400" algn="l" rtl="0" fontAlgn="base">
        <a:lnSpc>
          <a:spcPct val="90000"/>
        </a:lnSpc>
        <a:spcBef>
          <a:spcPct val="0"/>
        </a:spcBef>
        <a:spcAft>
          <a:spcPct val="0"/>
        </a:spcAft>
        <a:defRPr sz="4400">
          <a:solidFill>
            <a:schemeClr val="tx1"/>
          </a:solidFill>
          <a:latin typeface="Arial Regular"/>
        </a:defRPr>
      </a:lvl7pPr>
      <a:lvl8pPr marL="1371600" algn="l" rtl="0" fontAlgn="base">
        <a:lnSpc>
          <a:spcPct val="90000"/>
        </a:lnSpc>
        <a:spcBef>
          <a:spcPct val="0"/>
        </a:spcBef>
        <a:spcAft>
          <a:spcPct val="0"/>
        </a:spcAft>
        <a:defRPr sz="4400">
          <a:solidFill>
            <a:schemeClr val="tx1"/>
          </a:solidFill>
          <a:latin typeface="Arial Regular"/>
        </a:defRPr>
      </a:lvl8pPr>
      <a:lvl9pPr marL="1828800" algn="l" rtl="0" fontAlgn="base">
        <a:lnSpc>
          <a:spcPct val="90000"/>
        </a:lnSpc>
        <a:spcBef>
          <a:spcPct val="0"/>
        </a:spcBef>
        <a:spcAft>
          <a:spcPct val="0"/>
        </a:spcAft>
        <a:defRPr sz="4400">
          <a:solidFill>
            <a:schemeClr val="tx1"/>
          </a:solidFill>
          <a:latin typeface="Arial Regular"/>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1"/>
            <a:ext cx="9142915" cy="6855696"/>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2E2E4"/>
          </a:solidFill>
        </p:spPr>
        <p:txBody>
          <a:bodyPr wrap="square" lIns="0" tIns="0" rIns="0" bIns="0" rtlCol="0"/>
          <a:lstStyle/>
          <a:p>
            <a:endParaRPr sz="1539"/>
          </a:p>
        </p:txBody>
      </p:sp>
      <p:sp>
        <p:nvSpPr>
          <p:cNvPr id="2" name="Holder 2"/>
          <p:cNvSpPr>
            <a:spLocks noGrp="1"/>
          </p:cNvSpPr>
          <p:nvPr>
            <p:ph type="title"/>
          </p:nvPr>
        </p:nvSpPr>
        <p:spPr>
          <a:xfrm>
            <a:off x="203179" y="235050"/>
            <a:ext cx="8737647" cy="369332"/>
          </a:xfrm>
          <a:prstGeom prst="rect">
            <a:avLst/>
          </a:prstGeom>
        </p:spPr>
        <p:txBody>
          <a:bodyPr wrap="square" lIns="0" tIns="0" rIns="0" bIns="0">
            <a:spAutoFit/>
          </a:bodyPr>
          <a:lstStyle>
            <a:lvl1pPr>
              <a:defRPr sz="2400" b="1" i="0">
                <a:solidFill>
                  <a:schemeClr val="bg1"/>
                </a:solidFill>
                <a:latin typeface="Arial"/>
                <a:cs typeface="Arial"/>
              </a:defRPr>
            </a:lvl1pPr>
          </a:lstStyle>
          <a:p>
            <a:endParaRPr/>
          </a:p>
        </p:txBody>
      </p:sp>
      <p:sp>
        <p:nvSpPr>
          <p:cNvPr id="3" name="Holder 3"/>
          <p:cNvSpPr>
            <a:spLocks noGrp="1"/>
          </p:cNvSpPr>
          <p:nvPr>
            <p:ph type="body" idx="1"/>
          </p:nvPr>
        </p:nvSpPr>
        <p:spPr>
          <a:xfrm>
            <a:off x="457200" y="1577342"/>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729659" y="6306541"/>
            <a:ext cx="586432" cy="111890"/>
          </a:xfrm>
          <a:prstGeom prst="rect">
            <a:avLst/>
          </a:prstGeom>
        </p:spPr>
        <p:txBody>
          <a:bodyPr wrap="square" lIns="0" tIns="0" rIns="0" bIns="0">
            <a:spAutoFit/>
          </a:bodyPr>
          <a:lstStyle>
            <a:lvl1pPr>
              <a:defRPr sz="727" b="0" i="0">
                <a:solidFill>
                  <a:schemeClr val="bg1"/>
                </a:solidFill>
                <a:latin typeface="Arial"/>
                <a:cs typeface="Arial"/>
              </a:defRPr>
            </a:lvl1pPr>
          </a:lstStyle>
          <a:p>
            <a:pPr marL="10860"/>
            <a:r>
              <a:rPr lang="en-GB"/>
              <a:t>Informed</a:t>
            </a:r>
            <a:r>
              <a:rPr lang="en-GB" spc="-38"/>
              <a:t> </a:t>
            </a:r>
            <a:r>
              <a:rPr lang="en-GB" spc="4"/>
              <a:t>with</a:t>
            </a:r>
            <a:endParaRPr lang="en-GB" spc="4" dirty="0"/>
          </a:p>
        </p:txBody>
      </p:sp>
      <p:sp>
        <p:nvSpPr>
          <p:cNvPr id="5" name="Holder 5"/>
          <p:cNvSpPr>
            <a:spLocks noGrp="1"/>
          </p:cNvSpPr>
          <p:nvPr>
            <p:ph type="dt" sz="half" idx="6"/>
          </p:nvPr>
        </p:nvSpPr>
        <p:spPr>
          <a:xfrm>
            <a:off x="729660" y="6331296"/>
            <a:ext cx="579373" cy="346249"/>
          </a:xfrm>
          <a:prstGeom prst="rect">
            <a:avLst/>
          </a:prstGeom>
        </p:spPr>
        <p:txBody>
          <a:bodyPr wrap="square" lIns="0" tIns="0" rIns="0" bIns="0">
            <a:spAutoFit/>
          </a:bodyPr>
          <a:lstStyle>
            <a:lvl1pPr>
              <a:defRPr sz="2437" b="1" i="0">
                <a:solidFill>
                  <a:schemeClr val="bg1"/>
                </a:solidFill>
                <a:latin typeface="Arial"/>
                <a:cs typeface="Arial"/>
              </a:defRPr>
            </a:lvl1pPr>
          </a:lstStyle>
          <a:p>
            <a:pPr marL="10860">
              <a:lnSpc>
                <a:spcPts val="2681"/>
              </a:lnSpc>
            </a:pPr>
            <a:r>
              <a:rPr lang="en-GB" spc="-145"/>
              <a:t>ca</a:t>
            </a:r>
            <a:r>
              <a:rPr lang="en-GB" spc="-133"/>
              <a:t>r</a:t>
            </a:r>
            <a:r>
              <a:rPr lang="en-GB" spc="-214"/>
              <a:t>e</a:t>
            </a:r>
            <a:endParaRPr lang="en-GB" spc="-214" dirty="0"/>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7612978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defRPr>
          <a:latin typeface="+mj-lt"/>
          <a:ea typeface="+mj-ea"/>
          <a:cs typeface="+mj-cs"/>
        </a:defRPr>
      </a:lvl1pPr>
    </p:titleStyle>
    <p:bodyStyle>
      <a:lvl1pPr marL="0">
        <a:defRPr>
          <a:latin typeface="+mn-lt"/>
          <a:ea typeface="+mn-ea"/>
          <a:cs typeface="+mn-cs"/>
        </a:defRPr>
      </a:lvl1pPr>
      <a:lvl2pPr marL="390932">
        <a:defRPr>
          <a:latin typeface="+mn-lt"/>
          <a:ea typeface="+mn-ea"/>
          <a:cs typeface="+mn-cs"/>
        </a:defRPr>
      </a:lvl2pPr>
      <a:lvl3pPr marL="781864">
        <a:defRPr>
          <a:latin typeface="+mn-lt"/>
          <a:ea typeface="+mn-ea"/>
          <a:cs typeface="+mn-cs"/>
        </a:defRPr>
      </a:lvl3pPr>
      <a:lvl4pPr marL="1172797">
        <a:defRPr>
          <a:latin typeface="+mn-lt"/>
          <a:ea typeface="+mn-ea"/>
          <a:cs typeface="+mn-cs"/>
        </a:defRPr>
      </a:lvl4pPr>
      <a:lvl5pPr marL="1563729">
        <a:defRPr>
          <a:latin typeface="+mn-lt"/>
          <a:ea typeface="+mn-ea"/>
          <a:cs typeface="+mn-cs"/>
        </a:defRPr>
      </a:lvl5pPr>
      <a:lvl6pPr marL="1954661">
        <a:defRPr>
          <a:latin typeface="+mn-lt"/>
          <a:ea typeface="+mn-ea"/>
          <a:cs typeface="+mn-cs"/>
        </a:defRPr>
      </a:lvl6pPr>
      <a:lvl7pPr marL="2345592">
        <a:defRPr>
          <a:latin typeface="+mn-lt"/>
          <a:ea typeface="+mn-ea"/>
          <a:cs typeface="+mn-cs"/>
        </a:defRPr>
      </a:lvl7pPr>
      <a:lvl8pPr marL="2736524">
        <a:defRPr>
          <a:latin typeface="+mn-lt"/>
          <a:ea typeface="+mn-ea"/>
          <a:cs typeface="+mn-cs"/>
        </a:defRPr>
      </a:lvl8pPr>
      <a:lvl9pPr marL="3127458">
        <a:defRPr>
          <a:latin typeface="+mn-lt"/>
          <a:ea typeface="+mn-ea"/>
          <a:cs typeface="+mn-cs"/>
        </a:defRPr>
      </a:lvl9pPr>
    </p:bodyStyle>
    <p:otherStyle>
      <a:lvl1pPr marL="0">
        <a:defRPr>
          <a:latin typeface="+mn-lt"/>
          <a:ea typeface="+mn-ea"/>
          <a:cs typeface="+mn-cs"/>
        </a:defRPr>
      </a:lvl1pPr>
      <a:lvl2pPr marL="390932">
        <a:defRPr>
          <a:latin typeface="+mn-lt"/>
          <a:ea typeface="+mn-ea"/>
          <a:cs typeface="+mn-cs"/>
        </a:defRPr>
      </a:lvl2pPr>
      <a:lvl3pPr marL="781864">
        <a:defRPr>
          <a:latin typeface="+mn-lt"/>
          <a:ea typeface="+mn-ea"/>
          <a:cs typeface="+mn-cs"/>
        </a:defRPr>
      </a:lvl3pPr>
      <a:lvl4pPr marL="1172797">
        <a:defRPr>
          <a:latin typeface="+mn-lt"/>
          <a:ea typeface="+mn-ea"/>
          <a:cs typeface="+mn-cs"/>
        </a:defRPr>
      </a:lvl4pPr>
      <a:lvl5pPr marL="1563729">
        <a:defRPr>
          <a:latin typeface="+mn-lt"/>
          <a:ea typeface="+mn-ea"/>
          <a:cs typeface="+mn-cs"/>
        </a:defRPr>
      </a:lvl5pPr>
      <a:lvl6pPr marL="1954661">
        <a:defRPr>
          <a:latin typeface="+mn-lt"/>
          <a:ea typeface="+mn-ea"/>
          <a:cs typeface="+mn-cs"/>
        </a:defRPr>
      </a:lvl6pPr>
      <a:lvl7pPr marL="2345592">
        <a:defRPr>
          <a:latin typeface="+mn-lt"/>
          <a:ea typeface="+mn-ea"/>
          <a:cs typeface="+mn-cs"/>
        </a:defRPr>
      </a:lvl7pPr>
      <a:lvl8pPr marL="2736524">
        <a:defRPr>
          <a:latin typeface="+mn-lt"/>
          <a:ea typeface="+mn-ea"/>
          <a:cs typeface="+mn-cs"/>
        </a:defRPr>
      </a:lvl8pPr>
      <a:lvl9pPr marL="312745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image" Target="../media/image36.emf"/><Relationship Id="rId1" Type="http://schemas.openxmlformats.org/officeDocument/2006/relationships/slideLayout" Target="../slideLayouts/slideLayout1.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drfalk.co.uk/jorveza-1mg-oro-dipsersible-tablet/" TargetMode="External"/><Relationship Id="rId2" Type="http://schemas.openxmlformats.org/officeDocument/2006/relationships/hyperlink" Target="http://www.nice.org.uk/guidance/TA708"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drfalk.co.uk/jorveza-1mg-oro-dipsersible-tablet/" TargetMode="External"/><Relationship Id="rId2" Type="http://schemas.openxmlformats.org/officeDocument/2006/relationships/hyperlink" Target="http://scottishmedicines.org.uk/medicines-advice/budesonide-jorveza-full-smc2158/"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6" Type="http://schemas.openxmlformats.org/officeDocument/2006/relationships/image" Target="../media/image74.png"/><Relationship Id="rId1" Type="http://schemas.openxmlformats.org/officeDocument/2006/relationships/slideLayout" Target="../slideLayouts/slideLayout1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hyperlink" Target="https://www.drfalk.co.uk/jorveza-1mg-oro-dipsersible-tablet/"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DF3202B-EE69-5248-B3B0-6BE12776673E}"/>
              </a:ext>
            </a:extLst>
          </p:cNvPr>
          <p:cNvSpPr>
            <a:spLocks noGrp="1"/>
          </p:cNvSpPr>
          <p:nvPr>
            <p:ph type="ctrTitle"/>
          </p:nvPr>
        </p:nvSpPr>
        <p:spPr/>
        <p:txBody>
          <a:bodyPr/>
          <a:lstStyle/>
          <a:p>
            <a:r>
              <a:rPr lang="en-US" b="1" dirty="0"/>
              <a:t>Eosinophilic </a:t>
            </a:r>
            <a:r>
              <a:rPr lang="en-US" b="1" dirty="0" err="1"/>
              <a:t>oesophagitis</a:t>
            </a:r>
            <a:br>
              <a:rPr lang="en-US" b="1" dirty="0"/>
            </a:br>
            <a:r>
              <a:rPr lang="en-US" sz="2000" dirty="0"/>
              <a:t>Overview for multi-disciplinary teams</a:t>
            </a:r>
            <a:endParaRPr lang="en-US" b="1" dirty="0"/>
          </a:p>
        </p:txBody>
      </p:sp>
    </p:spTree>
    <p:extLst>
      <p:ext uri="{BB962C8B-B14F-4D97-AF65-F5344CB8AC3E}">
        <p14:creationId xmlns:p14="http://schemas.microsoft.com/office/powerpoint/2010/main" val="420898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958F6D-9A9E-A843-9595-DDF110AAC21D}"/>
              </a:ext>
            </a:extLst>
          </p:cNvPr>
          <p:cNvSpPr/>
          <p:nvPr/>
        </p:nvSpPr>
        <p:spPr>
          <a:xfrm>
            <a:off x="431799" y="2626414"/>
            <a:ext cx="5940426" cy="18232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8712CB66-736F-3641-8890-62F0EFB89F41}"/>
              </a:ext>
            </a:extLst>
          </p:cNvPr>
          <p:cNvSpPr>
            <a:spLocks noGrp="1"/>
          </p:cNvSpPr>
          <p:nvPr>
            <p:ph type="body" sz="quarter" idx="11"/>
          </p:nvPr>
        </p:nvSpPr>
        <p:spPr/>
        <p:txBody>
          <a:bodyPr>
            <a:normAutofit/>
          </a:bodyPr>
          <a:lstStyle/>
          <a:p>
            <a:r>
              <a:rPr lang="en-US" dirty="0"/>
              <a:t>1. 	</a:t>
            </a:r>
            <a:r>
              <a:rPr lang="en-US" dirty="0" err="1"/>
              <a:t>Dellon</a:t>
            </a:r>
            <a:r>
              <a:rPr lang="en-US" dirty="0"/>
              <a:t> ES. Gastroenterol </a:t>
            </a:r>
            <a:r>
              <a:rPr lang="en-US" dirty="0" err="1"/>
              <a:t>Clin</a:t>
            </a:r>
            <a:r>
              <a:rPr lang="en-US" dirty="0"/>
              <a:t> N Am 2014: 43; 201-18.</a:t>
            </a:r>
          </a:p>
          <a:p>
            <a:r>
              <a:rPr lang="en-US" dirty="0"/>
              <a:t>2. 	</a:t>
            </a:r>
            <a:r>
              <a:rPr lang="en-US" dirty="0" err="1"/>
              <a:t>Cianferoni</a:t>
            </a:r>
            <a:r>
              <a:rPr lang="en-US" dirty="0"/>
              <a:t> A, </a:t>
            </a:r>
            <a:r>
              <a:rPr lang="en-US" dirty="0" err="1"/>
              <a:t>Spergel</a:t>
            </a:r>
            <a:r>
              <a:rPr lang="en-US" dirty="0"/>
              <a:t> J. </a:t>
            </a:r>
            <a:r>
              <a:rPr lang="en-US" dirty="0" err="1"/>
              <a:t>Clin</a:t>
            </a:r>
            <a:r>
              <a:rPr lang="en-US" dirty="0"/>
              <a:t> Rev Allergy Immunol 2016; 50(2): 159-74.</a:t>
            </a:r>
          </a:p>
          <a:p>
            <a:r>
              <a:rPr lang="en-US" dirty="0"/>
              <a:t>3. 	Ahmed M. World J </a:t>
            </a:r>
            <a:r>
              <a:rPr lang="en-US" dirty="0" err="1"/>
              <a:t>Gastrointest</a:t>
            </a:r>
            <a:r>
              <a:rPr lang="en-US" dirty="0"/>
              <a:t> </a:t>
            </a:r>
            <a:r>
              <a:rPr lang="en-US" dirty="0" err="1"/>
              <a:t>Pharmacol</a:t>
            </a:r>
            <a:r>
              <a:rPr lang="en-US" dirty="0"/>
              <a:t> </a:t>
            </a:r>
            <a:r>
              <a:rPr lang="en-US" dirty="0" err="1"/>
              <a:t>Ther</a:t>
            </a:r>
            <a:r>
              <a:rPr lang="en-US" dirty="0"/>
              <a:t> 2016; 7(2): 207-13. </a:t>
            </a:r>
          </a:p>
        </p:txBody>
      </p:sp>
      <p:sp>
        <p:nvSpPr>
          <p:cNvPr id="4" name="Title 3">
            <a:extLst>
              <a:ext uri="{FF2B5EF4-FFF2-40B4-BE49-F238E27FC236}">
                <a16:creationId xmlns:a16="http://schemas.microsoft.com/office/drawing/2014/main" id="{868CE48F-B267-1A4C-98AF-FA73C1AFC511}"/>
              </a:ext>
            </a:extLst>
          </p:cNvPr>
          <p:cNvSpPr>
            <a:spLocks noGrp="1"/>
          </p:cNvSpPr>
          <p:nvPr>
            <p:ph type="title"/>
          </p:nvPr>
        </p:nvSpPr>
        <p:spPr/>
        <p:txBody>
          <a:bodyPr>
            <a:normAutofit/>
          </a:bodyPr>
          <a:lstStyle/>
          <a:p>
            <a:r>
              <a:rPr lang="en-US" dirty="0"/>
              <a:t>Demographic features of </a:t>
            </a:r>
            <a:r>
              <a:rPr lang="en-US" dirty="0" err="1"/>
              <a:t>EoE</a:t>
            </a:r>
            <a:endParaRPr lang="en-US" dirty="0"/>
          </a:p>
        </p:txBody>
      </p:sp>
      <p:pic>
        <p:nvPicPr>
          <p:cNvPr id="14" name="Picture 13">
            <a:extLst>
              <a:ext uri="{FF2B5EF4-FFF2-40B4-BE49-F238E27FC236}">
                <a16:creationId xmlns:a16="http://schemas.microsoft.com/office/drawing/2014/main" id="{3748044D-4F90-7445-81EB-06918550C757}"/>
              </a:ext>
            </a:extLst>
          </p:cNvPr>
          <p:cNvPicPr>
            <a:picLocks noChangeAspect="1"/>
          </p:cNvPicPr>
          <p:nvPr/>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l="18735" t="50555" r="71909" b="24669"/>
          <a:stretch/>
        </p:blipFill>
        <p:spPr>
          <a:xfrm>
            <a:off x="659885" y="2843831"/>
            <a:ext cx="530606" cy="1428481"/>
          </a:xfrm>
          <a:prstGeom prst="rect">
            <a:avLst/>
          </a:prstGeom>
        </p:spPr>
      </p:pic>
      <p:pic>
        <p:nvPicPr>
          <p:cNvPr id="15" name="Picture 14">
            <a:extLst>
              <a:ext uri="{FF2B5EF4-FFF2-40B4-BE49-F238E27FC236}">
                <a16:creationId xmlns:a16="http://schemas.microsoft.com/office/drawing/2014/main" id="{8CB87A0D-7CE1-0341-B9AF-35CCAA4B64A7}"/>
              </a:ext>
            </a:extLst>
          </p:cNvPr>
          <p:cNvPicPr>
            <a:picLocks noChangeAspect="1"/>
          </p:cNvPicPr>
          <p:nvPr/>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l="53794" t="50498" r="38636" b="24188"/>
          <a:stretch/>
        </p:blipFill>
        <p:spPr>
          <a:xfrm>
            <a:off x="1825735" y="2822868"/>
            <a:ext cx="429326" cy="1459484"/>
          </a:xfrm>
          <a:prstGeom prst="rect">
            <a:avLst/>
          </a:prstGeom>
        </p:spPr>
      </p:pic>
      <p:pic>
        <p:nvPicPr>
          <p:cNvPr id="16" name="Picture 15">
            <a:extLst>
              <a:ext uri="{FF2B5EF4-FFF2-40B4-BE49-F238E27FC236}">
                <a16:creationId xmlns:a16="http://schemas.microsoft.com/office/drawing/2014/main" id="{128A6CC3-8287-4946-A7EC-CCDBD368045E}"/>
              </a:ext>
            </a:extLst>
          </p:cNvPr>
          <p:cNvPicPr>
            <a:picLocks noChangeAspect="1"/>
          </p:cNvPicPr>
          <p:nvPr/>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l="91176" t="50602" r="335" b="24084"/>
          <a:stretch/>
        </p:blipFill>
        <p:spPr>
          <a:xfrm>
            <a:off x="2273089" y="2851513"/>
            <a:ext cx="481413" cy="1459484"/>
          </a:xfrm>
          <a:prstGeom prst="rect">
            <a:avLst/>
          </a:prstGeom>
        </p:spPr>
      </p:pic>
      <p:pic>
        <p:nvPicPr>
          <p:cNvPr id="17" name="Picture 16">
            <a:extLst>
              <a:ext uri="{FF2B5EF4-FFF2-40B4-BE49-F238E27FC236}">
                <a16:creationId xmlns:a16="http://schemas.microsoft.com/office/drawing/2014/main" id="{AF1E4CF6-B462-114E-B199-A27CF185E391}"/>
              </a:ext>
            </a:extLst>
          </p:cNvPr>
          <p:cNvPicPr>
            <a:picLocks noChangeAspect="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64107" t="75775" r="27404" b="-1089"/>
          <a:stretch/>
        </p:blipFill>
        <p:spPr>
          <a:xfrm>
            <a:off x="5412515" y="2749724"/>
            <a:ext cx="520057" cy="1576637"/>
          </a:xfrm>
          <a:prstGeom prst="rect">
            <a:avLst/>
          </a:prstGeom>
        </p:spPr>
      </p:pic>
      <p:pic>
        <p:nvPicPr>
          <p:cNvPr id="18" name="Picture 17">
            <a:extLst>
              <a:ext uri="{FF2B5EF4-FFF2-40B4-BE49-F238E27FC236}">
                <a16:creationId xmlns:a16="http://schemas.microsoft.com/office/drawing/2014/main" id="{DF6715B7-B25F-9140-B8CE-266800FB99DB}"/>
              </a:ext>
            </a:extLst>
          </p:cNvPr>
          <p:cNvPicPr>
            <a:picLocks noChangeAspect="1"/>
          </p:cNvPicPr>
          <p:nvPr/>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l="19370" t="25171" r="71274" b="50053"/>
          <a:stretch/>
        </p:blipFill>
        <p:spPr>
          <a:xfrm>
            <a:off x="1270536" y="2822868"/>
            <a:ext cx="530606" cy="1428481"/>
          </a:xfrm>
          <a:prstGeom prst="rect">
            <a:avLst/>
          </a:prstGeom>
        </p:spPr>
      </p:pic>
      <p:sp>
        <p:nvSpPr>
          <p:cNvPr id="19" name="Content Placeholder 12">
            <a:extLst>
              <a:ext uri="{FF2B5EF4-FFF2-40B4-BE49-F238E27FC236}">
                <a16:creationId xmlns:a16="http://schemas.microsoft.com/office/drawing/2014/main" id="{8C11906F-498E-6140-8455-C55E18AA7082}"/>
              </a:ext>
            </a:extLst>
          </p:cNvPr>
          <p:cNvSpPr txBox="1">
            <a:spLocks noChangeArrowheads="1"/>
          </p:cNvSpPr>
          <p:nvPr/>
        </p:nvSpPr>
        <p:spPr bwMode="auto">
          <a:xfrm>
            <a:off x="3147607" y="3237452"/>
            <a:ext cx="1933845" cy="101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76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spcBef>
                <a:spcPct val="0"/>
              </a:spcBef>
              <a:spcAft>
                <a:spcPts val="600"/>
              </a:spcAft>
              <a:buFont typeface="Arial" panose="020B0604020202020204" pitchFamily="34" charset="0"/>
              <a:buNone/>
            </a:pPr>
            <a:r>
              <a:rPr lang="en-GB" altLang="en-US" sz="1400" dirty="0">
                <a:solidFill>
                  <a:schemeClr val="bg2">
                    <a:lumMod val="25000"/>
                  </a:schemeClr>
                </a:solidFill>
                <a:ea typeface="Arial Regular"/>
                <a:cs typeface="Arial Regular"/>
              </a:rPr>
              <a:t>Males are affected 3 to 4 times more commonly than females</a:t>
            </a:r>
            <a:r>
              <a:rPr lang="en-GB" altLang="en-US" sz="1400" baseline="30000" dirty="0">
                <a:solidFill>
                  <a:schemeClr val="bg2">
                    <a:lumMod val="25000"/>
                  </a:schemeClr>
                </a:solidFill>
                <a:ea typeface="Arial Regular"/>
                <a:cs typeface="Arial Regular"/>
              </a:rPr>
              <a:t>1</a:t>
            </a:r>
            <a:endParaRPr lang="en-GB" altLang="en-US" sz="1400" dirty="0">
              <a:solidFill>
                <a:schemeClr val="bg2">
                  <a:lumMod val="25000"/>
                </a:schemeClr>
              </a:solidFill>
              <a:ea typeface="Arial Regular"/>
              <a:cs typeface="Arial Regular"/>
            </a:endParaRPr>
          </a:p>
        </p:txBody>
      </p:sp>
      <p:sp>
        <p:nvSpPr>
          <p:cNvPr id="21" name="Content Placeholder 12">
            <a:extLst>
              <a:ext uri="{FF2B5EF4-FFF2-40B4-BE49-F238E27FC236}">
                <a16:creationId xmlns:a16="http://schemas.microsoft.com/office/drawing/2014/main" id="{B231B781-671A-CD41-A643-B4EFE5824717}"/>
              </a:ext>
            </a:extLst>
          </p:cNvPr>
          <p:cNvSpPr txBox="1">
            <a:spLocks/>
          </p:cNvSpPr>
          <p:nvPr/>
        </p:nvSpPr>
        <p:spPr>
          <a:xfrm>
            <a:off x="417514" y="4602909"/>
            <a:ext cx="6106024" cy="884988"/>
          </a:xfrm>
          <a:prstGeom prst="rect">
            <a:avLst/>
          </a:prstGeom>
          <a:noFill/>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6213" indent="-171450" fontAlgn="auto">
              <a:lnSpc>
                <a:spcPct val="100000"/>
              </a:lnSpc>
              <a:spcBef>
                <a:spcPts val="0"/>
              </a:spcBef>
              <a:spcAft>
                <a:spcPts val="600"/>
              </a:spcAft>
              <a:buFont typeface="Arial" panose="020B0604020202020204" pitchFamily="34" charset="0"/>
              <a:buChar char="•"/>
              <a:defRPr/>
            </a:pPr>
            <a:r>
              <a:rPr lang="en-GB" sz="1500" dirty="0">
                <a:solidFill>
                  <a:schemeClr val="bg2">
                    <a:lumMod val="25000"/>
                  </a:schemeClr>
                </a:solidFill>
                <a:latin typeface="Arial" panose="020B0604020202020204" pitchFamily="34" charset="0"/>
                <a:cs typeface="Arial" panose="020B0604020202020204" pitchFamily="34" charset="0"/>
              </a:rPr>
              <a:t>Most patients have personal history of allergic disorders like bronchial asthma, allergic rhinitis, allergic conjunctivitis or food allergy</a:t>
            </a:r>
            <a:r>
              <a:rPr lang="en-GB" sz="1500" baseline="30000" dirty="0">
                <a:solidFill>
                  <a:schemeClr val="bg2">
                    <a:lumMod val="25000"/>
                  </a:schemeClr>
                </a:solidFill>
                <a:latin typeface="Arial" panose="020B0604020202020204" pitchFamily="34" charset="0"/>
                <a:cs typeface="Arial" panose="020B0604020202020204" pitchFamily="34" charset="0"/>
              </a:rPr>
              <a:t>3</a:t>
            </a:r>
            <a:r>
              <a:rPr lang="en-GB" sz="1500" dirty="0">
                <a:solidFill>
                  <a:schemeClr val="bg2">
                    <a:lumMod val="25000"/>
                  </a:schemeClr>
                </a:solidFill>
                <a:latin typeface="Arial" panose="020B0604020202020204" pitchFamily="34" charset="0"/>
                <a:cs typeface="Arial" panose="020B0604020202020204" pitchFamily="34" charset="0"/>
              </a:rPr>
              <a:t>  </a:t>
            </a:r>
          </a:p>
          <a:p>
            <a:pPr marL="357188" indent="-176213" fontAlgn="auto">
              <a:lnSpc>
                <a:spcPct val="100000"/>
              </a:lnSpc>
              <a:spcBef>
                <a:spcPts val="0"/>
              </a:spcBef>
              <a:spcAft>
                <a:spcPts val="600"/>
              </a:spcAft>
              <a:defRPr/>
            </a:pPr>
            <a:r>
              <a:rPr lang="en-GB" sz="1300" dirty="0">
                <a:solidFill>
                  <a:schemeClr val="bg2">
                    <a:lumMod val="25000"/>
                  </a:schemeClr>
                </a:solidFill>
                <a:latin typeface="Arial" panose="020B0604020202020204" pitchFamily="34" charset="0"/>
                <a:cs typeface="Arial" panose="020B0604020202020204" pitchFamily="34" charset="0"/>
              </a:rPr>
              <a:t>–	</a:t>
            </a:r>
            <a:r>
              <a:rPr lang="en-GB" sz="1300" dirty="0" err="1">
                <a:solidFill>
                  <a:schemeClr val="bg2">
                    <a:lumMod val="25000"/>
                  </a:schemeClr>
                </a:solidFill>
                <a:latin typeface="Arial" panose="020B0604020202020204" pitchFamily="34" charset="0"/>
                <a:cs typeface="Arial" panose="020B0604020202020204" pitchFamily="34" charset="0"/>
              </a:rPr>
              <a:t>EoE</a:t>
            </a:r>
            <a:r>
              <a:rPr lang="en-GB" sz="1300" dirty="0">
                <a:solidFill>
                  <a:schemeClr val="bg2">
                    <a:lumMod val="25000"/>
                  </a:schemeClr>
                </a:solidFill>
                <a:latin typeface="Arial" panose="020B0604020202020204" pitchFamily="34" charset="0"/>
                <a:cs typeface="Arial" panose="020B0604020202020204" pitchFamily="34" charset="0"/>
              </a:rPr>
              <a:t> is sometimes referred to as “asthma of the oesophagus”</a:t>
            </a:r>
            <a:r>
              <a:rPr lang="en-GB" sz="1300" baseline="30000" dirty="0">
                <a:solidFill>
                  <a:schemeClr val="bg2">
                    <a:lumMod val="25000"/>
                  </a:schemeClr>
                </a:solidFill>
                <a:latin typeface="Arial" panose="020B0604020202020204" pitchFamily="34" charset="0"/>
                <a:cs typeface="Arial" panose="020B0604020202020204" pitchFamily="34" charset="0"/>
              </a:rPr>
              <a:t>3</a:t>
            </a:r>
          </a:p>
        </p:txBody>
      </p:sp>
      <p:sp>
        <p:nvSpPr>
          <p:cNvPr id="5" name="Text Placeholder 4">
            <a:extLst>
              <a:ext uri="{FF2B5EF4-FFF2-40B4-BE49-F238E27FC236}">
                <a16:creationId xmlns:a16="http://schemas.microsoft.com/office/drawing/2014/main" id="{7174CCAE-3C2A-864C-987D-4EFD37F2E7DA}"/>
              </a:ext>
            </a:extLst>
          </p:cNvPr>
          <p:cNvSpPr>
            <a:spLocks noGrp="1"/>
          </p:cNvSpPr>
          <p:nvPr>
            <p:ph type="body" sz="quarter" idx="13"/>
          </p:nvPr>
        </p:nvSpPr>
        <p:spPr>
          <a:xfrm>
            <a:off x="416233" y="1047567"/>
            <a:ext cx="5955992" cy="1425610"/>
          </a:xfrm>
        </p:spPr>
        <p:txBody>
          <a:bodyPr/>
          <a:lstStyle/>
          <a:p>
            <a:r>
              <a:rPr lang="en-GB" dirty="0" err="1"/>
              <a:t>EoE</a:t>
            </a:r>
            <a:r>
              <a:rPr lang="en-GB" dirty="0"/>
              <a:t> has been reported throughout the life span, but most cases occur in children, adolescents, and adults younger than 50 years</a:t>
            </a:r>
            <a:r>
              <a:rPr lang="en-GB" baseline="30000" dirty="0"/>
              <a:t>1</a:t>
            </a:r>
          </a:p>
          <a:p>
            <a:r>
              <a:rPr lang="en-GB" dirty="0"/>
              <a:t>While children and adults from all continents have been affected, cases are more frequently reported in white people compared with other races/ethnicities</a:t>
            </a:r>
            <a:r>
              <a:rPr lang="en-GB" baseline="30000" dirty="0"/>
              <a:t>1,2</a:t>
            </a:r>
            <a:endParaRPr lang="en-US" baseline="30000" dirty="0"/>
          </a:p>
        </p:txBody>
      </p:sp>
    </p:spTree>
    <p:extLst>
      <p:ext uri="{BB962C8B-B14F-4D97-AF65-F5344CB8AC3E}">
        <p14:creationId xmlns:p14="http://schemas.microsoft.com/office/powerpoint/2010/main" val="3317315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D71B1A-C820-C64A-80C7-3487D526C091}"/>
              </a:ext>
            </a:extLst>
          </p:cNvPr>
          <p:cNvSpPr/>
          <p:nvPr/>
        </p:nvSpPr>
        <p:spPr>
          <a:xfrm>
            <a:off x="424241" y="1751281"/>
            <a:ext cx="8099103" cy="3355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4" name="Title 3">
            <a:extLst>
              <a:ext uri="{FF2B5EF4-FFF2-40B4-BE49-F238E27FC236}">
                <a16:creationId xmlns:a16="http://schemas.microsoft.com/office/drawing/2014/main" id="{868CE48F-B267-1A4C-98AF-FA73C1AFC511}"/>
              </a:ext>
            </a:extLst>
          </p:cNvPr>
          <p:cNvSpPr>
            <a:spLocks noGrp="1"/>
          </p:cNvSpPr>
          <p:nvPr>
            <p:ph type="title"/>
          </p:nvPr>
        </p:nvSpPr>
        <p:spPr>
          <a:xfrm>
            <a:off x="428623" y="25831"/>
            <a:ext cx="7309770" cy="974558"/>
          </a:xfrm>
        </p:spPr>
        <p:txBody>
          <a:bodyPr>
            <a:normAutofit/>
          </a:bodyPr>
          <a:lstStyle/>
          <a:p>
            <a:r>
              <a:rPr lang="en-US" dirty="0" err="1"/>
              <a:t>EoE</a:t>
            </a:r>
            <a:r>
              <a:rPr lang="en-US" dirty="0"/>
              <a:t> is increasingly common in North America and Europe</a:t>
            </a:r>
            <a:r>
              <a:rPr lang="en-US" baseline="30000" dirty="0"/>
              <a:t>1,2</a:t>
            </a:r>
          </a:p>
        </p:txBody>
      </p:sp>
      <p:cxnSp>
        <p:nvCxnSpPr>
          <p:cNvPr id="13" name="Straight Connector 12">
            <a:extLst>
              <a:ext uri="{FF2B5EF4-FFF2-40B4-BE49-F238E27FC236}">
                <a16:creationId xmlns:a16="http://schemas.microsoft.com/office/drawing/2014/main" id="{30CBD427-1993-A040-A85C-D7CB6019CBCB}"/>
              </a:ext>
            </a:extLst>
          </p:cNvPr>
          <p:cNvCxnSpPr>
            <a:cxnSpLocks/>
          </p:cNvCxnSpPr>
          <p:nvPr/>
        </p:nvCxnSpPr>
        <p:spPr>
          <a:xfrm>
            <a:off x="1172376" y="2417291"/>
            <a:ext cx="0" cy="206375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916EE2D-D9BF-8D42-A59A-A430B682C5C7}"/>
              </a:ext>
            </a:extLst>
          </p:cNvPr>
          <p:cNvCxnSpPr>
            <a:cxnSpLocks/>
          </p:cNvCxnSpPr>
          <p:nvPr/>
        </p:nvCxnSpPr>
        <p:spPr>
          <a:xfrm flipH="1">
            <a:off x="1172376" y="4481049"/>
            <a:ext cx="385375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Content Placeholder 12">
            <a:extLst>
              <a:ext uri="{FF2B5EF4-FFF2-40B4-BE49-F238E27FC236}">
                <a16:creationId xmlns:a16="http://schemas.microsoft.com/office/drawing/2014/main" id="{924999D7-9353-E84C-8DA8-010EBA4393BF}"/>
              </a:ext>
            </a:extLst>
          </p:cNvPr>
          <p:cNvSpPr txBox="1">
            <a:spLocks/>
          </p:cNvSpPr>
          <p:nvPr/>
        </p:nvSpPr>
        <p:spPr>
          <a:xfrm rot="16200000">
            <a:off x="-329817" y="3352651"/>
            <a:ext cx="2076043" cy="205323"/>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8113" indent="-138113" algn="ctr" fontAlgn="auto">
              <a:lnSpc>
                <a:spcPct val="100000"/>
              </a:lnSpc>
              <a:spcBef>
                <a:spcPts val="0"/>
              </a:spcBef>
              <a:spcAft>
                <a:spcPts val="300"/>
              </a:spcAft>
              <a:defRPr/>
            </a:pPr>
            <a:r>
              <a:rPr lang="de-DE" sz="1000" dirty="0" err="1">
                <a:solidFill>
                  <a:schemeClr val="bg2">
                    <a:lumMod val="25000"/>
                  </a:schemeClr>
                </a:solidFill>
                <a:latin typeface="Arial" panose="020B0604020202020204" pitchFamily="34" charset="0"/>
                <a:ea typeface="Arial Regular" charset="0"/>
                <a:cs typeface="Arial" panose="020B0604020202020204" pitchFamily="34" charset="0"/>
              </a:rPr>
              <a:t>Incidence</a:t>
            </a: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 (per 100,000)</a:t>
            </a:r>
          </a:p>
        </p:txBody>
      </p:sp>
      <p:sp>
        <p:nvSpPr>
          <p:cNvPr id="16" name="Content Placeholder 12">
            <a:extLst>
              <a:ext uri="{FF2B5EF4-FFF2-40B4-BE49-F238E27FC236}">
                <a16:creationId xmlns:a16="http://schemas.microsoft.com/office/drawing/2014/main" id="{7FDF1ECB-EA52-6845-A0AD-411BE64BA05B}"/>
              </a:ext>
            </a:extLst>
          </p:cNvPr>
          <p:cNvSpPr txBox="1">
            <a:spLocks/>
          </p:cNvSpPr>
          <p:nvPr/>
        </p:nvSpPr>
        <p:spPr>
          <a:xfrm>
            <a:off x="835436" y="2359380"/>
            <a:ext cx="229891" cy="2697275"/>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8113" indent="-138113" algn="r" fontAlgn="auto">
              <a:lnSpc>
                <a:spcPct val="100000"/>
              </a:lnSpc>
              <a:spcBef>
                <a:spcPts val="0"/>
              </a:spcBef>
              <a:spcAft>
                <a:spcPts val="41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3.0</a:t>
            </a:r>
          </a:p>
          <a:p>
            <a:pPr marL="138113" indent="-138113" algn="r" fontAlgn="auto">
              <a:lnSpc>
                <a:spcPct val="100000"/>
              </a:lnSpc>
              <a:spcBef>
                <a:spcPts val="0"/>
              </a:spcBef>
              <a:spcAft>
                <a:spcPts val="41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2.0</a:t>
            </a:r>
          </a:p>
          <a:p>
            <a:pPr marL="138113" indent="-138113" algn="r" fontAlgn="auto">
              <a:lnSpc>
                <a:spcPct val="100000"/>
              </a:lnSpc>
              <a:spcBef>
                <a:spcPts val="0"/>
              </a:spcBef>
              <a:spcAft>
                <a:spcPts val="41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1.0</a:t>
            </a:r>
          </a:p>
          <a:p>
            <a:pPr marL="138113" indent="-138113" algn="r" fontAlgn="auto">
              <a:lnSpc>
                <a:spcPct val="100000"/>
              </a:lnSpc>
              <a:spcBef>
                <a:spcPts val="0"/>
              </a:spcBef>
              <a:spcAft>
                <a:spcPts val="41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0</a:t>
            </a:r>
          </a:p>
        </p:txBody>
      </p:sp>
      <p:sp>
        <p:nvSpPr>
          <p:cNvPr id="17" name="Content Placeholder 12">
            <a:extLst>
              <a:ext uri="{FF2B5EF4-FFF2-40B4-BE49-F238E27FC236}">
                <a16:creationId xmlns:a16="http://schemas.microsoft.com/office/drawing/2014/main" id="{28722717-A814-AB49-A8E4-6A9D78FA5FBC}"/>
              </a:ext>
            </a:extLst>
          </p:cNvPr>
          <p:cNvSpPr txBox="1">
            <a:spLocks/>
          </p:cNvSpPr>
          <p:nvPr/>
        </p:nvSpPr>
        <p:spPr>
          <a:xfrm>
            <a:off x="1093405" y="4578309"/>
            <a:ext cx="357999" cy="196548"/>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8113" indent="-138113" algn="ctr" fontAlgn="auto">
              <a:lnSpc>
                <a:spcPct val="100000"/>
              </a:lnSpc>
              <a:spcBef>
                <a:spcPts val="0"/>
              </a:spcBef>
              <a:spcAft>
                <a:spcPts val="3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1996</a:t>
            </a:r>
          </a:p>
        </p:txBody>
      </p:sp>
      <p:sp>
        <p:nvSpPr>
          <p:cNvPr id="18" name="Content Placeholder 12">
            <a:extLst>
              <a:ext uri="{FF2B5EF4-FFF2-40B4-BE49-F238E27FC236}">
                <a16:creationId xmlns:a16="http://schemas.microsoft.com/office/drawing/2014/main" id="{EBAB04CA-886E-6449-B5DF-F73EE4DD8003}"/>
              </a:ext>
            </a:extLst>
          </p:cNvPr>
          <p:cNvSpPr txBox="1">
            <a:spLocks/>
          </p:cNvSpPr>
          <p:nvPr/>
        </p:nvSpPr>
        <p:spPr>
          <a:xfrm>
            <a:off x="2027010" y="4578309"/>
            <a:ext cx="356245" cy="196548"/>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8113" indent="-138113" algn="ctr" fontAlgn="auto">
              <a:lnSpc>
                <a:spcPct val="100000"/>
              </a:lnSpc>
              <a:spcBef>
                <a:spcPts val="0"/>
              </a:spcBef>
              <a:spcAft>
                <a:spcPts val="3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2000</a:t>
            </a:r>
          </a:p>
        </p:txBody>
      </p:sp>
      <p:sp>
        <p:nvSpPr>
          <p:cNvPr id="19" name="Content Placeholder 12">
            <a:extLst>
              <a:ext uri="{FF2B5EF4-FFF2-40B4-BE49-F238E27FC236}">
                <a16:creationId xmlns:a16="http://schemas.microsoft.com/office/drawing/2014/main" id="{3C9402A6-F173-3442-8CEC-F3CE2A5EBD28}"/>
              </a:ext>
            </a:extLst>
          </p:cNvPr>
          <p:cNvSpPr txBox="1">
            <a:spLocks/>
          </p:cNvSpPr>
          <p:nvPr/>
        </p:nvSpPr>
        <p:spPr>
          <a:xfrm>
            <a:off x="2958861" y="4578309"/>
            <a:ext cx="357999" cy="196548"/>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8113" indent="-138113" algn="ctr" fontAlgn="auto">
              <a:lnSpc>
                <a:spcPct val="100000"/>
              </a:lnSpc>
              <a:spcBef>
                <a:spcPts val="0"/>
              </a:spcBef>
              <a:spcAft>
                <a:spcPts val="3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2005</a:t>
            </a:r>
          </a:p>
        </p:txBody>
      </p:sp>
      <p:sp>
        <p:nvSpPr>
          <p:cNvPr id="20" name="Content Placeholder 12">
            <a:extLst>
              <a:ext uri="{FF2B5EF4-FFF2-40B4-BE49-F238E27FC236}">
                <a16:creationId xmlns:a16="http://schemas.microsoft.com/office/drawing/2014/main" id="{AF790D4C-ECFB-4B46-939B-E48FD37D4D65}"/>
              </a:ext>
            </a:extLst>
          </p:cNvPr>
          <p:cNvSpPr txBox="1">
            <a:spLocks/>
          </p:cNvSpPr>
          <p:nvPr/>
        </p:nvSpPr>
        <p:spPr>
          <a:xfrm>
            <a:off x="3892466" y="4578309"/>
            <a:ext cx="356243" cy="196548"/>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8113" indent="-138113" algn="ctr" fontAlgn="auto">
              <a:lnSpc>
                <a:spcPct val="100000"/>
              </a:lnSpc>
              <a:spcBef>
                <a:spcPts val="0"/>
              </a:spcBef>
              <a:spcAft>
                <a:spcPts val="3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2010</a:t>
            </a:r>
          </a:p>
        </p:txBody>
      </p:sp>
      <p:sp>
        <p:nvSpPr>
          <p:cNvPr id="21" name="Content Placeholder 12">
            <a:extLst>
              <a:ext uri="{FF2B5EF4-FFF2-40B4-BE49-F238E27FC236}">
                <a16:creationId xmlns:a16="http://schemas.microsoft.com/office/drawing/2014/main" id="{E14AFEEA-7DB7-394F-AE55-CA913B9F6D6F}"/>
              </a:ext>
            </a:extLst>
          </p:cNvPr>
          <p:cNvSpPr txBox="1">
            <a:spLocks/>
          </p:cNvSpPr>
          <p:nvPr/>
        </p:nvSpPr>
        <p:spPr>
          <a:xfrm>
            <a:off x="4836600" y="4578309"/>
            <a:ext cx="357999" cy="196548"/>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8113" indent="-138113" algn="ctr" fontAlgn="auto">
              <a:lnSpc>
                <a:spcPct val="100000"/>
              </a:lnSpc>
              <a:spcBef>
                <a:spcPts val="0"/>
              </a:spcBef>
              <a:spcAft>
                <a:spcPts val="3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2015</a:t>
            </a:r>
          </a:p>
        </p:txBody>
      </p:sp>
      <p:sp>
        <p:nvSpPr>
          <p:cNvPr id="22" name="Content Placeholder 12">
            <a:extLst>
              <a:ext uri="{FF2B5EF4-FFF2-40B4-BE49-F238E27FC236}">
                <a16:creationId xmlns:a16="http://schemas.microsoft.com/office/drawing/2014/main" id="{EFB4A3F7-6D77-1F49-8303-720600B5D410}"/>
              </a:ext>
            </a:extLst>
          </p:cNvPr>
          <p:cNvSpPr txBox="1">
            <a:spLocks/>
          </p:cNvSpPr>
          <p:nvPr/>
        </p:nvSpPr>
        <p:spPr>
          <a:xfrm>
            <a:off x="6197650" y="4265540"/>
            <a:ext cx="1281074" cy="623574"/>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8113" indent="-138113" fontAlgn="auto">
              <a:lnSpc>
                <a:spcPct val="100000"/>
              </a:lnSpc>
              <a:spcBef>
                <a:spcPts val="0"/>
              </a:spcBef>
              <a:spcAft>
                <a:spcPts val="2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Total</a:t>
            </a:r>
          </a:p>
          <a:p>
            <a:pPr marL="138113" indent="-138113" fontAlgn="auto">
              <a:lnSpc>
                <a:spcPct val="100000"/>
              </a:lnSpc>
              <a:spcBef>
                <a:spcPts val="0"/>
              </a:spcBef>
              <a:spcAft>
                <a:spcPts val="2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Male</a:t>
            </a:r>
          </a:p>
          <a:p>
            <a:pPr marL="138113" indent="-138113" fontAlgn="auto">
              <a:lnSpc>
                <a:spcPct val="100000"/>
              </a:lnSpc>
              <a:spcBef>
                <a:spcPts val="0"/>
              </a:spcBef>
              <a:spcAft>
                <a:spcPts val="200"/>
              </a:spcAft>
              <a:defRPr/>
            </a:pPr>
            <a:r>
              <a:rPr lang="de-DE" sz="1000" dirty="0" err="1">
                <a:solidFill>
                  <a:schemeClr val="bg2">
                    <a:lumMod val="25000"/>
                  </a:schemeClr>
                </a:solidFill>
                <a:latin typeface="Arial" panose="020B0604020202020204" pitchFamily="34" charset="0"/>
                <a:ea typeface="Arial Regular" charset="0"/>
                <a:cs typeface="Arial" panose="020B0604020202020204" pitchFamily="34" charset="0"/>
              </a:rPr>
              <a:t>Female</a:t>
            </a:r>
            <a:endParaRPr lang="de-DE" sz="1000" dirty="0">
              <a:solidFill>
                <a:schemeClr val="bg2">
                  <a:lumMod val="25000"/>
                </a:schemeClr>
              </a:solidFill>
              <a:latin typeface="Arial" panose="020B0604020202020204" pitchFamily="34" charset="0"/>
              <a:ea typeface="Arial Regular" charset="0"/>
              <a:cs typeface="Arial" panose="020B0604020202020204" pitchFamily="34" charset="0"/>
            </a:endParaRPr>
          </a:p>
        </p:txBody>
      </p:sp>
      <p:cxnSp>
        <p:nvCxnSpPr>
          <p:cNvPr id="23" name="Straight Connector 22">
            <a:extLst>
              <a:ext uri="{FF2B5EF4-FFF2-40B4-BE49-F238E27FC236}">
                <a16:creationId xmlns:a16="http://schemas.microsoft.com/office/drawing/2014/main" id="{8C88417D-A5A5-7843-98F9-48885B409D25}"/>
              </a:ext>
            </a:extLst>
          </p:cNvPr>
          <p:cNvCxnSpPr/>
          <p:nvPr/>
        </p:nvCxnSpPr>
        <p:spPr>
          <a:xfrm flipH="1">
            <a:off x="5788759" y="4702815"/>
            <a:ext cx="286049" cy="0"/>
          </a:xfrm>
          <a:prstGeom prst="line">
            <a:avLst/>
          </a:prstGeom>
          <a:ln w="19050">
            <a:solidFill>
              <a:srgbClr val="09094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4AB6FB0-3625-BD47-865E-3D4A7973744E}"/>
              </a:ext>
            </a:extLst>
          </p:cNvPr>
          <p:cNvCxnSpPr/>
          <p:nvPr/>
        </p:nvCxnSpPr>
        <p:spPr>
          <a:xfrm flipH="1">
            <a:off x="5788759" y="4352389"/>
            <a:ext cx="28604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642639-01E0-2A4E-9939-00BE53D0A08F}"/>
              </a:ext>
            </a:extLst>
          </p:cNvPr>
          <p:cNvCxnSpPr/>
          <p:nvPr/>
        </p:nvCxnSpPr>
        <p:spPr>
          <a:xfrm flipH="1">
            <a:off x="5788759" y="4519935"/>
            <a:ext cx="28604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reeform 25">
            <a:extLst>
              <a:ext uri="{FF2B5EF4-FFF2-40B4-BE49-F238E27FC236}">
                <a16:creationId xmlns:a16="http://schemas.microsoft.com/office/drawing/2014/main" id="{C7062E22-F683-D84C-9662-6207F666ACC6}"/>
              </a:ext>
            </a:extLst>
          </p:cNvPr>
          <p:cNvSpPr/>
          <p:nvPr/>
        </p:nvSpPr>
        <p:spPr>
          <a:xfrm>
            <a:off x="1249591" y="2417291"/>
            <a:ext cx="3776537" cy="2053229"/>
          </a:xfrm>
          <a:custGeom>
            <a:avLst/>
            <a:gdLst>
              <a:gd name="connsiteX0" fmla="*/ 0 w 2984500"/>
              <a:gd name="connsiteY0" fmla="*/ 2057400 h 2060575"/>
              <a:gd name="connsiteX1" fmla="*/ 327025 w 2984500"/>
              <a:gd name="connsiteY1" fmla="*/ 2057400 h 2060575"/>
              <a:gd name="connsiteX2" fmla="*/ 482600 w 2984500"/>
              <a:gd name="connsiteY2" fmla="*/ 2041525 h 2060575"/>
              <a:gd name="connsiteX3" fmla="*/ 635000 w 2984500"/>
              <a:gd name="connsiteY3" fmla="*/ 2060575 h 2060575"/>
              <a:gd name="connsiteX4" fmla="*/ 787400 w 2984500"/>
              <a:gd name="connsiteY4" fmla="*/ 2060575 h 2060575"/>
              <a:gd name="connsiteX5" fmla="*/ 946150 w 2984500"/>
              <a:gd name="connsiteY5" fmla="*/ 2032000 h 2060575"/>
              <a:gd name="connsiteX6" fmla="*/ 1111250 w 2984500"/>
              <a:gd name="connsiteY6" fmla="*/ 2035175 h 2060575"/>
              <a:gd name="connsiteX7" fmla="*/ 1257300 w 2984500"/>
              <a:gd name="connsiteY7" fmla="*/ 1987550 h 2060575"/>
              <a:gd name="connsiteX8" fmla="*/ 1571625 w 2984500"/>
              <a:gd name="connsiteY8" fmla="*/ 1841500 h 2060575"/>
              <a:gd name="connsiteX9" fmla="*/ 1879600 w 2984500"/>
              <a:gd name="connsiteY9" fmla="*/ 1250950 h 2060575"/>
              <a:gd name="connsiteX10" fmla="*/ 2041525 w 2984500"/>
              <a:gd name="connsiteY10" fmla="*/ 1028700 h 2060575"/>
              <a:gd name="connsiteX11" fmla="*/ 2197100 w 2984500"/>
              <a:gd name="connsiteY11" fmla="*/ 762000 h 2060575"/>
              <a:gd name="connsiteX12" fmla="*/ 2355850 w 2984500"/>
              <a:gd name="connsiteY12" fmla="*/ 812800 h 2060575"/>
              <a:gd name="connsiteX13" fmla="*/ 2508250 w 2984500"/>
              <a:gd name="connsiteY13" fmla="*/ 349250 h 2060575"/>
              <a:gd name="connsiteX14" fmla="*/ 2984500 w 2984500"/>
              <a:gd name="connsiteY14" fmla="*/ 0 h 20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4500" h="2060575">
                <a:moveTo>
                  <a:pt x="0" y="2057400"/>
                </a:moveTo>
                <a:lnTo>
                  <a:pt x="327025" y="2057400"/>
                </a:lnTo>
                <a:lnTo>
                  <a:pt x="482600" y="2041525"/>
                </a:lnTo>
                <a:lnTo>
                  <a:pt x="635000" y="2060575"/>
                </a:lnTo>
                <a:lnTo>
                  <a:pt x="787400" y="2060575"/>
                </a:lnTo>
                <a:lnTo>
                  <a:pt x="946150" y="2032000"/>
                </a:lnTo>
                <a:lnTo>
                  <a:pt x="1111250" y="2035175"/>
                </a:lnTo>
                <a:lnTo>
                  <a:pt x="1257300" y="1987550"/>
                </a:lnTo>
                <a:lnTo>
                  <a:pt x="1571625" y="1841500"/>
                </a:lnTo>
                <a:lnTo>
                  <a:pt x="1879600" y="1250950"/>
                </a:lnTo>
                <a:lnTo>
                  <a:pt x="2041525" y="1028700"/>
                </a:lnTo>
                <a:lnTo>
                  <a:pt x="2197100" y="762000"/>
                </a:lnTo>
                <a:lnTo>
                  <a:pt x="2355850" y="812800"/>
                </a:lnTo>
                <a:lnTo>
                  <a:pt x="2508250" y="349250"/>
                </a:lnTo>
                <a:lnTo>
                  <a:pt x="2984500" y="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accent1"/>
              </a:solidFill>
              <a:latin typeface="Arial Regular"/>
            </a:endParaRPr>
          </a:p>
        </p:txBody>
      </p:sp>
      <p:sp>
        <p:nvSpPr>
          <p:cNvPr id="27" name="Freeform 26">
            <a:extLst>
              <a:ext uri="{FF2B5EF4-FFF2-40B4-BE49-F238E27FC236}">
                <a16:creationId xmlns:a16="http://schemas.microsoft.com/office/drawing/2014/main" id="{0E23FC61-B7A9-BD49-B915-A25F89250233}"/>
              </a:ext>
            </a:extLst>
          </p:cNvPr>
          <p:cNvSpPr/>
          <p:nvPr/>
        </p:nvSpPr>
        <p:spPr>
          <a:xfrm>
            <a:off x="1253101" y="3059583"/>
            <a:ext cx="3773028" cy="1410937"/>
          </a:xfrm>
          <a:custGeom>
            <a:avLst/>
            <a:gdLst>
              <a:gd name="connsiteX0" fmla="*/ 0 w 2981325"/>
              <a:gd name="connsiteY0" fmla="*/ 1416050 h 1416050"/>
              <a:gd name="connsiteX1" fmla="*/ 942975 w 2981325"/>
              <a:gd name="connsiteY1" fmla="*/ 1416050 h 1416050"/>
              <a:gd name="connsiteX2" fmla="*/ 1101725 w 2981325"/>
              <a:gd name="connsiteY2" fmla="*/ 1403350 h 1416050"/>
              <a:gd name="connsiteX3" fmla="*/ 1323975 w 2981325"/>
              <a:gd name="connsiteY3" fmla="*/ 1349375 h 1416050"/>
              <a:gd name="connsiteX4" fmla="*/ 1565275 w 2981325"/>
              <a:gd name="connsiteY4" fmla="*/ 1292225 h 1416050"/>
              <a:gd name="connsiteX5" fmla="*/ 1727200 w 2981325"/>
              <a:gd name="connsiteY5" fmla="*/ 1066800 h 1416050"/>
              <a:gd name="connsiteX6" fmla="*/ 1879600 w 2981325"/>
              <a:gd name="connsiteY6" fmla="*/ 873125 h 1416050"/>
              <a:gd name="connsiteX7" fmla="*/ 2038350 w 2981325"/>
              <a:gd name="connsiteY7" fmla="*/ 765175 h 1416050"/>
              <a:gd name="connsiteX8" fmla="*/ 2193925 w 2981325"/>
              <a:gd name="connsiteY8" fmla="*/ 527050 h 1416050"/>
              <a:gd name="connsiteX9" fmla="*/ 2343150 w 2981325"/>
              <a:gd name="connsiteY9" fmla="*/ 523875 h 1416050"/>
              <a:gd name="connsiteX10" fmla="*/ 2517775 w 2981325"/>
              <a:gd name="connsiteY10" fmla="*/ 273050 h 1416050"/>
              <a:gd name="connsiteX11" fmla="*/ 2663825 w 2981325"/>
              <a:gd name="connsiteY11" fmla="*/ 146050 h 1416050"/>
              <a:gd name="connsiteX12" fmla="*/ 2825750 w 2981325"/>
              <a:gd name="connsiteY12" fmla="*/ 92075 h 1416050"/>
              <a:gd name="connsiteX13" fmla="*/ 2981325 w 2981325"/>
              <a:gd name="connsiteY13" fmla="*/ 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81325" h="1416050">
                <a:moveTo>
                  <a:pt x="0" y="1416050"/>
                </a:moveTo>
                <a:lnTo>
                  <a:pt x="942975" y="1416050"/>
                </a:lnTo>
                <a:lnTo>
                  <a:pt x="1101725" y="1403350"/>
                </a:lnTo>
                <a:lnTo>
                  <a:pt x="1323975" y="1349375"/>
                </a:lnTo>
                <a:lnTo>
                  <a:pt x="1565275" y="1292225"/>
                </a:lnTo>
                <a:lnTo>
                  <a:pt x="1727200" y="1066800"/>
                </a:lnTo>
                <a:lnTo>
                  <a:pt x="1879600" y="873125"/>
                </a:lnTo>
                <a:lnTo>
                  <a:pt x="2038350" y="765175"/>
                </a:lnTo>
                <a:lnTo>
                  <a:pt x="2193925" y="527050"/>
                </a:lnTo>
                <a:lnTo>
                  <a:pt x="2343150" y="523875"/>
                </a:lnTo>
                <a:lnTo>
                  <a:pt x="2517775" y="273050"/>
                </a:lnTo>
                <a:lnTo>
                  <a:pt x="2663825" y="146050"/>
                </a:lnTo>
                <a:lnTo>
                  <a:pt x="2825750" y="92075"/>
                </a:lnTo>
                <a:lnTo>
                  <a:pt x="2981325" y="0"/>
                </a:lnTo>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28" name="Freeform 27">
            <a:extLst>
              <a:ext uri="{FF2B5EF4-FFF2-40B4-BE49-F238E27FC236}">
                <a16:creationId xmlns:a16="http://schemas.microsoft.com/office/drawing/2014/main" id="{A5A4780D-5668-CC4B-8327-16B6E2F7077A}"/>
              </a:ext>
            </a:extLst>
          </p:cNvPr>
          <p:cNvSpPr/>
          <p:nvPr/>
        </p:nvSpPr>
        <p:spPr>
          <a:xfrm>
            <a:off x="1249591" y="3701875"/>
            <a:ext cx="3776537" cy="765135"/>
          </a:xfrm>
          <a:custGeom>
            <a:avLst/>
            <a:gdLst>
              <a:gd name="connsiteX0" fmla="*/ 0 w 2987675"/>
              <a:gd name="connsiteY0" fmla="*/ 768350 h 768350"/>
              <a:gd name="connsiteX1" fmla="*/ 942975 w 2987675"/>
              <a:gd name="connsiteY1" fmla="*/ 768350 h 768350"/>
              <a:gd name="connsiteX2" fmla="*/ 1260475 w 2987675"/>
              <a:gd name="connsiteY2" fmla="*/ 742950 h 768350"/>
              <a:gd name="connsiteX3" fmla="*/ 1416050 w 2987675"/>
              <a:gd name="connsiteY3" fmla="*/ 727075 h 768350"/>
              <a:gd name="connsiteX4" fmla="*/ 1574800 w 2987675"/>
              <a:gd name="connsiteY4" fmla="*/ 733425 h 768350"/>
              <a:gd name="connsiteX5" fmla="*/ 1733550 w 2987675"/>
              <a:gd name="connsiteY5" fmla="*/ 577850 h 768350"/>
              <a:gd name="connsiteX6" fmla="*/ 1879600 w 2987675"/>
              <a:gd name="connsiteY6" fmla="*/ 501650 h 768350"/>
              <a:gd name="connsiteX7" fmla="*/ 2035175 w 2987675"/>
              <a:gd name="connsiteY7" fmla="*/ 508000 h 768350"/>
              <a:gd name="connsiteX8" fmla="*/ 2197100 w 2987675"/>
              <a:gd name="connsiteY8" fmla="*/ 288925 h 768350"/>
              <a:gd name="connsiteX9" fmla="*/ 2362200 w 2987675"/>
              <a:gd name="connsiteY9" fmla="*/ 234950 h 768350"/>
              <a:gd name="connsiteX10" fmla="*/ 2511425 w 2987675"/>
              <a:gd name="connsiteY10" fmla="*/ 184150 h 768350"/>
              <a:gd name="connsiteX11" fmla="*/ 2667000 w 2987675"/>
              <a:gd name="connsiteY11" fmla="*/ 50800 h 768350"/>
              <a:gd name="connsiteX12" fmla="*/ 2822575 w 2987675"/>
              <a:gd name="connsiteY12" fmla="*/ 69850 h 768350"/>
              <a:gd name="connsiteX13" fmla="*/ 2987675 w 2987675"/>
              <a:gd name="connsiteY13" fmla="*/ 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87675" h="768350">
                <a:moveTo>
                  <a:pt x="0" y="768350"/>
                </a:moveTo>
                <a:lnTo>
                  <a:pt x="942975" y="768350"/>
                </a:lnTo>
                <a:lnTo>
                  <a:pt x="1260475" y="742950"/>
                </a:lnTo>
                <a:lnTo>
                  <a:pt x="1416050" y="727075"/>
                </a:lnTo>
                <a:lnTo>
                  <a:pt x="1574800" y="733425"/>
                </a:lnTo>
                <a:lnTo>
                  <a:pt x="1733550" y="577850"/>
                </a:lnTo>
                <a:lnTo>
                  <a:pt x="1879600" y="501650"/>
                </a:lnTo>
                <a:lnTo>
                  <a:pt x="2035175" y="508000"/>
                </a:lnTo>
                <a:lnTo>
                  <a:pt x="2197100" y="288925"/>
                </a:lnTo>
                <a:lnTo>
                  <a:pt x="2362200" y="234950"/>
                </a:lnTo>
                <a:lnTo>
                  <a:pt x="2511425" y="184150"/>
                </a:lnTo>
                <a:lnTo>
                  <a:pt x="2667000" y="50800"/>
                </a:lnTo>
                <a:lnTo>
                  <a:pt x="2822575" y="69850"/>
                </a:lnTo>
                <a:lnTo>
                  <a:pt x="2987675" y="0"/>
                </a:lnTo>
              </a:path>
            </a:pathLst>
          </a:custGeom>
          <a:noFill/>
          <a:ln w="19050">
            <a:solidFill>
              <a:srgbClr val="0909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29" name="Content Placeholder 12">
            <a:extLst>
              <a:ext uri="{FF2B5EF4-FFF2-40B4-BE49-F238E27FC236}">
                <a16:creationId xmlns:a16="http://schemas.microsoft.com/office/drawing/2014/main" id="{2FC4029C-B4C9-4746-B5B1-DA41C05074D4}"/>
              </a:ext>
            </a:extLst>
          </p:cNvPr>
          <p:cNvSpPr txBox="1">
            <a:spLocks/>
          </p:cNvSpPr>
          <p:nvPr/>
        </p:nvSpPr>
        <p:spPr>
          <a:xfrm>
            <a:off x="1244326" y="4781877"/>
            <a:ext cx="3774783" cy="198303"/>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8113" indent="-138113" algn="ctr" fontAlgn="auto">
              <a:lnSpc>
                <a:spcPct val="100000"/>
              </a:lnSpc>
              <a:spcBef>
                <a:spcPts val="0"/>
              </a:spcBef>
              <a:spcAft>
                <a:spcPts val="3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Year </a:t>
            </a:r>
            <a:r>
              <a:rPr lang="de-DE" sz="1000" dirty="0" err="1">
                <a:solidFill>
                  <a:schemeClr val="bg2">
                    <a:lumMod val="25000"/>
                  </a:schemeClr>
                </a:solidFill>
                <a:latin typeface="Arial" panose="020B0604020202020204" pitchFamily="34" charset="0"/>
                <a:ea typeface="Arial Regular" charset="0"/>
                <a:cs typeface="Arial" panose="020B0604020202020204" pitchFamily="34" charset="0"/>
              </a:rPr>
              <a:t>of</a:t>
            </a: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 </a:t>
            </a:r>
            <a:r>
              <a:rPr lang="de-DE" sz="1000" dirty="0" err="1">
                <a:solidFill>
                  <a:schemeClr val="bg2">
                    <a:lumMod val="25000"/>
                  </a:schemeClr>
                </a:solidFill>
                <a:latin typeface="Arial" panose="020B0604020202020204" pitchFamily="34" charset="0"/>
                <a:ea typeface="Arial Regular" charset="0"/>
                <a:cs typeface="Arial" panose="020B0604020202020204" pitchFamily="34" charset="0"/>
              </a:rPr>
              <a:t>diagnosis</a:t>
            </a:r>
            <a:endParaRPr lang="de-DE" sz="1000" dirty="0">
              <a:solidFill>
                <a:schemeClr val="bg2">
                  <a:lumMod val="25000"/>
                </a:schemeClr>
              </a:solidFill>
              <a:latin typeface="Arial" panose="020B0604020202020204" pitchFamily="34" charset="0"/>
              <a:ea typeface="Arial Regular" charset="0"/>
              <a:cs typeface="Arial" panose="020B0604020202020204" pitchFamily="34" charset="0"/>
            </a:endParaRPr>
          </a:p>
        </p:txBody>
      </p:sp>
      <p:sp>
        <p:nvSpPr>
          <p:cNvPr id="30" name="Content Placeholder 12">
            <a:extLst>
              <a:ext uri="{FF2B5EF4-FFF2-40B4-BE49-F238E27FC236}">
                <a16:creationId xmlns:a16="http://schemas.microsoft.com/office/drawing/2014/main" id="{327A14E1-C2BB-8449-BDB5-5ECB12775EE6}"/>
              </a:ext>
            </a:extLst>
          </p:cNvPr>
          <p:cNvSpPr txBox="1">
            <a:spLocks/>
          </p:cNvSpPr>
          <p:nvPr/>
        </p:nvSpPr>
        <p:spPr>
          <a:xfrm>
            <a:off x="5715117" y="2052361"/>
            <a:ext cx="2550817" cy="1995567"/>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indent="-179388" fontAlgn="auto">
              <a:lnSpc>
                <a:spcPct val="100000"/>
              </a:lnSpc>
              <a:spcBef>
                <a:spcPts val="0"/>
              </a:spcBef>
              <a:spcAft>
                <a:spcPts val="600"/>
              </a:spcAft>
              <a:buFont typeface="Arial" charset="0"/>
              <a:buChar char="•"/>
              <a:defRPr/>
            </a:pPr>
            <a:r>
              <a:rPr lang="en-GB" sz="1300" dirty="0">
                <a:solidFill>
                  <a:schemeClr val="bg2">
                    <a:lumMod val="25000"/>
                  </a:schemeClr>
                </a:solidFill>
                <a:latin typeface="Arial" panose="020B0604020202020204" pitchFamily="34" charset="0"/>
                <a:cs typeface="Arial" panose="020B0604020202020204" pitchFamily="34" charset="0"/>
              </a:rPr>
              <a:t>It seems that the rapid increase is not only due to increasing recognition and awareness </a:t>
            </a:r>
            <a:br>
              <a:rPr lang="en-GB" sz="1300" dirty="0">
                <a:solidFill>
                  <a:schemeClr val="bg2">
                    <a:lumMod val="25000"/>
                  </a:schemeClr>
                </a:solidFill>
                <a:latin typeface="Arial" panose="020B0604020202020204" pitchFamily="34" charset="0"/>
                <a:cs typeface="Arial" panose="020B0604020202020204" pitchFamily="34" charset="0"/>
              </a:rPr>
            </a:br>
            <a:r>
              <a:rPr lang="en-GB" sz="1300" dirty="0">
                <a:solidFill>
                  <a:schemeClr val="bg2">
                    <a:lumMod val="25000"/>
                  </a:schemeClr>
                </a:solidFill>
                <a:latin typeface="Arial" panose="020B0604020202020204" pitchFamily="34" charset="0"/>
                <a:cs typeface="Arial" panose="020B0604020202020204" pitchFamily="34" charset="0"/>
              </a:rPr>
              <a:t>of EoE</a:t>
            </a:r>
            <a:r>
              <a:rPr lang="en-GB" sz="1300" baseline="30000" dirty="0">
                <a:solidFill>
                  <a:schemeClr val="bg2">
                    <a:lumMod val="25000"/>
                  </a:schemeClr>
                </a:solidFill>
                <a:latin typeface="Arial" panose="020B0604020202020204" pitchFamily="34" charset="0"/>
                <a:cs typeface="Arial" panose="020B0604020202020204" pitchFamily="34" charset="0"/>
              </a:rPr>
              <a:t>2</a:t>
            </a:r>
            <a:r>
              <a:rPr lang="en-GB" sz="1300" dirty="0">
                <a:solidFill>
                  <a:schemeClr val="bg2">
                    <a:lumMod val="25000"/>
                  </a:schemeClr>
                </a:solidFill>
                <a:latin typeface="Arial" panose="020B0604020202020204" pitchFamily="34" charset="0"/>
                <a:cs typeface="Arial" panose="020B0604020202020204" pitchFamily="34" charset="0"/>
              </a:rPr>
              <a:t> </a:t>
            </a:r>
          </a:p>
          <a:p>
            <a:pPr marL="357188" indent="-179388" fontAlgn="auto">
              <a:lnSpc>
                <a:spcPct val="100000"/>
              </a:lnSpc>
              <a:spcBef>
                <a:spcPts val="0"/>
              </a:spcBef>
              <a:spcAft>
                <a:spcPts val="600"/>
              </a:spcAft>
              <a:defRPr/>
            </a:pPr>
            <a:r>
              <a:rPr lang="en-GB" sz="1300" dirty="0">
                <a:solidFill>
                  <a:schemeClr val="bg2">
                    <a:lumMod val="25000"/>
                  </a:schemeClr>
                </a:solidFill>
                <a:latin typeface="Arial" panose="020B0604020202020204" pitchFamily="34" charset="0"/>
                <a:cs typeface="Arial" panose="020B0604020202020204" pitchFamily="34" charset="0"/>
              </a:rPr>
              <a:t>–	the relatively modest increase in rates of endoscopy with biopsy in recent years is outpaced by the increase in </a:t>
            </a:r>
            <a:r>
              <a:rPr lang="en-GB" sz="1300" dirty="0" err="1">
                <a:solidFill>
                  <a:schemeClr val="bg2">
                    <a:lumMod val="25000"/>
                  </a:schemeClr>
                </a:solidFill>
                <a:latin typeface="Arial" panose="020B0604020202020204" pitchFamily="34" charset="0"/>
                <a:cs typeface="Arial" panose="020B0604020202020204" pitchFamily="34" charset="0"/>
              </a:rPr>
              <a:t>EoE</a:t>
            </a:r>
            <a:r>
              <a:rPr lang="en-GB" sz="1300" dirty="0">
                <a:solidFill>
                  <a:schemeClr val="bg2">
                    <a:lumMod val="25000"/>
                  </a:schemeClr>
                </a:solidFill>
                <a:latin typeface="Arial" panose="020B0604020202020204" pitchFamily="34" charset="0"/>
                <a:cs typeface="Arial" panose="020B0604020202020204" pitchFamily="34" charset="0"/>
              </a:rPr>
              <a:t> incidence</a:t>
            </a:r>
          </a:p>
        </p:txBody>
      </p:sp>
      <p:sp>
        <p:nvSpPr>
          <p:cNvPr id="31" name="Content Placeholder 12">
            <a:extLst>
              <a:ext uri="{FF2B5EF4-FFF2-40B4-BE49-F238E27FC236}">
                <a16:creationId xmlns:a16="http://schemas.microsoft.com/office/drawing/2014/main" id="{E62D12D1-264B-AD46-AC06-D3911B41DEC6}"/>
              </a:ext>
            </a:extLst>
          </p:cNvPr>
          <p:cNvSpPr txBox="1">
            <a:spLocks noChangeArrowheads="1"/>
          </p:cNvSpPr>
          <p:nvPr/>
        </p:nvSpPr>
        <p:spPr bwMode="auto">
          <a:xfrm>
            <a:off x="593260" y="1916979"/>
            <a:ext cx="4071360" cy="391342"/>
          </a:xfrm>
          <a:prstGeom prst="rect">
            <a:avLst/>
          </a:prstGeom>
          <a:noFill/>
          <a:ln>
            <a:noFill/>
          </a:ln>
        </p:spPr>
        <p:txBody>
          <a:bodyPr lIns="0" tIns="0" rIns="0" bIns="0"/>
          <a:lstStyle>
            <a:lvl1pPr marL="476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spcAft>
                <a:spcPts val="300"/>
              </a:spcAft>
              <a:buFont typeface="Arial" panose="020B0604020202020204" pitchFamily="34" charset="0"/>
              <a:buNone/>
            </a:pPr>
            <a:r>
              <a:rPr lang="en-GB" altLang="en-US" sz="1400" b="1" dirty="0">
                <a:solidFill>
                  <a:schemeClr val="bg2">
                    <a:lumMod val="25000"/>
                  </a:schemeClr>
                </a:solidFill>
                <a:ea typeface="Arial Regular"/>
                <a:cs typeface="Arial Regular"/>
              </a:rPr>
              <a:t>Rising incidence of </a:t>
            </a:r>
            <a:r>
              <a:rPr lang="en-GB" altLang="en-US" sz="1400" b="1" dirty="0" err="1">
                <a:solidFill>
                  <a:schemeClr val="bg2">
                    <a:lumMod val="25000"/>
                  </a:schemeClr>
                </a:solidFill>
                <a:ea typeface="Arial Regular"/>
                <a:cs typeface="Arial Regular"/>
              </a:rPr>
              <a:t>EoE</a:t>
            </a:r>
            <a:r>
              <a:rPr lang="en-GB" altLang="en-US" sz="1400" b="1" dirty="0">
                <a:solidFill>
                  <a:schemeClr val="bg2">
                    <a:lumMod val="25000"/>
                  </a:schemeClr>
                </a:solidFill>
                <a:ea typeface="Arial Regular"/>
                <a:cs typeface="Arial Regular"/>
              </a:rPr>
              <a:t> in the Netherlands</a:t>
            </a:r>
            <a:r>
              <a:rPr lang="en-GB" altLang="en-US" sz="1400" b="1" baseline="30000" dirty="0">
                <a:solidFill>
                  <a:schemeClr val="bg2">
                    <a:lumMod val="25000"/>
                  </a:schemeClr>
                </a:solidFill>
                <a:ea typeface="Arial Regular"/>
                <a:cs typeface="Arial Regular"/>
              </a:rPr>
              <a:t>3</a:t>
            </a:r>
            <a:endParaRPr lang="en-GB" altLang="en-US" sz="1400" b="1" dirty="0">
              <a:solidFill>
                <a:schemeClr val="bg2">
                  <a:lumMod val="25000"/>
                </a:schemeClr>
              </a:solidFill>
              <a:ea typeface="Arial Regular"/>
              <a:cs typeface="Arial Regular"/>
            </a:endParaRPr>
          </a:p>
        </p:txBody>
      </p:sp>
      <p:pic>
        <p:nvPicPr>
          <p:cNvPr id="32" name="Picture 31">
            <a:extLst>
              <a:ext uri="{FF2B5EF4-FFF2-40B4-BE49-F238E27FC236}">
                <a16:creationId xmlns:a16="http://schemas.microsoft.com/office/drawing/2014/main" id="{24D1FB67-046A-AB42-9E92-15C36C4013AB}"/>
              </a:ext>
            </a:extLst>
          </p:cNvPr>
          <p:cNvPicPr>
            <a:picLocks noChangeAspect="1"/>
          </p:cNvPicPr>
          <p:nvPr/>
        </p:nvPicPr>
        <p:blipFill rotWithShape="1">
          <a:blip r:embed="rId2" cstate="screen">
            <a:duotone>
              <a:schemeClr val="accent3">
                <a:shade val="45000"/>
                <a:satMod val="135000"/>
              </a:schemeClr>
              <a:prstClr val="white"/>
            </a:duotone>
            <a:extLst>
              <a:ext uri="{28A0092B-C50C-407E-A947-70E740481C1C}">
                <a14:useLocalDpi xmlns:a14="http://schemas.microsoft.com/office/drawing/2010/main"/>
              </a:ext>
            </a:extLst>
          </a:blip>
          <a:srcRect l="64107" t="75775" r="27404" b="-1089"/>
          <a:stretch/>
        </p:blipFill>
        <p:spPr>
          <a:xfrm>
            <a:off x="5287079" y="2749155"/>
            <a:ext cx="167088" cy="506558"/>
          </a:xfrm>
          <a:prstGeom prst="rect">
            <a:avLst/>
          </a:prstGeom>
        </p:spPr>
      </p:pic>
      <p:pic>
        <p:nvPicPr>
          <p:cNvPr id="33" name="Picture 32">
            <a:extLst>
              <a:ext uri="{FF2B5EF4-FFF2-40B4-BE49-F238E27FC236}">
                <a16:creationId xmlns:a16="http://schemas.microsoft.com/office/drawing/2014/main" id="{338A2DB1-8032-AF40-A8E5-65DAEECC1FDE}"/>
              </a:ext>
            </a:extLst>
          </p:cNvPr>
          <p:cNvPicPr>
            <a:picLocks noChangeAspect="1"/>
          </p:cNvPicPr>
          <p:nvPr/>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l="18735" t="50555" r="71909" b="24669"/>
          <a:stretch/>
        </p:blipFill>
        <p:spPr>
          <a:xfrm>
            <a:off x="5117254" y="2128780"/>
            <a:ext cx="173760" cy="467788"/>
          </a:xfrm>
          <a:prstGeom prst="rect">
            <a:avLst/>
          </a:prstGeom>
        </p:spPr>
      </p:pic>
      <p:pic>
        <p:nvPicPr>
          <p:cNvPr id="34" name="Picture 33">
            <a:extLst>
              <a:ext uri="{FF2B5EF4-FFF2-40B4-BE49-F238E27FC236}">
                <a16:creationId xmlns:a16="http://schemas.microsoft.com/office/drawing/2014/main" id="{E1317981-2119-9A4B-BE74-12618667891F}"/>
              </a:ext>
            </a:extLst>
          </p:cNvPr>
          <p:cNvPicPr>
            <a:picLocks noChangeAspect="1"/>
          </p:cNvPicPr>
          <p:nvPr/>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l="18735" t="50555" r="71909" b="24669"/>
          <a:stretch/>
        </p:blipFill>
        <p:spPr>
          <a:xfrm>
            <a:off x="5117254" y="2768540"/>
            <a:ext cx="173760" cy="467788"/>
          </a:xfrm>
          <a:prstGeom prst="rect">
            <a:avLst/>
          </a:prstGeom>
        </p:spPr>
      </p:pic>
      <p:pic>
        <p:nvPicPr>
          <p:cNvPr id="35" name="Picture 34">
            <a:extLst>
              <a:ext uri="{FF2B5EF4-FFF2-40B4-BE49-F238E27FC236}">
                <a16:creationId xmlns:a16="http://schemas.microsoft.com/office/drawing/2014/main" id="{349EFCD9-A482-FA43-A206-A90AB67672BB}"/>
              </a:ext>
            </a:extLst>
          </p:cNvPr>
          <p:cNvPicPr>
            <a:picLocks noChangeAspect="1"/>
          </p:cNvPicPr>
          <p:nvPr/>
        </p:nvPicPr>
        <p:blipFill rotWithShape="1">
          <a:blip r:embed="rId2" cstate="screen">
            <a:duotone>
              <a:schemeClr val="accent3">
                <a:shade val="45000"/>
                <a:satMod val="135000"/>
              </a:schemeClr>
              <a:prstClr val="white"/>
            </a:duotone>
            <a:extLst>
              <a:ext uri="{28A0092B-C50C-407E-A947-70E740481C1C}">
                <a14:useLocalDpi xmlns:a14="http://schemas.microsoft.com/office/drawing/2010/main"/>
              </a:ext>
            </a:extLst>
          </a:blip>
          <a:srcRect l="64107" t="75775" r="27404" b="-1089"/>
          <a:stretch/>
        </p:blipFill>
        <p:spPr>
          <a:xfrm>
            <a:off x="5120589" y="3409514"/>
            <a:ext cx="167088" cy="506558"/>
          </a:xfrm>
          <a:prstGeom prst="rect">
            <a:avLst/>
          </a:prstGeom>
        </p:spPr>
      </p:pic>
      <p:sp>
        <p:nvSpPr>
          <p:cNvPr id="7" name="Text Placeholder 6">
            <a:extLst>
              <a:ext uri="{FF2B5EF4-FFF2-40B4-BE49-F238E27FC236}">
                <a16:creationId xmlns:a16="http://schemas.microsoft.com/office/drawing/2014/main" id="{C4FC1CCB-61D2-2849-8C46-510F5A337AAC}"/>
              </a:ext>
            </a:extLst>
          </p:cNvPr>
          <p:cNvSpPr>
            <a:spLocks noGrp="1"/>
          </p:cNvSpPr>
          <p:nvPr>
            <p:ph type="body" sz="quarter" idx="13"/>
          </p:nvPr>
        </p:nvSpPr>
        <p:spPr>
          <a:xfrm>
            <a:off x="428625" y="1041958"/>
            <a:ext cx="5653740" cy="829212"/>
          </a:xfrm>
        </p:spPr>
        <p:txBody>
          <a:bodyPr/>
          <a:lstStyle/>
          <a:p>
            <a:r>
              <a:rPr lang="en-GB" dirty="0"/>
              <a:t>All studies examining rates of </a:t>
            </a:r>
            <a:r>
              <a:rPr lang="en-GB" dirty="0" err="1"/>
              <a:t>EoE</a:t>
            </a:r>
            <a:r>
              <a:rPr lang="en-GB" dirty="0"/>
              <a:t> over time have found that its incidence is increasing rapidly</a:t>
            </a:r>
            <a:r>
              <a:rPr lang="en-GB" baseline="30000" dirty="0"/>
              <a:t>2</a:t>
            </a:r>
          </a:p>
        </p:txBody>
      </p:sp>
      <p:sp>
        <p:nvSpPr>
          <p:cNvPr id="9" name="Text Placeholder 8">
            <a:extLst>
              <a:ext uri="{FF2B5EF4-FFF2-40B4-BE49-F238E27FC236}">
                <a16:creationId xmlns:a16="http://schemas.microsoft.com/office/drawing/2014/main" id="{1C0A531C-4437-AA43-9A04-089548627FCB}"/>
              </a:ext>
            </a:extLst>
          </p:cNvPr>
          <p:cNvSpPr>
            <a:spLocks noGrp="1"/>
          </p:cNvSpPr>
          <p:nvPr>
            <p:ph type="body" sz="quarter" idx="11"/>
          </p:nvPr>
        </p:nvSpPr>
        <p:spPr/>
        <p:txBody>
          <a:bodyPr/>
          <a:lstStyle/>
          <a:p>
            <a:r>
              <a:rPr lang="en-US" dirty="0"/>
              <a:t>1. 	Arias </a:t>
            </a:r>
            <a:r>
              <a:rPr lang="en-US" dirty="0" err="1"/>
              <a:t>Á</a:t>
            </a:r>
            <a:r>
              <a:rPr lang="en-US" dirty="0"/>
              <a:t> </a:t>
            </a:r>
            <a:r>
              <a:rPr lang="en-US" i="1" dirty="0"/>
              <a:t>et al</a:t>
            </a:r>
            <a:r>
              <a:rPr lang="en-US" dirty="0"/>
              <a:t>. Aliment </a:t>
            </a:r>
            <a:r>
              <a:rPr lang="en-US" dirty="0" err="1"/>
              <a:t>Pharmacol</a:t>
            </a:r>
            <a:r>
              <a:rPr lang="en-US" dirty="0"/>
              <a:t> </a:t>
            </a:r>
            <a:r>
              <a:rPr lang="en-US" dirty="0" err="1"/>
              <a:t>Ther</a:t>
            </a:r>
            <a:r>
              <a:rPr lang="en-US" dirty="0"/>
              <a:t> 2016; 43(1): 3-15.</a:t>
            </a:r>
          </a:p>
          <a:p>
            <a:r>
              <a:rPr lang="en-US" dirty="0"/>
              <a:t>2. 	</a:t>
            </a:r>
            <a:r>
              <a:rPr lang="en-US" dirty="0" err="1"/>
              <a:t>Dellon</a:t>
            </a:r>
            <a:r>
              <a:rPr lang="en-US" dirty="0"/>
              <a:t> ES, Hirano I. Gastroenterology 2018; 154(2): 319-332.e3.</a:t>
            </a:r>
          </a:p>
          <a:p>
            <a:r>
              <a:rPr lang="en-US" dirty="0"/>
              <a:t>3. 	</a:t>
            </a:r>
            <a:r>
              <a:rPr lang="en-US" dirty="0" err="1"/>
              <a:t>Warners</a:t>
            </a:r>
            <a:r>
              <a:rPr lang="en-US" dirty="0"/>
              <a:t> M </a:t>
            </a:r>
            <a:r>
              <a:rPr lang="en-US" i="1" dirty="0"/>
              <a:t>et al</a:t>
            </a:r>
            <a:r>
              <a:rPr lang="en-US" dirty="0"/>
              <a:t>. Gastroenterology 2017; 152(5 Suppl. 1): S862-3.</a:t>
            </a:r>
          </a:p>
          <a:p>
            <a:endParaRPr lang="en-US" dirty="0"/>
          </a:p>
        </p:txBody>
      </p:sp>
    </p:spTree>
    <p:extLst>
      <p:ext uri="{BB962C8B-B14F-4D97-AF65-F5344CB8AC3E}">
        <p14:creationId xmlns:p14="http://schemas.microsoft.com/office/powerpoint/2010/main" val="908779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8E5DB11B-97D9-CE4B-BE38-2EC8A475598B}"/>
              </a:ext>
            </a:extLst>
          </p:cNvPr>
          <p:cNvSpPr txBox="1">
            <a:spLocks/>
          </p:cNvSpPr>
          <p:nvPr/>
        </p:nvSpPr>
        <p:spPr>
          <a:xfrm>
            <a:off x="417513" y="4941856"/>
            <a:ext cx="7814857" cy="47493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Arial Regular"/>
                <a:ea typeface="+mn-ea"/>
                <a:cs typeface="+mn-cs"/>
              </a:defRPr>
            </a:lvl1pPr>
            <a:lvl2pPr marL="180975" indent="-174625" algn="l" defTabSz="914400" rtl="0" eaLnBrk="1" latinLnBrk="0" hangingPunct="1">
              <a:lnSpc>
                <a:spcPct val="100000"/>
              </a:lnSpc>
              <a:spcBef>
                <a:spcPts val="500"/>
              </a:spcBef>
              <a:buFont typeface="Arial" panose="020B0604020202020204" pitchFamily="34" charset="0"/>
              <a:buChar char="•"/>
              <a:tabLst/>
              <a:defRPr sz="1400" b="0" i="0" kern="1200">
                <a:solidFill>
                  <a:schemeClr val="tx1"/>
                </a:solidFill>
                <a:latin typeface="Arial Regular"/>
                <a:ea typeface="+mn-ea"/>
                <a:cs typeface="+mn-cs"/>
              </a:defRPr>
            </a:lvl2pPr>
            <a:lvl3pPr marL="401638" indent="-176213" algn="l" defTabSz="914400" rtl="0" eaLnBrk="1" latinLnBrk="0" hangingPunct="1">
              <a:lnSpc>
                <a:spcPct val="100000"/>
              </a:lnSpc>
              <a:spcBef>
                <a:spcPts val="500"/>
              </a:spcBef>
              <a:buFont typeface=".AppleSystemUIFont"/>
              <a:buChar char="–"/>
              <a:tabLst/>
              <a:defRPr sz="1400" b="0" i="0" kern="1200">
                <a:solidFill>
                  <a:schemeClr val="tx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87313">
              <a:spcBef>
                <a:spcPts val="0"/>
              </a:spcBef>
              <a:spcAft>
                <a:spcPts val="600"/>
              </a:spcAft>
              <a:defRPr/>
            </a:pPr>
            <a:r>
              <a:rPr lang="en-GB" sz="1200" dirty="0">
                <a:solidFill>
                  <a:schemeClr val="bg2">
                    <a:lumMod val="25000"/>
                  </a:schemeClr>
                </a:solidFill>
                <a:latin typeface="Arial" panose="020B0604020202020204" pitchFamily="34" charset="0"/>
                <a:cs typeface="Arial" panose="020B0604020202020204" pitchFamily="34" charset="0"/>
              </a:rPr>
              <a:t>*	Please note, dysphagia is a very broad medical term that means difficulty swallowing. Dysphagia can be caused by many different things; patients with </a:t>
            </a:r>
            <a:r>
              <a:rPr lang="en-GB" sz="1200" dirty="0" err="1">
                <a:solidFill>
                  <a:schemeClr val="bg2">
                    <a:lumMod val="25000"/>
                  </a:schemeClr>
                </a:solidFill>
                <a:latin typeface="Arial" panose="020B0604020202020204" pitchFamily="34" charset="0"/>
                <a:cs typeface="Arial" panose="020B0604020202020204" pitchFamily="34" charset="0"/>
              </a:rPr>
              <a:t>EoE</a:t>
            </a:r>
            <a:r>
              <a:rPr lang="en-GB" sz="1200" dirty="0">
                <a:solidFill>
                  <a:schemeClr val="bg2">
                    <a:lumMod val="25000"/>
                  </a:schemeClr>
                </a:solidFill>
                <a:latin typeface="Arial" panose="020B0604020202020204" pitchFamily="34" charset="0"/>
                <a:cs typeface="Arial" panose="020B0604020202020204" pitchFamily="34" charset="0"/>
              </a:rPr>
              <a:t> have a very specific type of dysphagia. </a:t>
            </a:r>
          </a:p>
        </p:txBody>
      </p:sp>
      <p:sp>
        <p:nvSpPr>
          <p:cNvPr id="5" name="Title 4">
            <a:extLst>
              <a:ext uri="{FF2B5EF4-FFF2-40B4-BE49-F238E27FC236}">
                <a16:creationId xmlns:a16="http://schemas.microsoft.com/office/drawing/2014/main" id="{25BC48A6-9786-814B-A9DD-B4D333FEF5E6}"/>
              </a:ext>
            </a:extLst>
          </p:cNvPr>
          <p:cNvSpPr>
            <a:spLocks noGrp="1"/>
          </p:cNvSpPr>
          <p:nvPr>
            <p:ph type="title"/>
          </p:nvPr>
        </p:nvSpPr>
        <p:spPr>
          <a:xfrm>
            <a:off x="428624" y="7557"/>
            <a:ext cx="5955992" cy="1020932"/>
          </a:xfrm>
        </p:spPr>
        <p:txBody>
          <a:bodyPr/>
          <a:lstStyle/>
          <a:p>
            <a:r>
              <a:rPr lang="en-US" dirty="0"/>
              <a:t>The most common symptoms of EoE</a:t>
            </a:r>
            <a:r>
              <a:rPr lang="en-US" baseline="30000" dirty="0"/>
              <a:t>1,2</a:t>
            </a:r>
            <a:endParaRPr lang="en-US" dirty="0"/>
          </a:p>
        </p:txBody>
      </p:sp>
      <p:sp>
        <p:nvSpPr>
          <p:cNvPr id="3" name="Text Placeholder 2">
            <a:extLst>
              <a:ext uri="{FF2B5EF4-FFF2-40B4-BE49-F238E27FC236}">
                <a16:creationId xmlns:a16="http://schemas.microsoft.com/office/drawing/2014/main" id="{051CDA34-5FEB-464A-882E-C95BF3408BD4}"/>
              </a:ext>
            </a:extLst>
          </p:cNvPr>
          <p:cNvSpPr>
            <a:spLocks noGrp="1"/>
          </p:cNvSpPr>
          <p:nvPr>
            <p:ph type="body" sz="quarter" idx="11"/>
          </p:nvPr>
        </p:nvSpPr>
        <p:spPr/>
        <p:txBody>
          <a:bodyPr/>
          <a:lstStyle/>
          <a:p>
            <a:r>
              <a:rPr lang="en-US" dirty="0"/>
              <a:t>1. 	Attwood S. </a:t>
            </a:r>
            <a:r>
              <a:rPr lang="en-US" dirty="0" err="1"/>
              <a:t>Clin</a:t>
            </a:r>
            <a:r>
              <a:rPr lang="en-US" dirty="0"/>
              <a:t> Med 2013; 13(6): s32-s35.</a:t>
            </a:r>
          </a:p>
          <a:p>
            <a:r>
              <a:rPr lang="en-US" dirty="0"/>
              <a:t>2. 	</a:t>
            </a:r>
            <a:r>
              <a:rPr lang="en-US" dirty="0" err="1"/>
              <a:t>Lucendo</a:t>
            </a:r>
            <a:r>
              <a:rPr lang="en-US" dirty="0"/>
              <a:t> AJ </a:t>
            </a:r>
            <a:r>
              <a:rPr lang="en-US" i="1" dirty="0"/>
              <a:t>et al</a:t>
            </a:r>
            <a:r>
              <a:rPr lang="en-US" dirty="0"/>
              <a:t>. United </a:t>
            </a:r>
            <a:r>
              <a:rPr lang="en-US" dirty="0" err="1"/>
              <a:t>Eur</a:t>
            </a:r>
            <a:r>
              <a:rPr lang="en-US" dirty="0"/>
              <a:t> Gastroenterol J 2017; 5(3): 335-58.</a:t>
            </a:r>
          </a:p>
          <a:p>
            <a:r>
              <a:rPr lang="en-US" dirty="0"/>
              <a:t>3. 	</a:t>
            </a:r>
            <a:r>
              <a:rPr lang="en-US" dirty="0" err="1"/>
              <a:t>Dellon</a:t>
            </a:r>
            <a:r>
              <a:rPr lang="en-US" dirty="0"/>
              <a:t> ES. Available at: </a:t>
            </a:r>
            <a:r>
              <a:rPr lang="en-US" dirty="0" err="1"/>
              <a:t>www.med.unc.edu</a:t>
            </a:r>
            <a:r>
              <a:rPr lang="en-US" dirty="0"/>
              <a:t>/medicine/news/ chairs-corner/podcast/</a:t>
            </a:r>
            <a:r>
              <a:rPr lang="en-US" dirty="0" err="1"/>
              <a:t>eoe-dellon</a:t>
            </a:r>
            <a:r>
              <a:rPr lang="en-US" dirty="0"/>
              <a:t> </a:t>
            </a:r>
            <a:br>
              <a:rPr lang="en-US" dirty="0"/>
            </a:br>
            <a:r>
              <a:rPr lang="en-US" dirty="0"/>
              <a:t>Accessed on 04/04/18</a:t>
            </a:r>
          </a:p>
          <a:p>
            <a:endParaRPr lang="en-US" dirty="0"/>
          </a:p>
        </p:txBody>
      </p:sp>
      <p:sp>
        <p:nvSpPr>
          <p:cNvPr id="4" name="Text Placeholder 3">
            <a:extLst>
              <a:ext uri="{FF2B5EF4-FFF2-40B4-BE49-F238E27FC236}">
                <a16:creationId xmlns:a16="http://schemas.microsoft.com/office/drawing/2014/main" id="{F6476626-91D2-0746-AB13-CD0DFC0C925B}"/>
              </a:ext>
            </a:extLst>
          </p:cNvPr>
          <p:cNvSpPr>
            <a:spLocks noGrp="1"/>
          </p:cNvSpPr>
          <p:nvPr>
            <p:ph type="body" sz="quarter" idx="13"/>
          </p:nvPr>
        </p:nvSpPr>
        <p:spPr>
          <a:xfrm>
            <a:off x="428625" y="1047566"/>
            <a:ext cx="7414349" cy="565463"/>
          </a:xfrm>
        </p:spPr>
        <p:txBody>
          <a:bodyPr/>
          <a:lstStyle/>
          <a:p>
            <a:r>
              <a:rPr lang="en-US" dirty="0"/>
              <a:t>Although differences in the pattern of presentation exist between children and adults, all of the symptoms can occur at any age</a:t>
            </a:r>
            <a:r>
              <a:rPr lang="en-US" baseline="30000" dirty="0"/>
              <a:t>1</a:t>
            </a:r>
          </a:p>
        </p:txBody>
      </p:sp>
      <p:sp>
        <p:nvSpPr>
          <p:cNvPr id="26" name="Rectangle 25">
            <a:extLst>
              <a:ext uri="{FF2B5EF4-FFF2-40B4-BE49-F238E27FC236}">
                <a16:creationId xmlns:a16="http://schemas.microsoft.com/office/drawing/2014/main" id="{4FC4D4E6-C3C9-D94D-B5AA-F766BB73157A}"/>
              </a:ext>
            </a:extLst>
          </p:cNvPr>
          <p:cNvSpPr/>
          <p:nvPr/>
        </p:nvSpPr>
        <p:spPr>
          <a:xfrm>
            <a:off x="4563232" y="2440130"/>
            <a:ext cx="4253568" cy="747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eaLnBrk="1" fontAlgn="auto" hangingPunct="1">
              <a:spcBef>
                <a:spcPts val="0"/>
              </a:spcBef>
              <a:spcAft>
                <a:spcPts val="300"/>
              </a:spcAft>
              <a:defRPr/>
            </a:pPr>
            <a:r>
              <a:rPr lang="en-GB" sz="1400" b="1" dirty="0">
                <a:solidFill>
                  <a:schemeClr val="tx1"/>
                </a:solidFill>
                <a:latin typeface="Arial" panose="020B0604020202020204" pitchFamily="34" charset="0"/>
                <a:cs typeface="Arial" panose="020B0604020202020204" pitchFamily="34" charset="0"/>
              </a:rPr>
              <a:t>Solid food dysphagia</a:t>
            </a:r>
            <a:br>
              <a:rPr lang="en-GB" sz="1400" dirty="0">
                <a:solidFill>
                  <a:schemeClr val="bg1">
                    <a:lumMod val="50000"/>
                  </a:schemeClr>
                </a:solidFill>
                <a:latin typeface="Arial" panose="020B0604020202020204" pitchFamily="34" charset="0"/>
                <a:cs typeface="Arial" panose="020B0604020202020204" pitchFamily="34" charset="0"/>
              </a:rPr>
            </a:br>
            <a:r>
              <a:rPr lang="en-GB" sz="1300" dirty="0">
                <a:solidFill>
                  <a:schemeClr val="bg1">
                    <a:lumMod val="50000"/>
                  </a:schemeClr>
                </a:solidFill>
                <a:latin typeface="Arial" panose="020B0604020202020204" pitchFamily="34" charset="0"/>
                <a:cs typeface="Arial" panose="020B0604020202020204" pitchFamily="34" charset="0"/>
              </a:rPr>
              <a:t>(a sensation that food is travelling slowly down the oesophagus – this may or may not be associated </a:t>
            </a:r>
            <a:br>
              <a:rPr lang="en-GB" sz="1300" dirty="0">
                <a:solidFill>
                  <a:schemeClr val="bg1">
                    <a:lumMod val="50000"/>
                  </a:schemeClr>
                </a:solidFill>
                <a:latin typeface="Arial" panose="020B0604020202020204" pitchFamily="34" charset="0"/>
                <a:cs typeface="Arial" panose="020B0604020202020204" pitchFamily="34" charset="0"/>
              </a:rPr>
            </a:br>
            <a:r>
              <a:rPr lang="en-GB" sz="1300" dirty="0">
                <a:solidFill>
                  <a:schemeClr val="bg1">
                    <a:lumMod val="50000"/>
                  </a:schemeClr>
                </a:solidFill>
                <a:latin typeface="Arial" panose="020B0604020202020204" pitchFamily="34" charset="0"/>
                <a:cs typeface="Arial" panose="020B0604020202020204" pitchFamily="34" charset="0"/>
              </a:rPr>
              <a:t>with a sensation of food sticking, usually in the chest)*</a:t>
            </a:r>
          </a:p>
        </p:txBody>
      </p:sp>
      <p:sp>
        <p:nvSpPr>
          <p:cNvPr id="27" name="Rectangle 26">
            <a:extLst>
              <a:ext uri="{FF2B5EF4-FFF2-40B4-BE49-F238E27FC236}">
                <a16:creationId xmlns:a16="http://schemas.microsoft.com/office/drawing/2014/main" id="{79D2195C-2145-3944-A7A3-4D5EF5610BF6}"/>
              </a:ext>
            </a:extLst>
          </p:cNvPr>
          <p:cNvSpPr/>
          <p:nvPr/>
        </p:nvSpPr>
        <p:spPr>
          <a:xfrm>
            <a:off x="4568775" y="3396034"/>
            <a:ext cx="4092266"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eaLnBrk="1" fontAlgn="auto" hangingPunct="1">
              <a:spcBef>
                <a:spcPts val="0"/>
              </a:spcBef>
              <a:spcAft>
                <a:spcPts val="0"/>
              </a:spcAft>
              <a:defRPr/>
            </a:pPr>
            <a:r>
              <a:rPr lang="en-GB" sz="1400" b="1" dirty="0">
                <a:solidFill>
                  <a:schemeClr val="tx1"/>
                </a:solidFill>
                <a:latin typeface="Arial" panose="020B0604020202020204" pitchFamily="34" charset="0"/>
                <a:cs typeface="Arial" panose="020B0604020202020204" pitchFamily="34" charset="0"/>
              </a:rPr>
              <a:t>Food impaction</a:t>
            </a:r>
          </a:p>
          <a:p>
            <a:pPr eaLnBrk="1" fontAlgn="auto" hangingPunct="1">
              <a:spcBef>
                <a:spcPts val="0"/>
              </a:spcBef>
              <a:spcAft>
                <a:spcPts val="0"/>
              </a:spcAft>
              <a:defRPr/>
            </a:pPr>
            <a:r>
              <a:rPr lang="en-GB" sz="1300" dirty="0">
                <a:solidFill>
                  <a:schemeClr val="bg1">
                    <a:lumMod val="50000"/>
                  </a:schemeClr>
                </a:solidFill>
                <a:latin typeface="Arial" panose="020B0604020202020204" pitchFamily="34" charset="0"/>
                <a:cs typeface="Arial" panose="020B0604020202020204" pitchFamily="34" charset="0"/>
              </a:rPr>
              <a:t>(a bolus that actually gets stuck in the oesophagus)</a:t>
            </a:r>
          </a:p>
        </p:txBody>
      </p:sp>
      <p:sp>
        <p:nvSpPr>
          <p:cNvPr id="28" name="Rectangle 27">
            <a:extLst>
              <a:ext uri="{FF2B5EF4-FFF2-40B4-BE49-F238E27FC236}">
                <a16:creationId xmlns:a16="http://schemas.microsoft.com/office/drawing/2014/main" id="{2CB1CD14-94DA-F645-8F27-FCA9795C65A8}"/>
              </a:ext>
            </a:extLst>
          </p:cNvPr>
          <p:cNvSpPr/>
          <p:nvPr/>
        </p:nvSpPr>
        <p:spPr>
          <a:xfrm>
            <a:off x="4571545" y="3980331"/>
            <a:ext cx="3921407" cy="468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eaLnBrk="1" fontAlgn="auto" hangingPunct="1">
              <a:spcBef>
                <a:spcPts val="0"/>
              </a:spcBef>
              <a:spcAft>
                <a:spcPts val="0"/>
              </a:spcAft>
              <a:defRPr/>
            </a:pPr>
            <a:r>
              <a:rPr lang="en-GB" sz="1300" dirty="0">
                <a:solidFill>
                  <a:schemeClr val="bg1">
                    <a:lumMod val="50000"/>
                  </a:schemeClr>
                </a:solidFill>
                <a:latin typeface="Arial" panose="020B0604020202020204" pitchFamily="34" charset="0"/>
                <a:cs typeface="Arial" panose="020B0604020202020204" pitchFamily="34" charset="0"/>
              </a:rPr>
              <a:t>Non-swallowing/swallowing associated </a:t>
            </a:r>
            <a:br>
              <a:rPr lang="en-GB" sz="1400" dirty="0">
                <a:solidFill>
                  <a:schemeClr val="bg1">
                    <a:lumMod val="50000"/>
                  </a:schemeClr>
                </a:solidFill>
                <a:latin typeface="Arial" panose="020B0604020202020204" pitchFamily="34" charset="0"/>
                <a:cs typeface="Arial" panose="020B0604020202020204" pitchFamily="34" charset="0"/>
              </a:rPr>
            </a:br>
            <a:r>
              <a:rPr lang="en-GB" sz="1400" b="1" dirty="0">
                <a:solidFill>
                  <a:schemeClr val="tx1"/>
                </a:solidFill>
                <a:latin typeface="Arial" panose="020B0604020202020204" pitchFamily="34" charset="0"/>
                <a:cs typeface="Arial" panose="020B0604020202020204" pitchFamily="34" charset="0"/>
              </a:rPr>
              <a:t>chest pain</a:t>
            </a:r>
          </a:p>
        </p:txBody>
      </p:sp>
      <p:grpSp>
        <p:nvGrpSpPr>
          <p:cNvPr id="29" name="Group 28">
            <a:extLst>
              <a:ext uri="{FF2B5EF4-FFF2-40B4-BE49-F238E27FC236}">
                <a16:creationId xmlns:a16="http://schemas.microsoft.com/office/drawing/2014/main" id="{DC25C4B4-0D44-1F4E-AD3B-9D7FB9D0D736}"/>
              </a:ext>
            </a:extLst>
          </p:cNvPr>
          <p:cNvGrpSpPr/>
          <p:nvPr/>
        </p:nvGrpSpPr>
        <p:grpSpPr>
          <a:xfrm>
            <a:off x="2367712" y="1595676"/>
            <a:ext cx="2128497" cy="3055921"/>
            <a:chOff x="3181688" y="1870285"/>
            <a:chExt cx="1246348" cy="1904937"/>
          </a:xfrm>
        </p:grpSpPr>
        <p:pic>
          <p:nvPicPr>
            <p:cNvPr id="30" name="Picture 29">
              <a:extLst>
                <a:ext uri="{FF2B5EF4-FFF2-40B4-BE49-F238E27FC236}">
                  <a16:creationId xmlns:a16="http://schemas.microsoft.com/office/drawing/2014/main" id="{A46C02D4-9B05-244F-92A9-CB1958471FF6}"/>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a:stretch/>
          </p:blipFill>
          <p:spPr>
            <a:xfrm flipH="1">
              <a:off x="3225800" y="1870285"/>
              <a:ext cx="1202236" cy="1904937"/>
            </a:xfrm>
            <a:prstGeom prst="rect">
              <a:avLst/>
            </a:prstGeom>
          </p:spPr>
        </p:pic>
        <p:sp>
          <p:nvSpPr>
            <p:cNvPr id="37" name="Rectangle 36">
              <a:extLst>
                <a:ext uri="{FF2B5EF4-FFF2-40B4-BE49-F238E27FC236}">
                  <a16:creationId xmlns:a16="http://schemas.microsoft.com/office/drawing/2014/main" id="{5DF912FA-1DA8-E14F-A4A1-D09482DFF284}"/>
                </a:ext>
              </a:extLst>
            </p:cNvPr>
            <p:cNvSpPr/>
            <p:nvPr/>
          </p:nvSpPr>
          <p:spPr>
            <a:xfrm>
              <a:off x="3181688" y="1870285"/>
              <a:ext cx="409707" cy="94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grpSp>
        <p:nvGrpSpPr>
          <p:cNvPr id="38" name="Group 37">
            <a:extLst>
              <a:ext uri="{FF2B5EF4-FFF2-40B4-BE49-F238E27FC236}">
                <a16:creationId xmlns:a16="http://schemas.microsoft.com/office/drawing/2014/main" id="{7AD0B7C7-8DD8-2546-8DEF-82B4376073DA}"/>
              </a:ext>
            </a:extLst>
          </p:cNvPr>
          <p:cNvGrpSpPr/>
          <p:nvPr/>
        </p:nvGrpSpPr>
        <p:grpSpPr>
          <a:xfrm>
            <a:off x="4486739" y="1990137"/>
            <a:ext cx="4092266" cy="2528122"/>
            <a:chOff x="3945369" y="1828800"/>
            <a:chExt cx="4267420" cy="2528122"/>
          </a:xfrm>
        </p:grpSpPr>
        <p:sp>
          <p:nvSpPr>
            <p:cNvPr id="39" name="Rectangle 38">
              <a:extLst>
                <a:ext uri="{FF2B5EF4-FFF2-40B4-BE49-F238E27FC236}">
                  <a16:creationId xmlns:a16="http://schemas.microsoft.com/office/drawing/2014/main" id="{4B8CDBEE-94C0-C44E-9C67-F252EC56D964}"/>
                </a:ext>
              </a:extLst>
            </p:cNvPr>
            <p:cNvSpPr/>
            <p:nvPr/>
          </p:nvSpPr>
          <p:spPr>
            <a:xfrm>
              <a:off x="3961994" y="1828800"/>
              <a:ext cx="4250795" cy="282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600"/>
                </a:spcAft>
                <a:defRPr/>
              </a:pPr>
              <a:r>
                <a:rPr lang="en-GB" sz="1500" dirty="0">
                  <a:solidFill>
                    <a:schemeClr val="bg1"/>
                  </a:solidFill>
                  <a:latin typeface="Arial" panose="020B0604020202020204" pitchFamily="34" charset="0"/>
                  <a:cs typeface="Arial" panose="020B0604020202020204" pitchFamily="34" charset="0"/>
                </a:rPr>
                <a:t>Older children and adults</a:t>
              </a:r>
              <a:r>
                <a:rPr lang="en-GB" sz="1500" baseline="30000" dirty="0">
                  <a:solidFill>
                    <a:schemeClr val="bg1"/>
                  </a:solidFill>
                  <a:latin typeface="Arial" panose="020B0604020202020204" pitchFamily="34" charset="0"/>
                  <a:cs typeface="Arial" panose="020B0604020202020204" pitchFamily="34" charset="0"/>
                </a:rPr>
                <a:t>2,3</a:t>
              </a:r>
              <a:r>
                <a:rPr lang="en-GB" sz="1500" dirty="0">
                  <a:solidFill>
                    <a:schemeClr val="bg1"/>
                  </a:solidFill>
                  <a:latin typeface="Arial" panose="020B0604020202020204" pitchFamily="34" charset="0"/>
                  <a:cs typeface="Arial" panose="020B0604020202020204" pitchFamily="34" charset="0"/>
                </a:rPr>
                <a:t> </a:t>
              </a:r>
            </a:p>
          </p:txBody>
        </p:sp>
        <p:cxnSp>
          <p:nvCxnSpPr>
            <p:cNvPr id="40" name="Straight Connector 39">
              <a:extLst>
                <a:ext uri="{FF2B5EF4-FFF2-40B4-BE49-F238E27FC236}">
                  <a16:creationId xmlns:a16="http://schemas.microsoft.com/office/drawing/2014/main" id="{7052D1D0-60F3-F54F-87CB-0D21C7586962}"/>
                </a:ext>
              </a:extLst>
            </p:cNvPr>
            <p:cNvCxnSpPr>
              <a:cxnSpLocks/>
            </p:cNvCxnSpPr>
            <p:nvPr/>
          </p:nvCxnSpPr>
          <p:spPr>
            <a:xfrm>
              <a:off x="3945369" y="3180045"/>
              <a:ext cx="425356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8FFDC32-3B49-8446-9B85-5DC7FDFFC4D8}"/>
                </a:ext>
              </a:extLst>
            </p:cNvPr>
            <p:cNvCxnSpPr>
              <a:cxnSpLocks/>
            </p:cNvCxnSpPr>
            <p:nvPr/>
          </p:nvCxnSpPr>
          <p:spPr>
            <a:xfrm>
              <a:off x="3964766" y="3753154"/>
              <a:ext cx="423417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0E4864-7F7E-8D4E-B364-5EF3C784D39B}"/>
                </a:ext>
              </a:extLst>
            </p:cNvPr>
            <p:cNvCxnSpPr>
              <a:cxnSpLocks/>
            </p:cNvCxnSpPr>
            <p:nvPr/>
          </p:nvCxnSpPr>
          <p:spPr>
            <a:xfrm>
              <a:off x="3948140" y="4356922"/>
              <a:ext cx="42507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04E7D975-1DD9-2141-BC29-EF53E290B96A}"/>
              </a:ext>
            </a:extLst>
          </p:cNvPr>
          <p:cNvSpPr/>
          <p:nvPr/>
        </p:nvSpPr>
        <p:spPr>
          <a:xfrm>
            <a:off x="351332" y="2442518"/>
            <a:ext cx="2565400" cy="282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b="1" dirty="0">
                <a:solidFill>
                  <a:schemeClr val="tx1"/>
                </a:solidFill>
                <a:latin typeface="Arial" panose="020B0604020202020204" pitchFamily="34" charset="0"/>
                <a:cs typeface="Arial" panose="020B0604020202020204" pitchFamily="34" charset="0"/>
              </a:rPr>
              <a:t>Regurgitation</a:t>
            </a:r>
            <a:endParaRPr lang="en-US" sz="1400" b="1" dirty="0">
              <a:solidFill>
                <a:schemeClr val="tx1"/>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CEE293A9-9B82-3C40-ACB7-10E2447C8715}"/>
              </a:ext>
            </a:extLst>
          </p:cNvPr>
          <p:cNvSpPr/>
          <p:nvPr/>
        </p:nvSpPr>
        <p:spPr>
          <a:xfrm>
            <a:off x="351332" y="2875163"/>
            <a:ext cx="1895777" cy="280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b="1" dirty="0">
                <a:solidFill>
                  <a:schemeClr val="tx1"/>
                </a:solidFill>
                <a:latin typeface="Arial" panose="020B0604020202020204" pitchFamily="34" charset="0"/>
                <a:cs typeface="Arial" panose="020B0604020202020204" pitchFamily="34" charset="0"/>
              </a:rPr>
              <a:t>Vomiting</a:t>
            </a:r>
            <a:endParaRPr lang="en-US" sz="1400" b="1" dirty="0">
              <a:solidFill>
                <a:schemeClr val="tx1"/>
              </a:solidFill>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5F174C4B-95D9-8744-9B36-CE6D690D1526}"/>
              </a:ext>
            </a:extLst>
          </p:cNvPr>
          <p:cNvSpPr/>
          <p:nvPr/>
        </p:nvSpPr>
        <p:spPr>
          <a:xfrm>
            <a:off x="351332" y="3306221"/>
            <a:ext cx="2057503" cy="282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b="1" dirty="0">
                <a:solidFill>
                  <a:schemeClr val="tx1"/>
                </a:solidFill>
                <a:latin typeface="Arial" panose="020B0604020202020204" pitchFamily="34" charset="0"/>
                <a:cs typeface="Arial" panose="020B0604020202020204" pitchFamily="34" charset="0"/>
              </a:rPr>
              <a:t>Abdominal pain</a:t>
            </a:r>
            <a:endParaRPr lang="en-US" sz="1400" b="1" dirty="0">
              <a:solidFill>
                <a:schemeClr val="tx1"/>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2708BCBD-BD58-EC47-9D08-761F3BC304B7}"/>
              </a:ext>
            </a:extLst>
          </p:cNvPr>
          <p:cNvSpPr/>
          <p:nvPr/>
        </p:nvSpPr>
        <p:spPr>
          <a:xfrm>
            <a:off x="351332" y="3738866"/>
            <a:ext cx="2057503" cy="282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b="1" dirty="0">
                <a:solidFill>
                  <a:schemeClr val="tx1"/>
                </a:solidFill>
                <a:latin typeface="Arial" panose="020B0604020202020204" pitchFamily="34" charset="0"/>
                <a:cs typeface="Arial" panose="020B0604020202020204" pitchFamily="34" charset="0"/>
              </a:rPr>
              <a:t>Food refusal</a:t>
            </a:r>
            <a:endParaRPr lang="en-US" sz="1400" b="1" dirty="0">
              <a:solidFill>
                <a:schemeClr val="tx1"/>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C93A2F21-963A-F34B-BEA2-2D5446EB41D8}"/>
              </a:ext>
            </a:extLst>
          </p:cNvPr>
          <p:cNvSpPr/>
          <p:nvPr/>
        </p:nvSpPr>
        <p:spPr>
          <a:xfrm>
            <a:off x="351332" y="4171511"/>
            <a:ext cx="2057503" cy="280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b="1" dirty="0">
                <a:solidFill>
                  <a:schemeClr val="tx1"/>
                </a:solidFill>
                <a:latin typeface="Arial" panose="020B0604020202020204" pitchFamily="34" charset="0"/>
                <a:cs typeface="Arial" panose="020B0604020202020204" pitchFamily="34" charset="0"/>
              </a:rPr>
              <a:t>Failure to thrive</a:t>
            </a:r>
            <a:endParaRPr lang="en-US" sz="1400" b="1" dirty="0">
              <a:solidFill>
                <a:schemeClr val="tx1"/>
              </a:solidFill>
              <a:latin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id="{0750DDA3-F430-3F4D-807A-D23EA0E670FB}"/>
              </a:ext>
            </a:extLst>
          </p:cNvPr>
          <p:cNvCxnSpPr/>
          <p:nvPr/>
        </p:nvCxnSpPr>
        <p:spPr>
          <a:xfrm>
            <a:off x="410957" y="2800128"/>
            <a:ext cx="189577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4DF2E9F-3A8E-4F48-8401-268EC0399224}"/>
              </a:ext>
            </a:extLst>
          </p:cNvPr>
          <p:cNvCxnSpPr/>
          <p:nvPr/>
        </p:nvCxnSpPr>
        <p:spPr>
          <a:xfrm>
            <a:off x="413004" y="3231186"/>
            <a:ext cx="189577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0B5B043-E143-2748-8342-2A5B91E2BE66}"/>
              </a:ext>
            </a:extLst>
          </p:cNvPr>
          <p:cNvCxnSpPr/>
          <p:nvPr/>
        </p:nvCxnSpPr>
        <p:spPr>
          <a:xfrm>
            <a:off x="413005" y="3663831"/>
            <a:ext cx="189577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188E50E-8996-F446-84A2-7371381089C3}"/>
              </a:ext>
            </a:extLst>
          </p:cNvPr>
          <p:cNvCxnSpPr/>
          <p:nvPr/>
        </p:nvCxnSpPr>
        <p:spPr>
          <a:xfrm>
            <a:off x="406862" y="4096476"/>
            <a:ext cx="189577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986855E-A0A7-7149-874D-296CB0AB50C2}"/>
              </a:ext>
            </a:extLst>
          </p:cNvPr>
          <p:cNvCxnSpPr/>
          <p:nvPr/>
        </p:nvCxnSpPr>
        <p:spPr>
          <a:xfrm>
            <a:off x="413005" y="4527535"/>
            <a:ext cx="189577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62B024E-91AA-B242-8568-EC0FC95FD805}"/>
              </a:ext>
            </a:extLst>
          </p:cNvPr>
          <p:cNvSpPr/>
          <p:nvPr/>
        </p:nvSpPr>
        <p:spPr>
          <a:xfrm>
            <a:off x="412403" y="1990128"/>
            <a:ext cx="2835836" cy="282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300"/>
              </a:spcAft>
              <a:defRPr/>
            </a:pPr>
            <a:r>
              <a:rPr lang="en-GB" sz="1500" dirty="0">
                <a:solidFill>
                  <a:schemeClr val="bg1"/>
                </a:solidFill>
                <a:latin typeface="Arial" panose="020B0604020202020204" pitchFamily="34" charset="0"/>
                <a:cs typeface="Arial" panose="020B0604020202020204" pitchFamily="34" charset="0"/>
              </a:rPr>
              <a:t>Younger children and infants</a:t>
            </a:r>
            <a:r>
              <a:rPr lang="en-GB" sz="1500" baseline="30000" dirty="0">
                <a:solidFill>
                  <a:schemeClr val="bg1"/>
                </a:solidFill>
                <a:latin typeface="Arial" panose="020B0604020202020204" pitchFamily="34" charset="0"/>
                <a:cs typeface="Arial" panose="020B0604020202020204" pitchFamily="34" charset="0"/>
              </a:rPr>
              <a:t>2</a:t>
            </a:r>
            <a:r>
              <a:rPr lang="en-GB" sz="15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43952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531DD3-DB8B-5049-9B4A-F37673250AD7}"/>
              </a:ext>
            </a:extLst>
          </p:cNvPr>
          <p:cNvSpPr>
            <a:spLocks noGrp="1"/>
          </p:cNvSpPr>
          <p:nvPr>
            <p:ph type="body" sz="quarter" idx="11"/>
          </p:nvPr>
        </p:nvSpPr>
        <p:spPr/>
        <p:txBody>
          <a:bodyPr>
            <a:normAutofit/>
          </a:bodyPr>
          <a:lstStyle/>
          <a:p>
            <a:r>
              <a:rPr lang="en-US" dirty="0"/>
              <a:t>1. 	</a:t>
            </a:r>
            <a:r>
              <a:rPr lang="en-US" dirty="0" err="1"/>
              <a:t>Dellon</a:t>
            </a:r>
            <a:r>
              <a:rPr lang="en-US" dirty="0"/>
              <a:t> ES. Available at: </a:t>
            </a:r>
            <a:r>
              <a:rPr lang="en-US" dirty="0" err="1"/>
              <a:t>www.med.unc.edu</a:t>
            </a:r>
            <a:r>
              <a:rPr lang="en-US" dirty="0"/>
              <a:t>/medicine/news/chairs-corner/podcast/</a:t>
            </a:r>
            <a:r>
              <a:rPr lang="en-US" dirty="0" err="1"/>
              <a:t>eoe-dellon</a:t>
            </a:r>
            <a:r>
              <a:rPr lang="en-US" dirty="0"/>
              <a:t> </a:t>
            </a:r>
            <a:br>
              <a:rPr lang="en-US" dirty="0"/>
            </a:br>
            <a:r>
              <a:rPr lang="en-US" dirty="0"/>
              <a:t>Accessed on 04/04/18</a:t>
            </a:r>
          </a:p>
          <a:p>
            <a:r>
              <a:rPr lang="en-US" dirty="0"/>
              <a:t>2. 	Attwood S. </a:t>
            </a:r>
            <a:r>
              <a:rPr lang="en-US" dirty="0" err="1"/>
              <a:t>Clin</a:t>
            </a:r>
            <a:r>
              <a:rPr lang="en-US" dirty="0"/>
              <a:t> Med 2013; 13(6): s32-s35.</a:t>
            </a:r>
          </a:p>
        </p:txBody>
      </p:sp>
      <p:sp>
        <p:nvSpPr>
          <p:cNvPr id="2" name="Title 1">
            <a:extLst>
              <a:ext uri="{FF2B5EF4-FFF2-40B4-BE49-F238E27FC236}">
                <a16:creationId xmlns:a16="http://schemas.microsoft.com/office/drawing/2014/main" id="{56DBBB9A-49E4-2945-B482-2C87421DF1CF}"/>
              </a:ext>
            </a:extLst>
          </p:cNvPr>
          <p:cNvSpPr>
            <a:spLocks noGrp="1"/>
          </p:cNvSpPr>
          <p:nvPr>
            <p:ph type="title"/>
          </p:nvPr>
        </p:nvSpPr>
        <p:spPr/>
        <p:txBody>
          <a:bodyPr/>
          <a:lstStyle/>
          <a:p>
            <a:r>
              <a:rPr lang="en-US" dirty="0"/>
              <a:t>What “dysphagia” means to those with </a:t>
            </a:r>
            <a:r>
              <a:rPr lang="en-US" dirty="0" err="1"/>
              <a:t>EoE</a:t>
            </a:r>
            <a:endParaRPr lang="en-US" dirty="0"/>
          </a:p>
        </p:txBody>
      </p:sp>
      <p:pic>
        <p:nvPicPr>
          <p:cNvPr id="7" name="Picture 1">
            <a:extLst>
              <a:ext uri="{FF2B5EF4-FFF2-40B4-BE49-F238E27FC236}">
                <a16:creationId xmlns:a16="http://schemas.microsoft.com/office/drawing/2014/main" id="{0127134F-A40C-AD4A-B2CC-3B0F1AA9AA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16" r="54005"/>
          <a:stretch/>
        </p:blipFill>
        <p:spPr bwMode="auto">
          <a:xfrm>
            <a:off x="6846700" y="0"/>
            <a:ext cx="1964873" cy="57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AD29BFFF-6F46-8A41-8AA9-0845B53D0F21}"/>
              </a:ext>
            </a:extLst>
          </p:cNvPr>
          <p:cNvSpPr>
            <a:spLocks noGrp="1"/>
          </p:cNvSpPr>
          <p:nvPr>
            <p:ph type="body" sz="quarter" idx="13"/>
          </p:nvPr>
        </p:nvSpPr>
        <p:spPr>
          <a:xfrm>
            <a:off x="428625" y="1047566"/>
            <a:ext cx="5745069" cy="3529611"/>
          </a:xfrm>
        </p:spPr>
        <p:txBody>
          <a:bodyPr/>
          <a:lstStyle/>
          <a:p>
            <a:r>
              <a:rPr lang="en-GB" dirty="0"/>
              <a:t>A patient with </a:t>
            </a:r>
            <a:r>
              <a:rPr lang="en-GB" dirty="0" err="1"/>
              <a:t>EoE</a:t>
            </a:r>
            <a:r>
              <a:rPr lang="en-GB" dirty="0"/>
              <a:t> typically has had the condition for many years</a:t>
            </a:r>
            <a:r>
              <a:rPr lang="en-GB" baseline="30000" dirty="0"/>
              <a:t>1</a:t>
            </a:r>
          </a:p>
          <a:p>
            <a:r>
              <a:rPr lang="en-GB" dirty="0"/>
              <a:t>As such, they can become used to the sensation of being aware of food travelling down the oesophagus</a:t>
            </a:r>
            <a:r>
              <a:rPr lang="en-GB" baseline="30000" dirty="0"/>
              <a:t>1,2</a:t>
            </a:r>
          </a:p>
          <a:p>
            <a:r>
              <a:rPr lang="en-GB" dirty="0"/>
              <a:t>They may adapt their eating in order to avoid these sensations, for example, drinking large amounts of water or only eating foods that are known to travel smoothly down the oesophagus</a:t>
            </a:r>
            <a:r>
              <a:rPr lang="en-GB" baseline="30000" dirty="0"/>
              <a:t>1</a:t>
            </a:r>
          </a:p>
          <a:p>
            <a:r>
              <a:rPr lang="en-GB" dirty="0"/>
              <a:t>They are prolonged chewers, slow to eat and the last to finish </a:t>
            </a:r>
            <a:br>
              <a:rPr lang="en-GB" dirty="0"/>
            </a:br>
            <a:r>
              <a:rPr lang="en-GB" dirty="0"/>
              <a:t>a meal</a:t>
            </a:r>
            <a:r>
              <a:rPr lang="en-GB" baseline="30000" dirty="0"/>
              <a:t>2</a:t>
            </a:r>
          </a:p>
          <a:p>
            <a:endParaRPr lang="en-US" dirty="0"/>
          </a:p>
        </p:txBody>
      </p:sp>
    </p:spTree>
    <p:extLst>
      <p:ext uri="{BB962C8B-B14F-4D97-AF65-F5344CB8AC3E}">
        <p14:creationId xmlns:p14="http://schemas.microsoft.com/office/powerpoint/2010/main" val="3365414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20704D-9AEC-1544-8BF5-1F5F4E8DC7BF}"/>
              </a:ext>
            </a:extLst>
          </p:cNvPr>
          <p:cNvSpPr>
            <a:spLocks noGrp="1"/>
          </p:cNvSpPr>
          <p:nvPr>
            <p:ph type="body" sz="quarter" idx="11"/>
          </p:nvPr>
        </p:nvSpPr>
        <p:spPr>
          <a:xfrm>
            <a:off x="428624" y="5733904"/>
            <a:ext cx="5955991" cy="1124097"/>
          </a:xfrm>
        </p:spPr>
        <p:txBody>
          <a:bodyPr>
            <a:noAutofit/>
          </a:bodyPr>
          <a:lstStyle/>
          <a:p>
            <a:pPr marL="141288" indent="-138113">
              <a:buFont typeface="+mj-lt"/>
              <a:buAutoNum type="arabicPeriod"/>
              <a:defRPr/>
            </a:pPr>
            <a:r>
              <a:rPr lang="en-GB" dirty="0">
                <a:latin typeface="Arial" panose="020B0604020202020204" pitchFamily="34" charset="0"/>
                <a:cs typeface="Arial" panose="020B0604020202020204" pitchFamily="34" charset="0"/>
              </a:rPr>
              <a:t>Hewett R </a:t>
            </a:r>
            <a:r>
              <a:rPr lang="en-GB" i="1" dirty="0">
                <a:latin typeface="Arial" panose="020B0604020202020204" pitchFamily="34" charset="0"/>
                <a:cs typeface="Arial" panose="020B0604020202020204" pitchFamily="34" charset="0"/>
              </a:rPr>
              <a:t>et al</a:t>
            </a:r>
            <a:r>
              <a:rPr lang="en-GB" dirty="0">
                <a:latin typeface="Arial" panose="020B0604020202020204" pitchFamily="34" charset="0"/>
                <a:cs typeface="Arial" panose="020B0604020202020204" pitchFamily="34" charset="0"/>
              </a:rPr>
              <a:t>. Dis </a:t>
            </a:r>
            <a:r>
              <a:rPr lang="en-GB" dirty="0" err="1">
                <a:latin typeface="Arial" panose="020B0604020202020204" pitchFamily="34" charset="0"/>
                <a:cs typeface="Arial" panose="020B0604020202020204" pitchFamily="34" charset="0"/>
              </a:rPr>
              <a:t>Esophagus</a:t>
            </a:r>
            <a:r>
              <a:rPr lang="en-GB" dirty="0">
                <a:latin typeface="Arial" panose="020B0604020202020204" pitchFamily="34" charset="0"/>
                <a:cs typeface="Arial" panose="020B0604020202020204" pitchFamily="34" charset="0"/>
              </a:rPr>
              <a:t> 2017; 30(1): 1-7.</a:t>
            </a:r>
          </a:p>
          <a:p>
            <a:pPr marL="141288" indent="-138113">
              <a:buFont typeface="+mj-lt"/>
              <a:buAutoNum type="arabicPeriod"/>
              <a:defRPr/>
            </a:pPr>
            <a:r>
              <a:rPr lang="en-GB" dirty="0" err="1">
                <a:latin typeface="Arial" panose="020B0604020202020204" pitchFamily="34" charset="0"/>
                <a:cs typeface="Arial" panose="020B0604020202020204" pitchFamily="34" charset="0"/>
              </a:rPr>
              <a:t>Safroneeva</a:t>
            </a:r>
            <a:r>
              <a:rPr lang="en-GB" dirty="0">
                <a:latin typeface="Arial" panose="020B0604020202020204" pitchFamily="34" charset="0"/>
                <a:cs typeface="Arial" panose="020B0604020202020204" pitchFamily="34" charset="0"/>
              </a:rPr>
              <a:t> E </a:t>
            </a:r>
            <a:r>
              <a:rPr lang="en-GB" i="1" dirty="0">
                <a:latin typeface="Arial" panose="020B0604020202020204" pitchFamily="34" charset="0"/>
                <a:cs typeface="Arial" panose="020B0604020202020204" pitchFamily="34" charset="0"/>
              </a:rPr>
              <a:t>et al</a:t>
            </a:r>
            <a:r>
              <a:rPr lang="en-GB" dirty="0">
                <a:latin typeface="Arial" panose="020B0604020202020204" pitchFamily="34" charset="0"/>
                <a:cs typeface="Arial" panose="020B0604020202020204" pitchFamily="34" charset="0"/>
              </a:rPr>
              <a:t>. Aliment </a:t>
            </a:r>
            <a:r>
              <a:rPr lang="en-GB" dirty="0" err="1">
                <a:latin typeface="Arial" panose="020B0604020202020204" pitchFamily="34" charset="0"/>
                <a:cs typeface="Arial" panose="020B0604020202020204" pitchFamily="34" charset="0"/>
              </a:rPr>
              <a:t>Pharmacol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Ther</a:t>
            </a:r>
            <a:r>
              <a:rPr lang="en-GB" dirty="0">
                <a:latin typeface="Arial" panose="020B0604020202020204" pitchFamily="34" charset="0"/>
                <a:cs typeface="Arial" panose="020B0604020202020204" pitchFamily="34" charset="0"/>
              </a:rPr>
              <a:t> 2015 42(8):1000-10.</a:t>
            </a:r>
          </a:p>
          <a:p>
            <a:pPr marL="141288" indent="-138113">
              <a:buFont typeface="+mj-lt"/>
              <a:buAutoNum type="arabicPeriod"/>
              <a:defRPr/>
            </a:pPr>
            <a:r>
              <a:rPr lang="en-GB" dirty="0" err="1">
                <a:latin typeface="Arial" panose="020B0604020202020204" pitchFamily="34" charset="0"/>
                <a:cs typeface="Arial" panose="020B0604020202020204" pitchFamily="34" charset="0"/>
              </a:rPr>
              <a:t>Lucendo</a:t>
            </a:r>
            <a:r>
              <a:rPr lang="en-GB" dirty="0">
                <a:latin typeface="Arial" panose="020B0604020202020204" pitchFamily="34" charset="0"/>
                <a:cs typeface="Arial" panose="020B0604020202020204" pitchFamily="34" charset="0"/>
              </a:rPr>
              <a:t> AL </a:t>
            </a:r>
            <a:r>
              <a:rPr lang="en-GB" i="1" dirty="0">
                <a:latin typeface="Arial" panose="020B0604020202020204" pitchFamily="34" charset="0"/>
                <a:cs typeface="Arial" panose="020B0604020202020204" pitchFamily="34" charset="0"/>
              </a:rPr>
              <a:t>et al</a:t>
            </a:r>
            <a:r>
              <a:rPr lang="en-GB" dirty="0">
                <a:latin typeface="Arial" panose="020B0604020202020204" pitchFamily="34" charset="0"/>
                <a:cs typeface="Arial" panose="020B0604020202020204" pitchFamily="34" charset="0"/>
              </a:rPr>
              <a:t>. United European Gastroenterol J 2018; 6(1): 38-45.</a:t>
            </a:r>
          </a:p>
        </p:txBody>
      </p:sp>
      <p:sp>
        <p:nvSpPr>
          <p:cNvPr id="6" name="Text Placeholder 5">
            <a:extLst>
              <a:ext uri="{FF2B5EF4-FFF2-40B4-BE49-F238E27FC236}">
                <a16:creationId xmlns:a16="http://schemas.microsoft.com/office/drawing/2014/main" id="{50088191-6BB4-5C47-B5B5-6BFFC8F385F9}"/>
              </a:ext>
            </a:extLst>
          </p:cNvPr>
          <p:cNvSpPr>
            <a:spLocks noGrp="1"/>
          </p:cNvSpPr>
          <p:nvPr>
            <p:ph type="body" sz="quarter" idx="13"/>
          </p:nvPr>
        </p:nvSpPr>
        <p:spPr>
          <a:xfrm>
            <a:off x="428624" y="1194523"/>
            <a:ext cx="5481223" cy="4457105"/>
          </a:xfrm>
        </p:spPr>
        <p:txBody>
          <a:bodyPr>
            <a:noAutofit/>
          </a:bodyPr>
          <a:lstStyle/>
          <a:p>
            <a:pPr marL="185738" lvl="1" indent="-177800"/>
            <a:r>
              <a:rPr lang="en-GB" altLang="en-US" dirty="0">
                <a:latin typeface="Arial" panose="020B0604020202020204" pitchFamily="34" charset="0"/>
                <a:ea typeface="Arial Regular"/>
                <a:cs typeface="Arial" panose="020B0604020202020204" pitchFamily="34" charset="0"/>
              </a:rPr>
              <a:t>In a UK study, patients with </a:t>
            </a:r>
            <a:r>
              <a:rPr lang="en-GB" altLang="en-US" dirty="0" err="1">
                <a:latin typeface="Arial" panose="020B0604020202020204" pitchFamily="34" charset="0"/>
                <a:ea typeface="Arial Regular"/>
                <a:cs typeface="Arial" panose="020B0604020202020204" pitchFamily="34" charset="0"/>
              </a:rPr>
              <a:t>EoE</a:t>
            </a:r>
            <a:r>
              <a:rPr lang="en-GB" altLang="en-US" dirty="0">
                <a:latin typeface="Arial" panose="020B0604020202020204" pitchFamily="34" charset="0"/>
                <a:ea typeface="Arial Regular"/>
                <a:cs typeface="Arial" panose="020B0604020202020204" pitchFamily="34" charset="0"/>
              </a:rPr>
              <a:t> had reduced general energy/vitality levels – the condition also had a negative impact on their mental health</a:t>
            </a:r>
            <a:r>
              <a:rPr lang="en-GB" altLang="en-US" baseline="30000" dirty="0">
                <a:latin typeface="Arial" panose="020B0604020202020204" pitchFamily="34" charset="0"/>
                <a:ea typeface="Arial Regular"/>
                <a:cs typeface="Arial" panose="020B0604020202020204" pitchFamily="34" charset="0"/>
              </a:rPr>
              <a:t>1</a:t>
            </a:r>
          </a:p>
          <a:p>
            <a:pPr marL="363538" lvl="1" indent="-182563">
              <a:buNone/>
            </a:pPr>
            <a:r>
              <a:rPr lang="en-GB" altLang="en-US" sz="1300" dirty="0">
                <a:latin typeface="Arial" panose="020B0604020202020204" pitchFamily="34" charset="0"/>
                <a:ea typeface="Arial Regular"/>
                <a:cs typeface="Arial" panose="020B0604020202020204" pitchFamily="34" charset="0"/>
              </a:rPr>
              <a:t>– 	symptoms can be unpleasant, socially embarrassing and restricting</a:t>
            </a:r>
            <a:r>
              <a:rPr lang="en-GB" altLang="en-US" sz="1300" baseline="30000" dirty="0">
                <a:latin typeface="Arial" panose="020B0604020202020204" pitchFamily="34" charset="0"/>
                <a:ea typeface="Arial Regular"/>
                <a:cs typeface="Arial" panose="020B0604020202020204" pitchFamily="34" charset="0"/>
              </a:rPr>
              <a:t>1,3</a:t>
            </a:r>
          </a:p>
          <a:p>
            <a:pPr marL="363538" lvl="1" indent="-182563">
              <a:buNone/>
            </a:pPr>
            <a:r>
              <a:rPr lang="en-GB" altLang="en-US" sz="1300" dirty="0">
                <a:latin typeface="Arial" panose="020B0604020202020204" pitchFamily="34" charset="0"/>
                <a:ea typeface="Arial Regular"/>
                <a:cs typeface="Arial" panose="020B0604020202020204" pitchFamily="34" charset="0"/>
              </a:rPr>
              <a:t>– 	choking sensations can cause a sense of panic</a:t>
            </a:r>
            <a:r>
              <a:rPr lang="en-GB" altLang="en-US" sz="1300" baseline="30000" dirty="0">
                <a:latin typeface="Arial" panose="020B0604020202020204" pitchFamily="34" charset="0"/>
                <a:ea typeface="Arial Regular"/>
                <a:cs typeface="Arial" panose="020B0604020202020204" pitchFamily="34" charset="0"/>
              </a:rPr>
              <a:t>1</a:t>
            </a:r>
          </a:p>
          <a:p>
            <a:pPr marL="363538" lvl="1" indent="-182563">
              <a:buNone/>
            </a:pPr>
            <a:r>
              <a:rPr lang="en-GB" altLang="en-US" sz="1300" dirty="0">
                <a:latin typeface="Arial" panose="020B0604020202020204" pitchFamily="34" charset="0"/>
                <a:ea typeface="Arial Regular"/>
                <a:cs typeface="Arial" panose="020B0604020202020204" pitchFamily="34" charset="0"/>
              </a:rPr>
              <a:t>– 	ongoing or repeated courses of treatment may be required</a:t>
            </a:r>
            <a:r>
              <a:rPr lang="en-GB" altLang="en-US" sz="1300" baseline="30000" dirty="0">
                <a:latin typeface="Arial" panose="020B0604020202020204" pitchFamily="34" charset="0"/>
                <a:ea typeface="Arial Regular"/>
                <a:cs typeface="Arial" panose="020B0604020202020204" pitchFamily="34" charset="0"/>
              </a:rPr>
              <a:t>1</a:t>
            </a:r>
            <a:r>
              <a:rPr lang="en-GB" altLang="en-US" sz="1300" dirty="0">
                <a:latin typeface="Arial" panose="020B0604020202020204" pitchFamily="34" charset="0"/>
                <a:ea typeface="Arial Regular"/>
                <a:cs typeface="Arial" panose="020B0604020202020204" pitchFamily="34" charset="0"/>
              </a:rPr>
              <a:t>  </a:t>
            </a:r>
          </a:p>
          <a:p>
            <a:pPr marL="363538" lvl="1" indent="-182563">
              <a:buNone/>
            </a:pPr>
            <a:r>
              <a:rPr lang="en-GB" altLang="en-US" sz="1300" dirty="0">
                <a:latin typeface="Arial" panose="020B0604020202020204" pitchFamily="34" charset="0"/>
                <a:ea typeface="Arial Regular"/>
                <a:cs typeface="Arial" panose="020B0604020202020204" pitchFamily="34" charset="0"/>
              </a:rPr>
              <a:t>– 	serious complications requiring endoscopic dilatation may occur</a:t>
            </a:r>
            <a:r>
              <a:rPr lang="en-GB" altLang="en-US" sz="1300" baseline="30000" dirty="0">
                <a:latin typeface="Arial" panose="020B0604020202020204" pitchFamily="34" charset="0"/>
                <a:ea typeface="Arial Regular"/>
                <a:cs typeface="Arial" panose="020B0604020202020204" pitchFamily="34" charset="0"/>
              </a:rPr>
              <a:t>1</a:t>
            </a:r>
          </a:p>
          <a:p>
            <a:pPr marL="363538" lvl="1" indent="-182563">
              <a:buNone/>
            </a:pPr>
            <a:r>
              <a:rPr lang="en-GB" altLang="en-US" sz="1300" dirty="0">
                <a:latin typeface="Arial" panose="020B0604020202020204" pitchFamily="34" charset="0"/>
                <a:ea typeface="Arial Regular"/>
                <a:cs typeface="Arial" panose="020B0604020202020204" pitchFamily="34" charset="0"/>
              </a:rPr>
              <a:t>– 	dietary restrictions can lead to a significantly worse emotional impact</a:t>
            </a:r>
            <a:r>
              <a:rPr lang="en-GB" altLang="en-US" sz="1300" baseline="30000" dirty="0">
                <a:latin typeface="Arial" panose="020B0604020202020204" pitchFamily="34" charset="0"/>
                <a:ea typeface="Arial Regular"/>
                <a:cs typeface="Arial" panose="020B0604020202020204" pitchFamily="34" charset="0"/>
              </a:rPr>
              <a:t>3</a:t>
            </a:r>
            <a:br>
              <a:rPr lang="en-GB" altLang="en-US" sz="1300" baseline="30000" dirty="0">
                <a:latin typeface="Arial" panose="020B0604020202020204" pitchFamily="34" charset="0"/>
                <a:ea typeface="Arial Regular"/>
                <a:cs typeface="Arial" panose="020B0604020202020204" pitchFamily="34" charset="0"/>
              </a:rPr>
            </a:br>
            <a:endParaRPr lang="en-GB" altLang="en-US" sz="1300" baseline="30000" dirty="0">
              <a:latin typeface="Arial" panose="020B0604020202020204" pitchFamily="34" charset="0"/>
              <a:ea typeface="Arial Regular"/>
              <a:cs typeface="Arial" panose="020B0604020202020204" pitchFamily="34" charset="0"/>
            </a:endParaRPr>
          </a:p>
          <a:p>
            <a:pPr marL="171450" indent="-171450">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Reducing both symptoms and disease activity are important goals for improving QoL in adult patients</a:t>
            </a:r>
            <a:r>
              <a:rPr lang="en-GB" altLang="en-US" baseline="30000" dirty="0">
                <a:latin typeface="Arial" panose="020B0604020202020204" pitchFamily="34" charset="0"/>
                <a:ea typeface="Arial Regular"/>
                <a:cs typeface="Arial" panose="020B0604020202020204" pitchFamily="34" charset="0"/>
              </a:rPr>
              <a:t>2</a:t>
            </a:r>
          </a:p>
          <a:p>
            <a:pPr marL="404813" indent="-227013">
              <a:buNone/>
            </a:pPr>
            <a:r>
              <a:rPr lang="en-GB" altLang="en-US" sz="1300" dirty="0">
                <a:latin typeface="Arial" panose="020B0604020202020204" pitchFamily="34" charset="0"/>
                <a:ea typeface="Arial Regular"/>
                <a:cs typeface="Arial" panose="020B0604020202020204" pitchFamily="34" charset="0"/>
              </a:rPr>
              <a:t>– 	having a diagnosis in itself can bring a sense of some relief</a:t>
            </a:r>
            <a:r>
              <a:rPr lang="en-GB" altLang="en-US" sz="1300" baseline="30000" dirty="0">
                <a:latin typeface="Arial" panose="020B0604020202020204" pitchFamily="34" charset="0"/>
                <a:ea typeface="Arial Regular"/>
                <a:cs typeface="Arial" panose="020B0604020202020204" pitchFamily="34" charset="0"/>
              </a:rPr>
              <a:t>1</a:t>
            </a:r>
          </a:p>
        </p:txBody>
      </p:sp>
      <p:sp>
        <p:nvSpPr>
          <p:cNvPr id="2" name="Title 1">
            <a:extLst>
              <a:ext uri="{FF2B5EF4-FFF2-40B4-BE49-F238E27FC236}">
                <a16:creationId xmlns:a16="http://schemas.microsoft.com/office/drawing/2014/main" id="{99526E0E-3759-9A4D-BA78-801DD31912A3}"/>
              </a:ext>
            </a:extLst>
          </p:cNvPr>
          <p:cNvSpPr>
            <a:spLocks noGrp="1"/>
          </p:cNvSpPr>
          <p:nvPr>
            <p:ph type="title"/>
          </p:nvPr>
        </p:nvSpPr>
        <p:spPr>
          <a:xfrm>
            <a:off x="428624" y="141149"/>
            <a:ext cx="5955992" cy="1020932"/>
          </a:xfrm>
        </p:spPr>
        <p:txBody>
          <a:bodyPr>
            <a:normAutofit/>
          </a:bodyPr>
          <a:lstStyle/>
          <a:p>
            <a:r>
              <a:rPr lang="en-US" dirty="0" err="1"/>
              <a:t>EoE</a:t>
            </a:r>
            <a:r>
              <a:rPr lang="en-US" dirty="0"/>
              <a:t>-specific quality of life is correlated with symptoms and disease activity</a:t>
            </a:r>
            <a:r>
              <a:rPr lang="en-US" baseline="30000" dirty="0"/>
              <a:t>1,2</a:t>
            </a:r>
          </a:p>
        </p:txBody>
      </p:sp>
      <p:pic>
        <p:nvPicPr>
          <p:cNvPr id="7" name="Picture 23">
            <a:extLst>
              <a:ext uri="{FF2B5EF4-FFF2-40B4-BE49-F238E27FC236}">
                <a16:creationId xmlns:a16="http://schemas.microsoft.com/office/drawing/2014/main" id="{837880A3-1228-9F47-94A4-7FA32277A4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02" t="4362" r="38963" b="-116"/>
          <a:stretch/>
        </p:blipFill>
        <p:spPr bwMode="auto">
          <a:xfrm>
            <a:off x="6846703" y="-1"/>
            <a:ext cx="1964542" cy="573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37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F44AB7DE-903C-4441-A95D-1ABF8178F428}"/>
              </a:ext>
            </a:extLst>
          </p:cNvPr>
          <p:cNvSpPr txBox="1">
            <a:spLocks/>
          </p:cNvSpPr>
          <p:nvPr/>
        </p:nvSpPr>
        <p:spPr>
          <a:xfrm>
            <a:off x="417514" y="1816693"/>
            <a:ext cx="7734266" cy="3342905"/>
          </a:xfrm>
          <a:prstGeom prst="rect">
            <a:avLst/>
          </a:prstGeom>
          <a:solidFill>
            <a:schemeClr val="bg1">
              <a:lumMod val="95000"/>
            </a:schemeClr>
          </a:solidFill>
        </p:spPr>
        <p:txBody>
          <a:bodyPr vert="horz" lIns="180000" tIns="180000" rIns="180000" bIns="18000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aseline="30000" dirty="0"/>
          </a:p>
        </p:txBody>
      </p:sp>
      <p:sp>
        <p:nvSpPr>
          <p:cNvPr id="4" name="Text Placeholder 3">
            <a:extLst>
              <a:ext uri="{FF2B5EF4-FFF2-40B4-BE49-F238E27FC236}">
                <a16:creationId xmlns:a16="http://schemas.microsoft.com/office/drawing/2014/main" id="{4620704D-9AEC-1544-8BF5-1F5F4E8DC7BF}"/>
              </a:ext>
            </a:extLst>
          </p:cNvPr>
          <p:cNvSpPr>
            <a:spLocks noGrp="1"/>
          </p:cNvSpPr>
          <p:nvPr>
            <p:ph type="body" sz="quarter" idx="11"/>
          </p:nvPr>
        </p:nvSpPr>
        <p:spPr>
          <a:xfrm>
            <a:off x="428624" y="5778508"/>
            <a:ext cx="5955991" cy="1124097"/>
          </a:xfrm>
        </p:spPr>
        <p:txBody>
          <a:bodyPr>
            <a:normAutofit/>
          </a:bodyPr>
          <a:lstStyle/>
          <a:p>
            <a:pPr marL="138113" indent="-138113">
              <a:buAutoNum type="arabicPeriod"/>
            </a:pPr>
            <a:r>
              <a:rPr lang="en-US" dirty="0" err="1"/>
              <a:t>Dellon</a:t>
            </a:r>
            <a:r>
              <a:rPr lang="en-US" dirty="0"/>
              <a:t> ES </a:t>
            </a:r>
            <a:r>
              <a:rPr lang="en-US" i="1" dirty="0"/>
              <a:t>et al. </a:t>
            </a:r>
            <a:r>
              <a:rPr lang="en-US" dirty="0"/>
              <a:t>Gastroenterology 2018; 155(4): 1022-33.</a:t>
            </a:r>
          </a:p>
          <a:p>
            <a:pPr marL="138113" indent="-138113">
              <a:buFont typeface="Arial" panose="020B0604020202020204" pitchFamily="34" charset="0"/>
              <a:buAutoNum type="arabicPeriod"/>
            </a:pPr>
            <a:r>
              <a:rPr lang="en-GB" dirty="0" err="1"/>
              <a:t>Lucendo</a:t>
            </a:r>
            <a:r>
              <a:rPr lang="en-GB" dirty="0"/>
              <a:t> AJ </a:t>
            </a:r>
            <a:r>
              <a:rPr lang="en-GB" i="1" dirty="0"/>
              <a:t>et al</a:t>
            </a:r>
            <a:r>
              <a:rPr lang="en-GB" dirty="0"/>
              <a:t>. Gastroenterology 2019; 157(1): 74-86. </a:t>
            </a:r>
          </a:p>
          <a:p>
            <a:pPr marL="138113" indent="-138113">
              <a:buAutoNum type="arabicPeriod"/>
            </a:pPr>
            <a:endParaRPr lang="en-US" dirty="0"/>
          </a:p>
        </p:txBody>
      </p:sp>
      <p:sp>
        <p:nvSpPr>
          <p:cNvPr id="2" name="Title 1">
            <a:extLst>
              <a:ext uri="{FF2B5EF4-FFF2-40B4-BE49-F238E27FC236}">
                <a16:creationId xmlns:a16="http://schemas.microsoft.com/office/drawing/2014/main" id="{99526E0E-3759-9A4D-BA78-801DD31912A3}"/>
              </a:ext>
            </a:extLst>
          </p:cNvPr>
          <p:cNvSpPr>
            <a:spLocks noGrp="1"/>
          </p:cNvSpPr>
          <p:nvPr>
            <p:ph type="title"/>
          </p:nvPr>
        </p:nvSpPr>
        <p:spPr>
          <a:xfrm>
            <a:off x="428625" y="159560"/>
            <a:ext cx="7719978" cy="974558"/>
          </a:xfrm>
        </p:spPr>
        <p:txBody>
          <a:bodyPr>
            <a:noAutofit/>
          </a:bodyPr>
          <a:lstStyle/>
          <a:p>
            <a:r>
              <a:rPr lang="en-US" dirty="0"/>
              <a:t>Updated international consensus diagnostic criteria for eosinophilic </a:t>
            </a:r>
            <a:r>
              <a:rPr lang="en-US" dirty="0" err="1"/>
              <a:t>oesophagitis</a:t>
            </a:r>
            <a:r>
              <a:rPr lang="en-US" dirty="0"/>
              <a:t> in children and adults from the AGREE conference</a:t>
            </a:r>
            <a:r>
              <a:rPr lang="en-US" baseline="30000" dirty="0"/>
              <a:t>1</a:t>
            </a:r>
            <a:endParaRPr lang="en-GB" dirty="0"/>
          </a:p>
        </p:txBody>
      </p:sp>
      <p:sp>
        <p:nvSpPr>
          <p:cNvPr id="5" name="Rectangle 4">
            <a:extLst>
              <a:ext uri="{FF2B5EF4-FFF2-40B4-BE49-F238E27FC236}">
                <a16:creationId xmlns:a16="http://schemas.microsoft.com/office/drawing/2014/main" id="{2CC08197-06E9-0748-A2CE-C8ED0EB7D00D}"/>
              </a:ext>
            </a:extLst>
          </p:cNvPr>
          <p:cNvSpPr/>
          <p:nvPr/>
        </p:nvSpPr>
        <p:spPr>
          <a:xfrm>
            <a:off x="611188" y="1948996"/>
            <a:ext cx="7339552" cy="884148"/>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300"/>
              </a:spcAft>
              <a:defRPr/>
            </a:pPr>
            <a:r>
              <a:rPr lang="en-GB" sz="1400" b="1" dirty="0">
                <a:solidFill>
                  <a:schemeClr val="bg2">
                    <a:lumMod val="25000"/>
                  </a:schemeClr>
                </a:solidFill>
                <a:latin typeface="Arial" panose="020B0604020202020204" pitchFamily="34" charset="0"/>
                <a:cs typeface="Arial" panose="020B0604020202020204" pitchFamily="34" charset="0"/>
              </a:rPr>
              <a:t>Clinical presentation suggestive of </a:t>
            </a:r>
            <a:r>
              <a:rPr lang="en-GB" sz="1400" b="1" dirty="0" err="1">
                <a:solidFill>
                  <a:schemeClr val="bg2">
                    <a:lumMod val="25000"/>
                  </a:schemeClr>
                </a:solidFill>
                <a:latin typeface="Arial" panose="020B0604020202020204" pitchFamily="34" charset="0"/>
                <a:cs typeface="Arial" panose="020B0604020202020204" pitchFamily="34" charset="0"/>
              </a:rPr>
              <a:t>EoE</a:t>
            </a:r>
            <a:br>
              <a:rPr lang="en-GB" sz="1400" dirty="0">
                <a:solidFill>
                  <a:schemeClr val="bg2">
                    <a:lumMod val="25000"/>
                  </a:schemeClr>
                </a:solidFill>
                <a:latin typeface="Arial" panose="020B0604020202020204" pitchFamily="34" charset="0"/>
                <a:cs typeface="Arial" panose="020B0604020202020204" pitchFamily="34" charset="0"/>
              </a:rPr>
            </a:br>
            <a:r>
              <a:rPr lang="en-GB" sz="1400" dirty="0">
                <a:solidFill>
                  <a:schemeClr val="bg2">
                    <a:lumMod val="25000"/>
                  </a:schemeClr>
                </a:solidFill>
                <a:latin typeface="Arial" panose="020B0604020202020204" pitchFamily="34" charset="0"/>
                <a:cs typeface="Arial" panose="020B0604020202020204" pitchFamily="34" charset="0"/>
              </a:rPr>
              <a:t>e.g. dysphagia, food impaction, food refusal, failure to progress with food introduction, heartburn, regurgitation, vomiting, chest pain, odynophagia, abdominal pain, malnutrition </a:t>
            </a:r>
          </a:p>
        </p:txBody>
      </p:sp>
      <p:sp>
        <p:nvSpPr>
          <p:cNvPr id="7" name="Rectangle 6">
            <a:extLst>
              <a:ext uri="{FF2B5EF4-FFF2-40B4-BE49-F238E27FC236}">
                <a16:creationId xmlns:a16="http://schemas.microsoft.com/office/drawing/2014/main" id="{71EC1236-44D2-7742-A531-34399BDF44CB}"/>
              </a:ext>
            </a:extLst>
          </p:cNvPr>
          <p:cNvSpPr/>
          <p:nvPr/>
        </p:nvSpPr>
        <p:spPr>
          <a:xfrm>
            <a:off x="1319182" y="3030617"/>
            <a:ext cx="6631557"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dirty="0">
                <a:solidFill>
                  <a:schemeClr val="bg2">
                    <a:lumMod val="25000"/>
                  </a:schemeClr>
                </a:solidFill>
                <a:latin typeface="Arial" panose="020B0604020202020204" pitchFamily="34" charset="0"/>
                <a:cs typeface="Arial" panose="020B0604020202020204" pitchFamily="34" charset="0"/>
              </a:rPr>
              <a:t>Endoscopy with biopsies </a:t>
            </a:r>
            <a:r>
              <a:rPr lang="en-GB" sz="1200" dirty="0">
                <a:solidFill>
                  <a:schemeClr val="bg2">
                    <a:lumMod val="25000"/>
                  </a:schemeClr>
                </a:solidFill>
                <a:latin typeface="Arial" panose="020B0604020202020204" pitchFamily="34" charset="0"/>
                <a:cs typeface="Arial" panose="020B0604020202020204" pitchFamily="34" charset="0"/>
              </a:rPr>
              <a:t>(multiple biopsies from 2 or more oesophageal levels)</a:t>
            </a:r>
            <a:endParaRPr lang="en-US" sz="1200" dirty="0">
              <a:solidFill>
                <a:schemeClr val="bg2">
                  <a:lumMod val="25000"/>
                </a:schemeClr>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82288F2-3CF9-AC41-9A4B-B19D4B1EBD4A}"/>
              </a:ext>
            </a:extLst>
          </p:cNvPr>
          <p:cNvSpPr/>
          <p:nvPr/>
        </p:nvSpPr>
        <p:spPr>
          <a:xfrm>
            <a:off x="611188" y="3602336"/>
            <a:ext cx="7339552" cy="33920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300"/>
              </a:spcAft>
              <a:defRPr/>
            </a:pPr>
            <a:r>
              <a:rPr lang="en-GB" sz="1400" b="1" dirty="0">
                <a:solidFill>
                  <a:schemeClr val="bg2">
                    <a:lumMod val="25000"/>
                  </a:schemeClr>
                </a:solidFill>
                <a:latin typeface="Arial" panose="020B0604020202020204" pitchFamily="34" charset="0"/>
                <a:cs typeface="Arial" panose="020B0604020202020204" pitchFamily="34" charset="0"/>
              </a:rPr>
              <a:t>Oesophageal eosinophilia</a:t>
            </a:r>
            <a:r>
              <a:rPr lang="en-GB" sz="1400" dirty="0">
                <a:solidFill>
                  <a:schemeClr val="bg2">
                    <a:lumMod val="25000"/>
                  </a:schemeClr>
                </a:solidFill>
                <a:latin typeface="Arial" panose="020B0604020202020204" pitchFamily="34" charset="0"/>
                <a:cs typeface="Arial" panose="020B0604020202020204" pitchFamily="34" charset="0"/>
              </a:rPr>
              <a:t> ≥15 </a:t>
            </a:r>
            <a:r>
              <a:rPr lang="en-GB" sz="1400" dirty="0" err="1">
                <a:solidFill>
                  <a:schemeClr val="bg2">
                    <a:lumMod val="25000"/>
                  </a:schemeClr>
                </a:solidFill>
                <a:latin typeface="Arial" panose="020B0604020202020204" pitchFamily="34" charset="0"/>
                <a:cs typeface="Arial" panose="020B0604020202020204" pitchFamily="34" charset="0"/>
              </a:rPr>
              <a:t>eos</a:t>
            </a:r>
            <a:r>
              <a:rPr lang="en-GB" sz="1400" dirty="0">
                <a:solidFill>
                  <a:schemeClr val="bg2">
                    <a:lumMod val="25000"/>
                  </a:schemeClr>
                </a:solidFill>
                <a:latin typeface="Arial" panose="020B0604020202020204" pitchFamily="34" charset="0"/>
                <a:cs typeface="Arial" panose="020B0604020202020204" pitchFamily="34" charset="0"/>
              </a:rPr>
              <a:t>/</a:t>
            </a:r>
            <a:r>
              <a:rPr lang="en-GB" sz="1400" dirty="0" err="1">
                <a:solidFill>
                  <a:schemeClr val="bg2">
                    <a:lumMod val="25000"/>
                  </a:schemeClr>
                </a:solidFill>
                <a:latin typeface="Arial" panose="020B0604020202020204" pitchFamily="34" charset="0"/>
                <a:cs typeface="Arial" panose="020B0604020202020204" pitchFamily="34" charset="0"/>
              </a:rPr>
              <a:t>hpf</a:t>
            </a:r>
            <a:r>
              <a:rPr lang="en-GB" sz="1400" dirty="0">
                <a:solidFill>
                  <a:schemeClr val="bg2">
                    <a:lumMod val="25000"/>
                  </a:schemeClr>
                </a:solidFill>
                <a:latin typeface="Arial" panose="020B0604020202020204" pitchFamily="34" charset="0"/>
                <a:cs typeface="Arial" panose="020B0604020202020204" pitchFamily="34" charset="0"/>
              </a:rPr>
              <a:t>*</a:t>
            </a:r>
            <a:r>
              <a:rPr lang="en-GB" sz="1400" baseline="30000" dirty="0">
                <a:solidFill>
                  <a:schemeClr val="bg2">
                    <a:lumMod val="25000"/>
                  </a:schemeClr>
                </a:solidFill>
                <a:latin typeface="Arial" panose="020B0604020202020204" pitchFamily="34" charset="0"/>
                <a:cs typeface="Arial" panose="020B0604020202020204" pitchFamily="34" charset="0"/>
              </a:rPr>
              <a:t>2</a:t>
            </a:r>
            <a:endParaRPr lang="en-GB" sz="1400" dirty="0">
              <a:solidFill>
                <a:schemeClr val="bg2">
                  <a:lumMod val="25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DCC0AE10-2866-C747-925D-E32E2C85456E}"/>
              </a:ext>
            </a:extLst>
          </p:cNvPr>
          <p:cNvSpPr/>
          <p:nvPr/>
        </p:nvSpPr>
        <p:spPr>
          <a:xfrm>
            <a:off x="1319182" y="4001047"/>
            <a:ext cx="4341675" cy="569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dirty="0">
                <a:solidFill>
                  <a:schemeClr val="bg2">
                    <a:lumMod val="25000"/>
                  </a:schemeClr>
                </a:solidFill>
                <a:latin typeface="Arial" panose="020B0604020202020204" pitchFamily="34" charset="0"/>
                <a:cs typeface="Arial" panose="020B0604020202020204" pitchFamily="34" charset="0"/>
              </a:rPr>
              <a:t>Evaluate for non-</a:t>
            </a:r>
            <a:r>
              <a:rPr lang="en-GB" sz="1400" dirty="0" err="1">
                <a:solidFill>
                  <a:schemeClr val="bg2">
                    <a:lumMod val="25000"/>
                  </a:schemeClr>
                </a:solidFill>
                <a:latin typeface="Arial" panose="020B0604020202020204" pitchFamily="34" charset="0"/>
                <a:cs typeface="Arial" panose="020B0604020202020204" pitchFamily="34" charset="0"/>
              </a:rPr>
              <a:t>EoE</a:t>
            </a:r>
            <a:r>
              <a:rPr lang="en-GB" sz="1400" dirty="0">
                <a:solidFill>
                  <a:schemeClr val="bg2">
                    <a:lumMod val="25000"/>
                  </a:schemeClr>
                </a:solidFill>
                <a:latin typeface="Arial" panose="020B0604020202020204" pitchFamily="34" charset="0"/>
                <a:cs typeface="Arial" panose="020B0604020202020204" pitchFamily="34" charset="0"/>
              </a:rPr>
              <a:t> disorders that cause or potentially contribute to oesophageal eosinophilia</a:t>
            </a:r>
            <a:endParaRPr lang="en-US" sz="1400" dirty="0">
              <a:solidFill>
                <a:schemeClr val="bg2">
                  <a:lumMod val="25000"/>
                </a:schemeClr>
              </a:solidFill>
              <a:latin typeface="Arial" panose="020B0604020202020204" pitchFamily="34" charset="0"/>
              <a:cs typeface="Arial" panose="020B0604020202020204" pitchFamily="34" charset="0"/>
            </a:endParaRPr>
          </a:p>
        </p:txBody>
      </p:sp>
      <p:sp>
        <p:nvSpPr>
          <p:cNvPr id="3" name="Down Arrow 2">
            <a:extLst>
              <a:ext uri="{FF2B5EF4-FFF2-40B4-BE49-F238E27FC236}">
                <a16:creationId xmlns:a16="http://schemas.microsoft.com/office/drawing/2014/main" id="{9045594D-11E2-DA49-A8E5-CC54301F7634}"/>
              </a:ext>
            </a:extLst>
          </p:cNvPr>
          <p:cNvSpPr/>
          <p:nvPr/>
        </p:nvSpPr>
        <p:spPr>
          <a:xfrm>
            <a:off x="698197" y="2961578"/>
            <a:ext cx="372066" cy="45436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endParaRPr>
          </a:p>
        </p:txBody>
      </p:sp>
      <p:sp>
        <p:nvSpPr>
          <p:cNvPr id="20" name="Down Arrow 19">
            <a:extLst>
              <a:ext uri="{FF2B5EF4-FFF2-40B4-BE49-F238E27FC236}">
                <a16:creationId xmlns:a16="http://schemas.microsoft.com/office/drawing/2014/main" id="{AB3EBF39-C4AE-FE4D-9146-8C4D901A9864}"/>
              </a:ext>
            </a:extLst>
          </p:cNvPr>
          <p:cNvSpPr/>
          <p:nvPr/>
        </p:nvSpPr>
        <p:spPr>
          <a:xfrm>
            <a:off x="698197" y="4065990"/>
            <a:ext cx="372066" cy="45436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endParaRPr>
          </a:p>
        </p:txBody>
      </p:sp>
      <p:sp>
        <p:nvSpPr>
          <p:cNvPr id="21" name="Rectangle 20">
            <a:extLst>
              <a:ext uri="{FF2B5EF4-FFF2-40B4-BE49-F238E27FC236}">
                <a16:creationId xmlns:a16="http://schemas.microsoft.com/office/drawing/2014/main" id="{92E6883D-69D1-1E4B-A7F7-7E7353A286B0}"/>
              </a:ext>
            </a:extLst>
          </p:cNvPr>
          <p:cNvSpPr/>
          <p:nvPr/>
        </p:nvSpPr>
        <p:spPr>
          <a:xfrm>
            <a:off x="606425" y="4679550"/>
            <a:ext cx="7345728" cy="282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b="1" dirty="0">
                <a:solidFill>
                  <a:schemeClr val="bg1"/>
                </a:solidFill>
                <a:latin typeface="Arial" panose="020B0604020202020204" pitchFamily="34" charset="0"/>
                <a:cs typeface="Arial" panose="020B0604020202020204" pitchFamily="34" charset="0"/>
              </a:rPr>
              <a:t>Eosinophilic oesophagitis</a:t>
            </a:r>
            <a:endParaRPr lang="en-US" sz="1400" b="1" dirty="0">
              <a:solidFill>
                <a:schemeClr val="bg1"/>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81D45D14-A367-B845-8E62-84A235E55B16}"/>
              </a:ext>
            </a:extLst>
          </p:cNvPr>
          <p:cNvSpPr>
            <a:spLocks noGrp="1"/>
          </p:cNvSpPr>
          <p:nvPr>
            <p:ph type="body" sz="quarter" idx="13"/>
          </p:nvPr>
        </p:nvSpPr>
        <p:spPr>
          <a:xfrm>
            <a:off x="428624" y="1186454"/>
            <a:ext cx="7974787" cy="685670"/>
          </a:xfrm>
        </p:spPr>
        <p:txBody>
          <a:bodyPr/>
          <a:lstStyle/>
          <a:p>
            <a:r>
              <a:rPr lang="en-GB" dirty="0">
                <a:latin typeface="Arial" panose="020B0604020202020204" pitchFamily="34" charset="0"/>
                <a:cs typeface="Arial" panose="020B0604020202020204" pitchFamily="34" charset="0"/>
              </a:rPr>
              <a:t>As progress has been made in our understanding of </a:t>
            </a:r>
            <a:r>
              <a:rPr lang="en-GB" dirty="0" err="1">
                <a:latin typeface="Arial" panose="020B0604020202020204" pitchFamily="34" charset="0"/>
                <a:cs typeface="Arial" panose="020B0604020202020204" pitchFamily="34" charset="0"/>
              </a:rPr>
              <a:t>EoE</a:t>
            </a:r>
            <a:r>
              <a:rPr lang="en-GB" dirty="0">
                <a:latin typeface="Arial" panose="020B0604020202020204" pitchFamily="34" charset="0"/>
                <a:cs typeface="Arial" panose="020B0604020202020204" pitchFamily="34" charset="0"/>
              </a:rPr>
              <a:t>, so diagnostic guidelines have also evolved, most recently with the removal of a trial of PPI therapy as a diagnostic criterion</a:t>
            </a:r>
          </a:p>
        </p:txBody>
      </p:sp>
      <p:sp>
        <p:nvSpPr>
          <p:cNvPr id="15" name="Content Placeholder 12">
            <a:extLst>
              <a:ext uri="{FF2B5EF4-FFF2-40B4-BE49-F238E27FC236}">
                <a16:creationId xmlns:a16="http://schemas.microsoft.com/office/drawing/2014/main" id="{D12C38E6-5371-6E49-8F8B-D528E62AE516}"/>
              </a:ext>
            </a:extLst>
          </p:cNvPr>
          <p:cNvSpPr txBox="1">
            <a:spLocks/>
          </p:cNvSpPr>
          <p:nvPr/>
        </p:nvSpPr>
        <p:spPr>
          <a:xfrm>
            <a:off x="6792913" y="5774859"/>
            <a:ext cx="1667845" cy="345759"/>
          </a:xfrm>
          <a:prstGeom prst="rect">
            <a:avLst/>
          </a:prstGeom>
          <a:noFill/>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0" indent="-7938">
              <a:lnSpc>
                <a:spcPct val="100000"/>
              </a:lnSpc>
              <a:spcBef>
                <a:spcPts val="0"/>
              </a:spcBef>
              <a:defRPr/>
            </a:pPr>
            <a:r>
              <a:rPr lang="en-GB" sz="900" dirty="0">
                <a:solidFill>
                  <a:schemeClr val="bg1"/>
                </a:solidFill>
                <a:latin typeface="Arial" panose="020B0604020202020204" pitchFamily="34" charset="0"/>
                <a:ea typeface="Arial Regular" charset="0"/>
                <a:cs typeface="Arial" panose="020B0604020202020204" pitchFamily="34" charset="0"/>
              </a:rPr>
              <a:t>48 </a:t>
            </a:r>
            <a:r>
              <a:rPr lang="en-GB" sz="900" dirty="0" err="1">
                <a:solidFill>
                  <a:schemeClr val="bg1"/>
                </a:solidFill>
                <a:latin typeface="Arial" panose="020B0604020202020204" pitchFamily="34" charset="0"/>
                <a:ea typeface="Arial Regular" charset="0"/>
                <a:cs typeface="Arial" panose="020B0604020202020204" pitchFamily="34" charset="0"/>
              </a:rPr>
              <a:t>eos</a:t>
            </a:r>
            <a:r>
              <a:rPr lang="en-GB" sz="900" dirty="0">
                <a:solidFill>
                  <a:schemeClr val="bg1"/>
                </a:solidFill>
                <a:latin typeface="Arial" panose="020B0604020202020204" pitchFamily="34" charset="0"/>
                <a:ea typeface="Arial Regular" charset="0"/>
                <a:cs typeface="Arial" panose="020B0604020202020204" pitchFamily="34" charset="0"/>
              </a:rPr>
              <a:t>/mm</a:t>
            </a:r>
            <a:r>
              <a:rPr lang="en-GB" sz="900" baseline="30000" dirty="0">
                <a:solidFill>
                  <a:schemeClr val="bg1"/>
                </a:solidFill>
                <a:latin typeface="Arial" panose="020B0604020202020204" pitchFamily="34" charset="0"/>
                <a:ea typeface="Arial Regular" charset="0"/>
                <a:cs typeface="Arial" panose="020B0604020202020204" pitchFamily="34" charset="0"/>
              </a:rPr>
              <a:t>2</a:t>
            </a:r>
          </a:p>
        </p:txBody>
      </p:sp>
      <p:sp>
        <p:nvSpPr>
          <p:cNvPr id="16" name="Rectangle 15">
            <a:extLst>
              <a:ext uri="{FF2B5EF4-FFF2-40B4-BE49-F238E27FC236}">
                <a16:creationId xmlns:a16="http://schemas.microsoft.com/office/drawing/2014/main" id="{8FC24BA5-2E40-2745-804B-182A7F608E18}"/>
              </a:ext>
            </a:extLst>
          </p:cNvPr>
          <p:cNvSpPr/>
          <p:nvPr/>
        </p:nvSpPr>
        <p:spPr>
          <a:xfrm>
            <a:off x="417513" y="6303396"/>
            <a:ext cx="2274471" cy="415498"/>
          </a:xfrm>
          <a:prstGeom prst="rect">
            <a:avLst/>
          </a:prstGeom>
        </p:spPr>
        <p:txBody>
          <a:bodyPr wrap="square" lIns="0" tIns="0" rIns="0" bIns="0">
            <a:spAutoFit/>
          </a:bodyPr>
          <a:lstStyle/>
          <a:p>
            <a:r>
              <a:rPr lang="en-GB" sz="900" dirty="0" err="1">
                <a:solidFill>
                  <a:schemeClr val="bg1"/>
                </a:solidFill>
                <a:latin typeface="Arial" panose="020B0604020202020204" pitchFamily="34" charset="0"/>
                <a:cs typeface="Arial" panose="020B0604020202020204" pitchFamily="34" charset="0"/>
              </a:rPr>
              <a:t>eos</a:t>
            </a:r>
            <a:r>
              <a:rPr lang="en-GB" sz="900" dirty="0">
                <a:solidFill>
                  <a:schemeClr val="bg1"/>
                </a:solidFill>
                <a:latin typeface="Arial" panose="020B0604020202020204" pitchFamily="34" charset="0"/>
                <a:cs typeface="Arial" panose="020B0604020202020204" pitchFamily="34" charset="0"/>
              </a:rPr>
              <a:t>: eosinophils</a:t>
            </a:r>
          </a:p>
          <a:p>
            <a:r>
              <a:rPr lang="en-GB" sz="900" dirty="0" err="1">
                <a:solidFill>
                  <a:schemeClr val="bg1"/>
                </a:solidFill>
                <a:latin typeface="Arial" panose="020B0604020202020204" pitchFamily="34" charset="0"/>
                <a:cs typeface="Arial" panose="020B0604020202020204" pitchFamily="34" charset="0"/>
              </a:rPr>
              <a:t>hpf</a:t>
            </a:r>
            <a:r>
              <a:rPr lang="en-GB" sz="900" dirty="0">
                <a:solidFill>
                  <a:schemeClr val="bg1"/>
                </a:solidFill>
                <a:latin typeface="Arial" panose="020B0604020202020204" pitchFamily="34" charset="0"/>
                <a:cs typeface="Arial" panose="020B0604020202020204" pitchFamily="34" charset="0"/>
              </a:rPr>
              <a:t>: high power field</a:t>
            </a:r>
          </a:p>
          <a:p>
            <a:r>
              <a:rPr lang="en-GB" sz="900" dirty="0">
                <a:solidFill>
                  <a:schemeClr val="bg1"/>
                </a:solidFill>
                <a:latin typeface="Arial" panose="020B0604020202020204" pitchFamily="34" charset="0"/>
                <a:cs typeface="Arial" panose="020B0604020202020204" pitchFamily="34" charset="0"/>
              </a:rPr>
              <a:t>PPI: proton pump inhibitor</a:t>
            </a:r>
          </a:p>
        </p:txBody>
      </p:sp>
    </p:spTree>
    <p:extLst>
      <p:ext uri="{BB962C8B-B14F-4D97-AF65-F5344CB8AC3E}">
        <p14:creationId xmlns:p14="http://schemas.microsoft.com/office/powerpoint/2010/main" val="4076443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543A90-2E54-B648-8E75-0EC557215365}"/>
              </a:ext>
            </a:extLst>
          </p:cNvPr>
          <p:cNvSpPr>
            <a:spLocks noGrp="1"/>
          </p:cNvSpPr>
          <p:nvPr>
            <p:ph type="body" sz="quarter" idx="11"/>
          </p:nvPr>
        </p:nvSpPr>
        <p:spPr/>
        <p:txBody>
          <a:bodyPr>
            <a:normAutofit/>
          </a:bodyPr>
          <a:lstStyle/>
          <a:p>
            <a:pPr>
              <a:buFont typeface="+mj-lt"/>
              <a:buAutoNum type="arabicPeriod"/>
            </a:pPr>
            <a:r>
              <a:rPr lang="en-US" dirty="0"/>
              <a:t>Attwood S. Clin Med 2013; 13(6): s32-s35.</a:t>
            </a:r>
          </a:p>
          <a:p>
            <a:pPr>
              <a:buFont typeface="+mj-lt"/>
              <a:buAutoNum type="arabicPeriod"/>
            </a:pPr>
            <a:r>
              <a:rPr lang="en-US" dirty="0" err="1"/>
              <a:t>Lucendo</a:t>
            </a:r>
            <a:r>
              <a:rPr lang="en-US" dirty="0"/>
              <a:t> AJ </a:t>
            </a:r>
            <a:r>
              <a:rPr lang="en-US" i="1" dirty="0"/>
              <a:t>et al</a:t>
            </a:r>
            <a:r>
              <a:rPr lang="en-US" dirty="0"/>
              <a:t>. United </a:t>
            </a:r>
            <a:r>
              <a:rPr lang="en-US" dirty="0" err="1"/>
              <a:t>Eur</a:t>
            </a:r>
            <a:r>
              <a:rPr lang="en-US" dirty="0"/>
              <a:t> Gastroenterol J 2017; 5(3): 335-58.</a:t>
            </a:r>
          </a:p>
          <a:p>
            <a:pPr>
              <a:buFont typeface="+mj-lt"/>
              <a:buAutoNum type="arabicPeriod"/>
            </a:pPr>
            <a:r>
              <a:rPr lang="en-US" dirty="0"/>
              <a:t>Beg S </a:t>
            </a:r>
            <a:r>
              <a:rPr lang="en-US" i="1" dirty="0"/>
              <a:t>et al</a:t>
            </a:r>
            <a:r>
              <a:rPr lang="en-US" dirty="0"/>
              <a:t>. Gut 2017; 66(11): 1886-99.</a:t>
            </a:r>
          </a:p>
          <a:p>
            <a:pPr>
              <a:buFont typeface="+mj-lt"/>
              <a:buAutoNum type="arabicPeriod"/>
            </a:pPr>
            <a:r>
              <a:rPr lang="en-US" dirty="0" err="1"/>
              <a:t>Yantiss</a:t>
            </a:r>
            <a:r>
              <a:rPr lang="en-US" dirty="0"/>
              <a:t> RK, </a:t>
            </a:r>
            <a:r>
              <a:rPr lang="en-US" dirty="0" err="1"/>
              <a:t>Odze</a:t>
            </a:r>
            <a:r>
              <a:rPr lang="en-US" dirty="0"/>
              <a:t> RD. Am J Gastroenterol 2009; 103(3): 774-83.</a:t>
            </a:r>
          </a:p>
          <a:p>
            <a:pPr>
              <a:buFont typeface="+mj-lt"/>
              <a:buAutoNum type="arabicPeriod"/>
            </a:pPr>
            <a:endParaRPr lang="en-US" dirty="0"/>
          </a:p>
        </p:txBody>
      </p:sp>
      <p:sp>
        <p:nvSpPr>
          <p:cNvPr id="26" name="Text Placeholder 25">
            <a:extLst>
              <a:ext uri="{FF2B5EF4-FFF2-40B4-BE49-F238E27FC236}">
                <a16:creationId xmlns:a16="http://schemas.microsoft.com/office/drawing/2014/main" id="{8B830DDC-6657-1144-AE43-EED7C3665A72}"/>
              </a:ext>
            </a:extLst>
          </p:cNvPr>
          <p:cNvSpPr>
            <a:spLocks noGrp="1"/>
          </p:cNvSpPr>
          <p:nvPr>
            <p:ph type="body" sz="quarter" idx="13"/>
          </p:nvPr>
        </p:nvSpPr>
        <p:spPr>
          <a:xfrm>
            <a:off x="421067" y="1049705"/>
            <a:ext cx="7864933" cy="4796079"/>
          </a:xfrm>
          <a:ln>
            <a:noFill/>
          </a:ln>
        </p:spPr>
        <p:txBody>
          <a:bodyPr>
            <a:noAutofit/>
          </a:bodyPr>
          <a:lstStyle/>
          <a:p>
            <a:pPr marL="180975" indent="-180975">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In up to 10% of adults and up to a third of paediatric cases of </a:t>
            </a:r>
            <a:r>
              <a:rPr lang="en-GB" altLang="en-US" dirty="0" err="1">
                <a:latin typeface="Arial" panose="020B0604020202020204" pitchFamily="34" charset="0"/>
                <a:ea typeface="Arial Regular"/>
                <a:cs typeface="Arial" panose="020B0604020202020204" pitchFamily="34" charset="0"/>
              </a:rPr>
              <a:t>EoE</a:t>
            </a:r>
            <a:r>
              <a:rPr lang="en-GB" altLang="en-US" dirty="0">
                <a:latin typeface="Arial" panose="020B0604020202020204" pitchFamily="34" charset="0"/>
                <a:ea typeface="Arial Regular"/>
                <a:cs typeface="Arial" panose="020B0604020202020204" pitchFamily="34" charset="0"/>
              </a:rPr>
              <a:t>, the oesophagus will look normal</a:t>
            </a:r>
            <a:r>
              <a:rPr lang="en-GB" altLang="en-US" baseline="30000" dirty="0">
                <a:latin typeface="Arial" panose="020B0604020202020204" pitchFamily="34" charset="0"/>
                <a:ea typeface="Arial Regular"/>
                <a:cs typeface="Arial" panose="020B0604020202020204" pitchFamily="34" charset="0"/>
              </a:rPr>
              <a:t>2</a:t>
            </a:r>
          </a:p>
          <a:p>
            <a:pPr marL="180975" indent="-180975">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Because inflammatory changes are often patchy and may not be present in all biopsies, </a:t>
            </a:r>
            <a:br>
              <a:rPr lang="en-GB" altLang="en-US" dirty="0">
                <a:latin typeface="Arial" panose="020B0604020202020204" pitchFamily="34" charset="0"/>
                <a:ea typeface="Arial Regular"/>
                <a:cs typeface="Arial" panose="020B0604020202020204" pitchFamily="34" charset="0"/>
              </a:rPr>
            </a:br>
            <a:r>
              <a:rPr lang="en-GB" altLang="en-US" dirty="0">
                <a:latin typeface="Arial" panose="020B0604020202020204" pitchFamily="34" charset="0"/>
                <a:ea typeface="Arial Regular"/>
                <a:cs typeface="Arial" panose="020B0604020202020204" pitchFamily="34" charset="0"/>
              </a:rPr>
              <a:t>it is recommended that at least 6 biopsies should be obtained</a:t>
            </a:r>
            <a:r>
              <a:rPr lang="en-GB" altLang="en-US" baseline="30000" dirty="0">
                <a:latin typeface="Arial" panose="020B0604020202020204" pitchFamily="34" charset="0"/>
                <a:ea typeface="Arial Regular"/>
                <a:cs typeface="Arial" panose="020B0604020202020204" pitchFamily="34" charset="0"/>
              </a:rPr>
              <a:t>2</a:t>
            </a:r>
          </a:p>
          <a:p>
            <a:pPr marL="0" indent="0">
              <a:buNone/>
            </a:pPr>
            <a:br>
              <a:rPr lang="en-GB" altLang="en-US" baseline="30000" dirty="0">
                <a:latin typeface="Arial" panose="020B0604020202020204" pitchFamily="34" charset="0"/>
                <a:ea typeface="Arial Regular"/>
                <a:cs typeface="Arial" panose="020B0604020202020204" pitchFamily="34" charset="0"/>
              </a:rPr>
            </a:br>
            <a:endParaRPr lang="en-GB" altLang="en-US" baseline="30000" dirty="0">
              <a:latin typeface="Arial" panose="020B0604020202020204" pitchFamily="34" charset="0"/>
              <a:ea typeface="Arial Regular"/>
              <a:cs typeface="Arial" panose="020B0604020202020204" pitchFamily="34" charset="0"/>
            </a:endParaRPr>
          </a:p>
          <a:p>
            <a:endParaRPr lang="en-GB" altLang="en-US" baseline="30000" dirty="0">
              <a:latin typeface="Arial" panose="020B0604020202020204" pitchFamily="34" charset="0"/>
              <a:ea typeface="Arial Regular"/>
              <a:cs typeface="Arial" panose="020B0604020202020204" pitchFamily="34" charset="0"/>
            </a:endParaRPr>
          </a:p>
          <a:p>
            <a:endParaRPr lang="en-GB" altLang="en-US" baseline="30000" dirty="0">
              <a:latin typeface="Arial" panose="020B0604020202020204" pitchFamily="34" charset="0"/>
              <a:ea typeface="Arial Regular"/>
              <a:cs typeface="Arial" panose="020B0604020202020204" pitchFamily="34" charset="0"/>
            </a:endParaRPr>
          </a:p>
          <a:p>
            <a:endParaRPr lang="en-GB" altLang="en-US" baseline="30000" dirty="0">
              <a:latin typeface="Arial" panose="020B0604020202020204" pitchFamily="34" charset="0"/>
              <a:ea typeface="Arial Regular"/>
              <a:cs typeface="Arial" panose="020B0604020202020204" pitchFamily="34" charset="0"/>
            </a:endParaRPr>
          </a:p>
          <a:p>
            <a:endParaRPr lang="en-GB" altLang="en-US" baseline="30000" dirty="0">
              <a:latin typeface="Arial" panose="020B0604020202020204" pitchFamily="34" charset="0"/>
              <a:ea typeface="Arial Regular"/>
              <a:cs typeface="Arial" panose="020B0604020202020204" pitchFamily="34" charset="0"/>
            </a:endParaRPr>
          </a:p>
          <a:p>
            <a:endParaRPr lang="en-GB" altLang="en-US" baseline="30000" dirty="0">
              <a:latin typeface="Arial" panose="020B0604020202020204" pitchFamily="34" charset="0"/>
              <a:ea typeface="Arial Regular"/>
              <a:cs typeface="Arial" panose="020B0604020202020204" pitchFamily="34" charset="0"/>
            </a:endParaRPr>
          </a:p>
          <a:p>
            <a:endParaRPr lang="en-GB" altLang="en-US" baseline="30000" dirty="0">
              <a:latin typeface="Arial" panose="020B0604020202020204" pitchFamily="34" charset="0"/>
              <a:ea typeface="Arial Regular"/>
              <a:cs typeface="Arial" panose="020B0604020202020204" pitchFamily="34" charset="0"/>
            </a:endParaRPr>
          </a:p>
          <a:p>
            <a:endParaRPr lang="en-GB" altLang="en-US" baseline="30000" dirty="0">
              <a:latin typeface="Arial" panose="020B0604020202020204" pitchFamily="34" charset="0"/>
              <a:ea typeface="Arial Regular"/>
              <a:cs typeface="Arial" panose="020B0604020202020204" pitchFamily="34" charset="0"/>
            </a:endParaRPr>
          </a:p>
          <a:p>
            <a:pPr marL="180975" indent="-180975">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Biopsies should be targeted to areas of endoscopic abnormality, mainly white exudates and longitudinal furrows, which are associated with higher peak eosinophil counts</a:t>
            </a:r>
            <a:r>
              <a:rPr lang="en-GB" altLang="en-US" baseline="30000" dirty="0">
                <a:latin typeface="Arial" panose="020B0604020202020204" pitchFamily="34" charset="0"/>
                <a:ea typeface="Arial Regular"/>
                <a:cs typeface="Arial" panose="020B0604020202020204" pitchFamily="34" charset="0"/>
              </a:rPr>
              <a:t>1,2</a:t>
            </a:r>
            <a:endParaRPr lang="en-US" dirty="0"/>
          </a:p>
        </p:txBody>
      </p:sp>
      <p:sp>
        <p:nvSpPr>
          <p:cNvPr id="8" name="Title 7">
            <a:extLst>
              <a:ext uri="{FF2B5EF4-FFF2-40B4-BE49-F238E27FC236}">
                <a16:creationId xmlns:a16="http://schemas.microsoft.com/office/drawing/2014/main" id="{6505216D-5DFD-A648-A9C2-CE0D48B74B68}"/>
              </a:ext>
            </a:extLst>
          </p:cNvPr>
          <p:cNvSpPr>
            <a:spLocks noGrp="1"/>
          </p:cNvSpPr>
          <p:nvPr>
            <p:ph type="title"/>
          </p:nvPr>
        </p:nvSpPr>
        <p:spPr>
          <a:xfrm>
            <a:off x="428624" y="0"/>
            <a:ext cx="7400454" cy="1020932"/>
          </a:xfrm>
        </p:spPr>
        <p:txBody>
          <a:bodyPr/>
          <a:lstStyle/>
          <a:p>
            <a:r>
              <a:rPr lang="en-US" dirty="0"/>
              <a:t>“In dysphagia, biopsy the </a:t>
            </a:r>
            <a:r>
              <a:rPr lang="en-US" dirty="0" err="1"/>
              <a:t>oesophagus</a:t>
            </a:r>
            <a:r>
              <a:rPr lang="en-US" dirty="0"/>
              <a:t> even if it looks normal”</a:t>
            </a:r>
            <a:r>
              <a:rPr lang="en-US" baseline="30000" dirty="0"/>
              <a:t>1</a:t>
            </a:r>
            <a:endParaRPr lang="en-US" dirty="0"/>
          </a:p>
        </p:txBody>
      </p:sp>
      <p:sp>
        <p:nvSpPr>
          <p:cNvPr id="24" name="Rectangle 23">
            <a:extLst>
              <a:ext uri="{FF2B5EF4-FFF2-40B4-BE49-F238E27FC236}">
                <a16:creationId xmlns:a16="http://schemas.microsoft.com/office/drawing/2014/main" id="{776B9336-341F-CA40-9CD2-A58AE8DF4465}"/>
              </a:ext>
            </a:extLst>
          </p:cNvPr>
          <p:cNvSpPr/>
          <p:nvPr/>
        </p:nvSpPr>
        <p:spPr>
          <a:xfrm>
            <a:off x="424344" y="2271880"/>
            <a:ext cx="7864933" cy="2455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2035BE3-1F6B-3E4B-BBC8-215295D5AC63}"/>
              </a:ext>
            </a:extLst>
          </p:cNvPr>
          <p:cNvCxnSpPr>
            <a:cxnSpLocks/>
          </p:cNvCxnSpPr>
          <p:nvPr/>
        </p:nvCxnSpPr>
        <p:spPr>
          <a:xfrm>
            <a:off x="1204970" y="2819922"/>
            <a:ext cx="0" cy="14791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AFD3017A-45A3-A048-A623-734D2A35BF99}"/>
              </a:ext>
            </a:extLst>
          </p:cNvPr>
          <p:cNvSpPr txBox="1">
            <a:spLocks noChangeArrowheads="1"/>
          </p:cNvSpPr>
          <p:nvPr/>
        </p:nvSpPr>
        <p:spPr bwMode="auto">
          <a:xfrm rot="16200000">
            <a:off x="-28989" y="3445535"/>
            <a:ext cx="1479100" cy="22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00"/>
              </a:spcAft>
              <a:buFont typeface="Arial" panose="020B0604020202020204" pitchFamily="34" charset="0"/>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Sensitivity</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p>
        </p:txBody>
      </p:sp>
      <p:sp>
        <p:nvSpPr>
          <p:cNvPr id="14" name="Content Placeholder 12">
            <a:extLst>
              <a:ext uri="{FF2B5EF4-FFF2-40B4-BE49-F238E27FC236}">
                <a16:creationId xmlns:a16="http://schemas.microsoft.com/office/drawing/2014/main" id="{D1833EC7-DA36-E64B-86B2-CFA8346AE6A5}"/>
              </a:ext>
            </a:extLst>
          </p:cNvPr>
          <p:cNvSpPr txBox="1">
            <a:spLocks noChangeArrowheads="1"/>
          </p:cNvSpPr>
          <p:nvPr/>
        </p:nvSpPr>
        <p:spPr bwMode="auto">
          <a:xfrm>
            <a:off x="824495" y="2757159"/>
            <a:ext cx="282474" cy="16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spcAft>
                <a:spcPts val="11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100</a:t>
            </a:r>
          </a:p>
          <a:p>
            <a:pPr algn="r" eaLnBrk="1" hangingPunct="1">
              <a:lnSpc>
                <a:spcPct val="100000"/>
              </a:lnSpc>
              <a:spcBef>
                <a:spcPct val="0"/>
              </a:spcBef>
              <a:spcAft>
                <a:spcPts val="11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80</a:t>
            </a:r>
          </a:p>
          <a:p>
            <a:pPr algn="r" eaLnBrk="1" hangingPunct="1">
              <a:lnSpc>
                <a:spcPct val="100000"/>
              </a:lnSpc>
              <a:spcBef>
                <a:spcPct val="0"/>
              </a:spcBef>
              <a:spcAft>
                <a:spcPts val="11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60</a:t>
            </a:r>
          </a:p>
          <a:p>
            <a:pPr algn="r" eaLnBrk="1" hangingPunct="1">
              <a:lnSpc>
                <a:spcPct val="100000"/>
              </a:lnSpc>
              <a:spcBef>
                <a:spcPct val="0"/>
              </a:spcBef>
              <a:spcAft>
                <a:spcPts val="11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40</a:t>
            </a:r>
          </a:p>
          <a:p>
            <a:pPr algn="r" eaLnBrk="1" hangingPunct="1">
              <a:lnSpc>
                <a:spcPct val="100000"/>
              </a:lnSpc>
              <a:spcBef>
                <a:spcPct val="0"/>
              </a:spcBef>
              <a:spcAft>
                <a:spcPts val="11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20</a:t>
            </a:r>
          </a:p>
          <a:p>
            <a:pPr algn="r" eaLnBrk="1" hangingPunct="1">
              <a:lnSpc>
                <a:spcPct val="100000"/>
              </a:lnSpc>
              <a:spcBef>
                <a:spcPct val="0"/>
              </a:spcBef>
              <a:spcAft>
                <a:spcPts val="11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0</a:t>
            </a:r>
          </a:p>
        </p:txBody>
      </p:sp>
      <p:sp>
        <p:nvSpPr>
          <p:cNvPr id="15" name="Content Placeholder 12">
            <a:extLst>
              <a:ext uri="{FF2B5EF4-FFF2-40B4-BE49-F238E27FC236}">
                <a16:creationId xmlns:a16="http://schemas.microsoft.com/office/drawing/2014/main" id="{CA0A089A-6090-1549-BC15-7054593815BC}"/>
              </a:ext>
            </a:extLst>
          </p:cNvPr>
          <p:cNvSpPr txBox="1">
            <a:spLocks noChangeArrowheads="1"/>
          </p:cNvSpPr>
          <p:nvPr/>
        </p:nvSpPr>
        <p:spPr bwMode="auto">
          <a:xfrm>
            <a:off x="1534965" y="4390966"/>
            <a:ext cx="1193582" cy="23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bg2">
                    <a:lumMod val="25000"/>
                  </a:schemeClr>
                </a:solidFill>
                <a:latin typeface="Arial" panose="020B0604020202020204" pitchFamily="34" charset="0"/>
                <a:ea typeface="Arial Regular"/>
                <a:cs typeface="Arial" panose="020B0604020202020204" pitchFamily="34" charset="0"/>
              </a:rPr>
              <a:t>Single biopsy</a:t>
            </a:r>
          </a:p>
        </p:txBody>
      </p:sp>
      <p:sp>
        <p:nvSpPr>
          <p:cNvPr id="16" name="Content Placeholder 12">
            <a:extLst>
              <a:ext uri="{FF2B5EF4-FFF2-40B4-BE49-F238E27FC236}">
                <a16:creationId xmlns:a16="http://schemas.microsoft.com/office/drawing/2014/main" id="{B0FE0821-5599-B443-AB37-E8A602B947A8}"/>
              </a:ext>
            </a:extLst>
          </p:cNvPr>
          <p:cNvSpPr txBox="1">
            <a:spLocks noChangeArrowheads="1"/>
          </p:cNvSpPr>
          <p:nvPr/>
        </p:nvSpPr>
        <p:spPr bwMode="auto">
          <a:xfrm>
            <a:off x="601601" y="2417091"/>
            <a:ext cx="4557081" cy="30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spcBef>
                <a:spcPct val="0"/>
              </a:spcBef>
              <a:spcAft>
                <a:spcPts val="600"/>
              </a:spcAft>
              <a:buFont typeface="Arial" panose="020B0604020202020204" pitchFamily="34" charset="0"/>
              <a:buNone/>
            </a:pPr>
            <a:r>
              <a:rPr lang="en-GB" altLang="en-US" sz="1400" b="1" dirty="0">
                <a:solidFill>
                  <a:schemeClr val="bg2">
                    <a:lumMod val="25000"/>
                  </a:schemeClr>
                </a:solidFill>
                <a:ea typeface="Arial Regular"/>
                <a:cs typeface="Arial Regular"/>
              </a:rPr>
              <a:t>Ability to correctly identify those with EoE</a:t>
            </a:r>
            <a:r>
              <a:rPr lang="en-GB" altLang="en-US" sz="1400" b="1" baseline="30000" dirty="0">
                <a:solidFill>
                  <a:schemeClr val="bg2">
                    <a:lumMod val="25000"/>
                  </a:schemeClr>
                </a:solidFill>
                <a:ea typeface="Arial Regular"/>
                <a:cs typeface="Arial Regular"/>
              </a:rPr>
              <a:t>3</a:t>
            </a:r>
          </a:p>
        </p:txBody>
      </p:sp>
      <p:sp>
        <p:nvSpPr>
          <p:cNvPr id="17" name="Content Placeholder 12">
            <a:extLst>
              <a:ext uri="{FF2B5EF4-FFF2-40B4-BE49-F238E27FC236}">
                <a16:creationId xmlns:a16="http://schemas.microsoft.com/office/drawing/2014/main" id="{6A99C808-AC08-4E40-9CB5-3C07965FE6AC}"/>
              </a:ext>
            </a:extLst>
          </p:cNvPr>
          <p:cNvSpPr txBox="1">
            <a:spLocks noChangeArrowheads="1"/>
          </p:cNvSpPr>
          <p:nvPr/>
        </p:nvSpPr>
        <p:spPr bwMode="auto">
          <a:xfrm>
            <a:off x="3058754" y="4390966"/>
            <a:ext cx="1165093" cy="23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bg2">
                    <a:lumMod val="25000"/>
                  </a:schemeClr>
                </a:solidFill>
                <a:latin typeface="Arial" panose="020B0604020202020204" pitchFamily="34" charset="0"/>
                <a:ea typeface="Arial Regular"/>
                <a:cs typeface="Arial" panose="020B0604020202020204" pitchFamily="34" charset="0"/>
              </a:rPr>
              <a:t>Six</a:t>
            </a:r>
            <a:r>
              <a:rPr lang="de-DE" altLang="en-US" sz="12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200" b="1" dirty="0" err="1">
                <a:solidFill>
                  <a:schemeClr val="bg2">
                    <a:lumMod val="25000"/>
                  </a:schemeClr>
                </a:solidFill>
                <a:latin typeface="Arial" panose="020B0604020202020204" pitchFamily="34" charset="0"/>
                <a:ea typeface="Arial Regular"/>
                <a:cs typeface="Arial" panose="020B0604020202020204" pitchFamily="34" charset="0"/>
              </a:rPr>
              <a:t>biopsies</a:t>
            </a:r>
            <a:endParaRPr lang="de-DE" altLang="en-US" sz="1200" b="1"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18" name="Rectangle 17">
            <a:extLst>
              <a:ext uri="{FF2B5EF4-FFF2-40B4-BE49-F238E27FC236}">
                <a16:creationId xmlns:a16="http://schemas.microsoft.com/office/drawing/2014/main" id="{7E748B0A-6CD2-9A4F-B874-3014263D0C1F}"/>
              </a:ext>
            </a:extLst>
          </p:cNvPr>
          <p:cNvSpPr/>
          <p:nvPr/>
        </p:nvSpPr>
        <p:spPr>
          <a:xfrm>
            <a:off x="1711631" y="3517234"/>
            <a:ext cx="779734" cy="781789"/>
          </a:xfrm>
          <a:prstGeom prst="rect">
            <a:avLst/>
          </a:prstGeom>
          <a:solidFill>
            <a:srgbClr val="7CD63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95000"/>
                  <a:lumOff val="5000"/>
                </a:schemeClr>
              </a:solidFill>
              <a:latin typeface="Arial Regular"/>
            </a:endParaRPr>
          </a:p>
        </p:txBody>
      </p:sp>
      <p:sp>
        <p:nvSpPr>
          <p:cNvPr id="19" name="Rectangle 18">
            <a:extLst>
              <a:ext uri="{FF2B5EF4-FFF2-40B4-BE49-F238E27FC236}">
                <a16:creationId xmlns:a16="http://schemas.microsoft.com/office/drawing/2014/main" id="{96C49B35-5C75-EC42-A9B9-ECD660331120}"/>
              </a:ext>
            </a:extLst>
          </p:cNvPr>
          <p:cNvSpPr/>
          <p:nvPr/>
        </p:nvSpPr>
        <p:spPr>
          <a:xfrm>
            <a:off x="3235086" y="2819922"/>
            <a:ext cx="779736" cy="1479100"/>
          </a:xfrm>
          <a:prstGeom prst="rect">
            <a:avLst/>
          </a:prstGeom>
          <a:solidFill>
            <a:srgbClr val="7CD6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7CD630"/>
              </a:solidFill>
              <a:latin typeface="Arial Regular"/>
            </a:endParaRPr>
          </a:p>
        </p:txBody>
      </p:sp>
      <p:cxnSp>
        <p:nvCxnSpPr>
          <p:cNvPr id="20" name="Straight Connector 19">
            <a:extLst>
              <a:ext uri="{FF2B5EF4-FFF2-40B4-BE49-F238E27FC236}">
                <a16:creationId xmlns:a16="http://schemas.microsoft.com/office/drawing/2014/main" id="{F9E6E0FB-BAC0-074C-A4CD-B866BBF5C3EC}"/>
              </a:ext>
            </a:extLst>
          </p:cNvPr>
          <p:cNvCxnSpPr>
            <a:cxnSpLocks/>
          </p:cNvCxnSpPr>
          <p:nvPr/>
        </p:nvCxnSpPr>
        <p:spPr>
          <a:xfrm flipH="1">
            <a:off x="1204971" y="4299023"/>
            <a:ext cx="3260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Content Placeholder 12">
            <a:extLst>
              <a:ext uri="{FF2B5EF4-FFF2-40B4-BE49-F238E27FC236}">
                <a16:creationId xmlns:a16="http://schemas.microsoft.com/office/drawing/2014/main" id="{3AAC7546-5C10-3B43-9A8A-6079F28D6782}"/>
              </a:ext>
            </a:extLst>
          </p:cNvPr>
          <p:cNvSpPr txBox="1">
            <a:spLocks noChangeArrowheads="1"/>
          </p:cNvSpPr>
          <p:nvPr/>
        </p:nvSpPr>
        <p:spPr bwMode="auto">
          <a:xfrm>
            <a:off x="1711631" y="3590387"/>
            <a:ext cx="779736" cy="30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bg1"/>
                </a:solidFill>
                <a:ea typeface="Arial Regular"/>
                <a:cs typeface="Arial Regular"/>
              </a:rPr>
              <a:t>55%</a:t>
            </a:r>
          </a:p>
        </p:txBody>
      </p:sp>
      <p:sp>
        <p:nvSpPr>
          <p:cNvPr id="22" name="Content Placeholder 12">
            <a:extLst>
              <a:ext uri="{FF2B5EF4-FFF2-40B4-BE49-F238E27FC236}">
                <a16:creationId xmlns:a16="http://schemas.microsoft.com/office/drawing/2014/main" id="{8B5D37FB-5F9A-B64F-984E-101B40683CE3}"/>
              </a:ext>
            </a:extLst>
          </p:cNvPr>
          <p:cNvSpPr txBox="1">
            <a:spLocks noChangeArrowheads="1"/>
          </p:cNvSpPr>
          <p:nvPr/>
        </p:nvSpPr>
        <p:spPr bwMode="auto">
          <a:xfrm>
            <a:off x="3235086" y="2901885"/>
            <a:ext cx="779734" cy="2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bg1"/>
                </a:solidFill>
                <a:ea typeface="Arial Regular"/>
                <a:cs typeface="Arial Regular"/>
              </a:rPr>
              <a:t>~100%</a:t>
            </a:r>
          </a:p>
        </p:txBody>
      </p:sp>
      <p:sp>
        <p:nvSpPr>
          <p:cNvPr id="23" name="Title 3">
            <a:extLst>
              <a:ext uri="{FF2B5EF4-FFF2-40B4-BE49-F238E27FC236}">
                <a16:creationId xmlns:a16="http://schemas.microsoft.com/office/drawing/2014/main" id="{DF4694E5-5CE6-654E-A320-D99BFF625334}"/>
              </a:ext>
            </a:extLst>
          </p:cNvPr>
          <p:cNvSpPr txBox="1">
            <a:spLocks/>
          </p:cNvSpPr>
          <p:nvPr/>
        </p:nvSpPr>
        <p:spPr>
          <a:xfrm>
            <a:off x="4859002" y="2868888"/>
            <a:ext cx="4284997" cy="107975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25" name="Content Placeholder 12">
            <a:extLst>
              <a:ext uri="{FF2B5EF4-FFF2-40B4-BE49-F238E27FC236}">
                <a16:creationId xmlns:a16="http://schemas.microsoft.com/office/drawing/2014/main" id="{E2B98766-2121-B040-AE0F-9CFB5A97ED3A}"/>
              </a:ext>
            </a:extLst>
          </p:cNvPr>
          <p:cNvSpPr txBox="1">
            <a:spLocks/>
          </p:cNvSpPr>
          <p:nvPr/>
        </p:nvSpPr>
        <p:spPr>
          <a:xfrm>
            <a:off x="5059236" y="3033569"/>
            <a:ext cx="3783599" cy="1139628"/>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84138" fontAlgn="auto">
              <a:lnSpc>
                <a:spcPct val="100000"/>
              </a:lnSpc>
              <a:spcBef>
                <a:spcPts val="0"/>
              </a:spcBef>
              <a:spcAft>
                <a:spcPts val="1200"/>
              </a:spcAft>
              <a:defRPr/>
            </a:pPr>
            <a:r>
              <a:rPr lang="en-GB" b="1" spc="-150" dirty="0">
                <a:solidFill>
                  <a:schemeClr val="bg1"/>
                </a:solidFill>
              </a:rPr>
              <a:t>“	. . . </a:t>
            </a:r>
            <a:r>
              <a:rPr lang="en-GB" b="1" dirty="0">
                <a:solidFill>
                  <a:schemeClr val="bg1"/>
                </a:solidFill>
              </a:rPr>
              <a:t>Multiple tissue samples should be obtained from the proximal, distal and intervening </a:t>
            </a:r>
            <a:r>
              <a:rPr lang="en-GB" b="1" dirty="0" err="1">
                <a:solidFill>
                  <a:schemeClr val="bg1"/>
                </a:solidFill>
              </a:rPr>
              <a:t>esophageal</a:t>
            </a:r>
            <a:r>
              <a:rPr lang="en-GB" b="1" dirty="0">
                <a:solidFill>
                  <a:schemeClr val="bg1"/>
                </a:solidFill>
              </a:rPr>
              <a:t> mucosa”</a:t>
            </a:r>
            <a:r>
              <a:rPr lang="en-GB" b="1" baseline="30000" dirty="0">
                <a:solidFill>
                  <a:schemeClr val="bg1"/>
                </a:solidFill>
              </a:rPr>
              <a:t>4</a:t>
            </a:r>
          </a:p>
        </p:txBody>
      </p:sp>
    </p:spTree>
    <p:extLst>
      <p:ext uri="{BB962C8B-B14F-4D97-AF65-F5344CB8AC3E}">
        <p14:creationId xmlns:p14="http://schemas.microsoft.com/office/powerpoint/2010/main" val="592635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26E0E-3759-9A4D-BA78-801DD31912A3}"/>
              </a:ext>
            </a:extLst>
          </p:cNvPr>
          <p:cNvSpPr>
            <a:spLocks noGrp="1"/>
          </p:cNvSpPr>
          <p:nvPr>
            <p:ph type="title"/>
          </p:nvPr>
        </p:nvSpPr>
        <p:spPr>
          <a:xfrm>
            <a:off x="428623" y="27599"/>
            <a:ext cx="5943602" cy="974558"/>
          </a:xfrm>
        </p:spPr>
        <p:txBody>
          <a:bodyPr/>
          <a:lstStyle/>
          <a:p>
            <a:r>
              <a:rPr lang="en-US" dirty="0"/>
              <a:t>Differential diagnosis</a:t>
            </a:r>
            <a:r>
              <a:rPr lang="en-US" baseline="30000" dirty="0"/>
              <a:t>1</a:t>
            </a:r>
            <a:endParaRPr lang="en-US" dirty="0"/>
          </a:p>
        </p:txBody>
      </p:sp>
      <p:graphicFrame>
        <p:nvGraphicFramePr>
          <p:cNvPr id="9" name="Table 8">
            <a:extLst>
              <a:ext uri="{FF2B5EF4-FFF2-40B4-BE49-F238E27FC236}">
                <a16:creationId xmlns:a16="http://schemas.microsoft.com/office/drawing/2014/main" id="{9AABBBDF-B37E-434E-8FD7-A459E237FA44}"/>
              </a:ext>
            </a:extLst>
          </p:cNvPr>
          <p:cNvGraphicFramePr>
            <a:graphicFrameLocks noGrp="1"/>
          </p:cNvGraphicFramePr>
          <p:nvPr/>
        </p:nvGraphicFramePr>
        <p:xfrm>
          <a:off x="428626" y="897460"/>
          <a:ext cx="8212454" cy="4560239"/>
        </p:xfrm>
        <a:graphic>
          <a:graphicData uri="http://schemas.openxmlformats.org/drawingml/2006/table">
            <a:tbl>
              <a:tblPr firstRow="1" bandRow="1">
                <a:tableStyleId>{5C22544A-7EE6-4342-B048-85BDC9FD1C3A}</a:tableStyleId>
              </a:tblPr>
              <a:tblGrid>
                <a:gridCol w="1302897">
                  <a:extLst>
                    <a:ext uri="{9D8B030D-6E8A-4147-A177-3AD203B41FA5}">
                      <a16:colId xmlns:a16="http://schemas.microsoft.com/office/drawing/2014/main" val="1810975813"/>
                    </a:ext>
                  </a:extLst>
                </a:gridCol>
                <a:gridCol w="1761469">
                  <a:extLst>
                    <a:ext uri="{9D8B030D-6E8A-4147-A177-3AD203B41FA5}">
                      <a16:colId xmlns:a16="http://schemas.microsoft.com/office/drawing/2014/main" val="2374014350"/>
                    </a:ext>
                  </a:extLst>
                </a:gridCol>
                <a:gridCol w="1844251">
                  <a:extLst>
                    <a:ext uri="{9D8B030D-6E8A-4147-A177-3AD203B41FA5}">
                      <a16:colId xmlns:a16="http://schemas.microsoft.com/office/drawing/2014/main" val="2920826778"/>
                    </a:ext>
                  </a:extLst>
                </a:gridCol>
                <a:gridCol w="1557333">
                  <a:extLst>
                    <a:ext uri="{9D8B030D-6E8A-4147-A177-3AD203B41FA5}">
                      <a16:colId xmlns:a16="http://schemas.microsoft.com/office/drawing/2014/main" val="3864127313"/>
                    </a:ext>
                  </a:extLst>
                </a:gridCol>
                <a:gridCol w="1746504">
                  <a:extLst>
                    <a:ext uri="{9D8B030D-6E8A-4147-A177-3AD203B41FA5}">
                      <a16:colId xmlns:a16="http://schemas.microsoft.com/office/drawing/2014/main" val="1924629628"/>
                    </a:ext>
                  </a:extLst>
                </a:gridCol>
              </a:tblGrid>
              <a:tr h="254527">
                <a:tc>
                  <a:txBody>
                    <a:bodyPr/>
                    <a:lstStyle/>
                    <a:p>
                      <a:pPr algn="l">
                        <a:lnSpc>
                          <a:spcPct val="107000"/>
                        </a:lnSpc>
                        <a:spcAft>
                          <a:spcPts val="0"/>
                        </a:spcAft>
                      </a:pPr>
                      <a:r>
                        <a:rPr lang="en-GB" sz="1000" b="1" dirty="0">
                          <a:effectLst/>
                          <a:latin typeface="Arial" panose="020B0604020202020204" pitchFamily="34" charset="0"/>
                          <a:ea typeface="Calibri" panose="020F0502020204030204" pitchFamily="34" charset="0"/>
                          <a:cs typeface="Arial" panose="020B0604020202020204" pitchFamily="34" charset="0"/>
                        </a:rPr>
                        <a:t>Patient characteristics</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lnSpc>
                          <a:spcPct val="107000"/>
                        </a:lnSpc>
                        <a:spcAft>
                          <a:spcPts val="0"/>
                        </a:spcAft>
                      </a:pPr>
                      <a:r>
                        <a:rPr lang="en-GB" sz="10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Eosinophilic oesophagitis</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a:lnSpc>
                          <a:spcPct val="107000"/>
                        </a:lnSpc>
                        <a:spcAft>
                          <a:spcPts val="0"/>
                        </a:spcAft>
                      </a:pPr>
                      <a:r>
                        <a:rPr lang="en-GB" sz="10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GORD</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lnSpc>
                          <a:spcPct val="107000"/>
                        </a:lnSpc>
                        <a:spcAft>
                          <a:spcPts val="0"/>
                        </a:spcAft>
                      </a:pPr>
                      <a:r>
                        <a:rPr lang="en-GB" sz="10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Oesophageal cancer</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lnSpc>
                          <a:spcPct val="107000"/>
                        </a:lnSpc>
                        <a:spcAft>
                          <a:spcPts val="0"/>
                        </a:spcAft>
                      </a:pPr>
                      <a:r>
                        <a:rPr lang="en-GB" sz="10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Dysmotility </a:t>
                      </a:r>
                      <a:endParaRPr lang="en-GB"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54608148"/>
                  </a:ext>
                </a:extLst>
              </a:tr>
              <a:tr h="254527">
                <a:tc>
                  <a:txBody>
                    <a:bodyPr/>
                    <a:lstStyle/>
                    <a:p>
                      <a:pPr algn="l">
                        <a:lnSpc>
                          <a:spcPct val="107000"/>
                        </a:lnSpc>
                        <a:spcAft>
                          <a:spcPts val="0"/>
                        </a:spcAft>
                      </a:pPr>
                      <a:r>
                        <a:rPr lang="en-GB" sz="10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Dysphagia</a:t>
                      </a:r>
                      <a:endPar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Intermittent / continuous</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Unusual</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Progressive / continuous</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Intermittent with long history</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53527720"/>
                  </a:ext>
                </a:extLst>
              </a:tr>
              <a:tr h="254527">
                <a:tc>
                  <a:txBody>
                    <a:bodyPr/>
                    <a:lstStyle/>
                    <a:p>
                      <a:pPr algn="l">
                        <a:lnSpc>
                          <a:spcPct val="107000"/>
                        </a:lnSpc>
                        <a:spcAft>
                          <a:spcPts val="0"/>
                        </a:spcAft>
                      </a:pPr>
                      <a:r>
                        <a:rPr lang="en-GB" sz="10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Heartburn</a:t>
                      </a:r>
                      <a:endPar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Less common</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Characteristic</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Previous history</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Rare</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6070671"/>
                  </a:ext>
                </a:extLst>
              </a:tr>
              <a:tr h="254527">
                <a:tc>
                  <a:txBody>
                    <a:bodyPr/>
                    <a:lstStyle/>
                    <a:p>
                      <a:pPr algn="l">
                        <a:lnSpc>
                          <a:spcPct val="107000"/>
                        </a:lnSpc>
                        <a:spcAft>
                          <a:spcPts val="0"/>
                        </a:spcAft>
                      </a:pPr>
                      <a:r>
                        <a:rPr lang="en-GB" sz="1000" b="1">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Chest pain</a:t>
                      </a:r>
                      <a:endPar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Can be prominent feature</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May occur</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Rare</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Common</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4458425"/>
                  </a:ext>
                </a:extLst>
              </a:tr>
              <a:tr h="254527">
                <a:tc>
                  <a:txBody>
                    <a:bodyPr/>
                    <a:lstStyle/>
                    <a:p>
                      <a:pPr algn="l">
                        <a:lnSpc>
                          <a:spcPct val="107000"/>
                        </a:lnSpc>
                        <a:spcAft>
                          <a:spcPts val="0"/>
                        </a:spcAft>
                      </a:pPr>
                      <a:r>
                        <a:rPr lang="en-GB" sz="1000" b="1">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Food impaction</a:t>
                      </a:r>
                      <a:endPar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Common</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Rare</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May occur rarely</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Rare / occasional</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7963566"/>
                  </a:ext>
                </a:extLst>
              </a:tr>
              <a:tr h="254527">
                <a:tc>
                  <a:txBody>
                    <a:bodyPr/>
                    <a:lstStyle/>
                    <a:p>
                      <a:pPr algn="l">
                        <a:lnSpc>
                          <a:spcPct val="107000"/>
                        </a:lnSpc>
                        <a:spcAft>
                          <a:spcPts val="0"/>
                        </a:spcAft>
                      </a:pPr>
                      <a:r>
                        <a:rPr lang="en-GB" sz="1000" b="1">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Vomiting </a:t>
                      </a:r>
                      <a:endPar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More common in children</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Rare</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Rare</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No</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79590527"/>
                  </a:ext>
                </a:extLst>
              </a:tr>
              <a:tr h="387887">
                <a:tc>
                  <a:txBody>
                    <a:bodyPr/>
                    <a:lstStyle/>
                    <a:p>
                      <a:pPr algn="l">
                        <a:lnSpc>
                          <a:spcPct val="107000"/>
                        </a:lnSpc>
                        <a:spcAft>
                          <a:spcPts val="0"/>
                        </a:spcAft>
                      </a:pPr>
                      <a:r>
                        <a:rPr lang="en-GB" sz="1000" b="1">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Regurgitation</a:t>
                      </a:r>
                      <a:endPar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Infrequent but secondary</a:t>
                      </a:r>
                      <a:b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to food being stuck</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Common but from stomach contents with foul taste</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Infrequent but secondary to food being stuck</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May occur</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0665444"/>
                  </a:ext>
                </a:extLst>
              </a:tr>
              <a:tr h="254527">
                <a:tc>
                  <a:txBody>
                    <a:bodyPr/>
                    <a:lstStyle/>
                    <a:p>
                      <a:pPr algn="l">
                        <a:lnSpc>
                          <a:spcPct val="107000"/>
                        </a:lnSpc>
                        <a:spcAft>
                          <a:spcPts val="0"/>
                        </a:spcAft>
                      </a:pPr>
                      <a:r>
                        <a:rPr lang="en-GB" sz="10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History of atopy</a:t>
                      </a:r>
                      <a:endPar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rPr>
                        <a:t>Common</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No</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No</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No</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81877300"/>
                  </a:ext>
                </a:extLst>
              </a:tr>
              <a:tr h="254527">
                <a:tc>
                  <a:txBody>
                    <a:bodyPr/>
                    <a:lstStyle/>
                    <a:p>
                      <a:pPr algn="l">
                        <a:lnSpc>
                          <a:spcPct val="107000"/>
                        </a:lnSpc>
                        <a:spcAft>
                          <a:spcPts val="0"/>
                        </a:spcAft>
                      </a:pPr>
                      <a:r>
                        <a:rPr lang="en-GB" sz="10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Age </a:t>
                      </a:r>
                      <a:endPar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Uncommon &gt;60</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Any age</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&gt;50</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Any age</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97690895"/>
                  </a:ext>
                </a:extLst>
              </a:tr>
              <a:tr h="254527">
                <a:tc>
                  <a:txBody>
                    <a:bodyPr/>
                    <a:lstStyle/>
                    <a:p>
                      <a:pPr algn="l">
                        <a:lnSpc>
                          <a:spcPct val="107000"/>
                        </a:lnSpc>
                        <a:spcAft>
                          <a:spcPts val="0"/>
                        </a:spcAft>
                      </a:pPr>
                      <a:r>
                        <a:rPr lang="en-GB" sz="10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Diagnostic tests</a:t>
                      </a:r>
                      <a:endPar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96420416"/>
                  </a:ext>
                </a:extLst>
              </a:tr>
              <a:tr h="387887">
                <a:tc>
                  <a:txBody>
                    <a:bodyPr/>
                    <a:lstStyle/>
                    <a:p>
                      <a:pPr algn="l">
                        <a:lnSpc>
                          <a:spcPct val="107000"/>
                        </a:lnSpc>
                        <a:spcAft>
                          <a:spcPts val="0"/>
                        </a:spcAft>
                      </a:pPr>
                      <a:r>
                        <a:rPr lang="en-GB" sz="10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Endoscopy</a:t>
                      </a:r>
                      <a:endPar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Oesophageal rings and vertical furrows may be seen</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Distal oesophagitis / distal strictures may be seen</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Diagnostic of a tumour </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Frequently normal</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20040943"/>
                  </a:ext>
                </a:extLst>
              </a:tr>
              <a:tr h="254527">
                <a:tc>
                  <a:txBody>
                    <a:bodyPr/>
                    <a:lstStyle/>
                    <a:p>
                      <a:pPr algn="l">
                        <a:lnSpc>
                          <a:spcPct val="107000"/>
                        </a:lnSpc>
                        <a:spcAft>
                          <a:spcPts val="0"/>
                        </a:spcAft>
                      </a:pPr>
                      <a:r>
                        <a:rPr lang="en-GB" sz="1000" b="1">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Biopsy</a:t>
                      </a:r>
                      <a:endPar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&gt;15 eosinophils /</a:t>
                      </a:r>
                      <a:r>
                        <a:rPr lang="en-GB" sz="1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hpf</a:t>
                      </a:r>
                      <a:endPar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&lt; 5 eosinophils / hpf</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Diagnostic</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Normal</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79627132"/>
                  </a:ext>
                </a:extLst>
              </a:tr>
              <a:tr h="387887">
                <a:tc>
                  <a:txBody>
                    <a:bodyPr/>
                    <a:lstStyle/>
                    <a:p>
                      <a:pPr algn="l">
                        <a:lnSpc>
                          <a:spcPct val="107000"/>
                        </a:lnSpc>
                        <a:spcAft>
                          <a:spcPts val="0"/>
                        </a:spcAft>
                      </a:pPr>
                      <a:r>
                        <a:rPr lang="en-GB" sz="10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Barium swallow </a:t>
                      </a:r>
                      <a:endPar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May show strictures or narrow bore oesophagus</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May show distal strictures </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Can be diagnostic</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May show dilation</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65013806"/>
                  </a:ext>
                </a:extLst>
              </a:tr>
              <a:tr h="254527">
                <a:tc>
                  <a:txBody>
                    <a:bodyPr/>
                    <a:lstStyle/>
                    <a:p>
                      <a:pPr algn="l">
                        <a:lnSpc>
                          <a:spcPct val="107000"/>
                        </a:lnSpc>
                        <a:spcAft>
                          <a:spcPts val="0"/>
                        </a:spcAft>
                      </a:pPr>
                      <a:r>
                        <a:rPr lang="en-GB" sz="10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24-hour pH studies </a:t>
                      </a:r>
                      <a:endPar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Normal </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Abnormal</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N/A</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Usually normal </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60016013"/>
                  </a:ext>
                </a:extLst>
              </a:tr>
              <a:tr h="279251">
                <a:tc>
                  <a:txBody>
                    <a:bodyPr/>
                    <a:lstStyle/>
                    <a:p>
                      <a:pPr algn="l">
                        <a:lnSpc>
                          <a:spcPct val="107000"/>
                        </a:lnSpc>
                        <a:spcAft>
                          <a:spcPts val="0"/>
                        </a:spcAft>
                      </a:pPr>
                      <a:r>
                        <a:rPr lang="en-GB" sz="10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Manometry</a:t>
                      </a:r>
                      <a:endPar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Normal or distal obstruction</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May be normal or hypomotility</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Normal or obstruction </a:t>
                      </a:r>
                    </a:p>
                  </a:txBody>
                  <a:tcPr marL="68580" marR="68580" marT="54000" marB="5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spcAft>
                          <a:spcPts val="0"/>
                        </a:spcAft>
                      </a:pPr>
                      <a:r>
                        <a:rPr lang="en-GB" sz="10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Diagnostic of dysmotility</a:t>
                      </a:r>
                    </a:p>
                  </a:txBody>
                  <a:tcPr marL="68580" marR="6858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54827412"/>
                  </a:ext>
                </a:extLst>
              </a:tr>
            </a:tbl>
          </a:graphicData>
        </a:graphic>
      </p:graphicFrame>
      <p:sp>
        <p:nvSpPr>
          <p:cNvPr id="5" name="Text Placeholder 4">
            <a:extLst>
              <a:ext uri="{FF2B5EF4-FFF2-40B4-BE49-F238E27FC236}">
                <a16:creationId xmlns:a16="http://schemas.microsoft.com/office/drawing/2014/main" id="{584040D9-C444-6D4D-9D82-AD1ED2467D59}"/>
              </a:ext>
            </a:extLst>
          </p:cNvPr>
          <p:cNvSpPr>
            <a:spLocks noGrp="1"/>
          </p:cNvSpPr>
          <p:nvPr>
            <p:ph type="body" sz="quarter" idx="11"/>
          </p:nvPr>
        </p:nvSpPr>
        <p:spPr/>
        <p:txBody>
          <a:bodyPr/>
          <a:lstStyle/>
          <a:p>
            <a:r>
              <a:rPr lang="en-GB" dirty="0"/>
              <a:t>1. 	Working Group. Data on file, Dr Falk. </a:t>
            </a:r>
            <a:endParaRPr lang="en-US" dirty="0"/>
          </a:p>
          <a:p>
            <a:endParaRPr lang="en-US" dirty="0"/>
          </a:p>
        </p:txBody>
      </p:sp>
    </p:spTree>
    <p:extLst>
      <p:ext uri="{BB962C8B-B14F-4D97-AF65-F5344CB8AC3E}">
        <p14:creationId xmlns:p14="http://schemas.microsoft.com/office/powerpoint/2010/main" val="3192091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20704D-9AEC-1544-8BF5-1F5F4E8DC7BF}"/>
              </a:ext>
            </a:extLst>
          </p:cNvPr>
          <p:cNvSpPr>
            <a:spLocks noGrp="1"/>
          </p:cNvSpPr>
          <p:nvPr>
            <p:ph type="body" sz="quarter" idx="11"/>
          </p:nvPr>
        </p:nvSpPr>
        <p:spPr/>
        <p:txBody>
          <a:bodyPr>
            <a:normAutofit/>
          </a:bodyPr>
          <a:lstStyle/>
          <a:p>
            <a:r>
              <a:rPr lang="en-US" dirty="0"/>
              <a:t>1. 	Attwood S. Clin Med 2013; 13(6): s32-s35.</a:t>
            </a:r>
          </a:p>
          <a:p>
            <a:pPr>
              <a:buAutoNum type="arabicPeriod" startAt="2"/>
            </a:pPr>
            <a:r>
              <a:rPr lang="en-US" dirty="0" err="1"/>
              <a:t>Lucendo</a:t>
            </a:r>
            <a:r>
              <a:rPr lang="en-US" dirty="0"/>
              <a:t> AJ </a:t>
            </a:r>
            <a:r>
              <a:rPr lang="en-US" i="1" dirty="0"/>
              <a:t>et al</a:t>
            </a:r>
            <a:r>
              <a:rPr lang="en-US" dirty="0"/>
              <a:t>. United Eur Gastroenterol J 2017; 5(3): 335-58.</a:t>
            </a:r>
          </a:p>
          <a:p>
            <a:pPr>
              <a:buAutoNum type="arabicPeriod" startAt="2"/>
            </a:pPr>
            <a:r>
              <a:rPr lang="sv" dirty="0"/>
              <a:t>Kia L, Hirano I. Nat Rev Gastroenterol Hepatol 2015; 12(7): 379-86. </a:t>
            </a:r>
          </a:p>
          <a:p>
            <a:r>
              <a:rPr lang="en-GB" dirty="0"/>
              <a:t>4. </a:t>
            </a:r>
            <a:r>
              <a:rPr lang="en-GB" dirty="0" err="1"/>
              <a:t>Lucendo</a:t>
            </a:r>
            <a:r>
              <a:rPr lang="en-GB" dirty="0"/>
              <a:t> AJ </a:t>
            </a:r>
            <a:r>
              <a:rPr lang="en-GB" i="1" dirty="0"/>
              <a:t>et al. </a:t>
            </a:r>
            <a:r>
              <a:rPr lang="en-GB" dirty="0"/>
              <a:t>Gastroenterology 2019; 157(1): 74-86.</a:t>
            </a:r>
            <a:endParaRPr lang="en-US" dirty="0"/>
          </a:p>
        </p:txBody>
      </p:sp>
      <p:sp>
        <p:nvSpPr>
          <p:cNvPr id="8" name="Rectangle 2">
            <a:extLst>
              <a:ext uri="{FF2B5EF4-FFF2-40B4-BE49-F238E27FC236}">
                <a16:creationId xmlns:a16="http://schemas.microsoft.com/office/drawing/2014/main" id="{FFF9F573-8420-8B4B-90D8-D4A36986B408}"/>
              </a:ext>
            </a:extLst>
          </p:cNvPr>
          <p:cNvSpPr>
            <a:spLocks noChangeArrowheads="1"/>
          </p:cNvSpPr>
          <p:nvPr/>
        </p:nvSpPr>
        <p:spPr bwMode="auto">
          <a:xfrm>
            <a:off x="428626" y="2185448"/>
            <a:ext cx="80948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spcBef>
                <a:spcPct val="0"/>
              </a:spcBef>
              <a:buFontTx/>
              <a:buNone/>
            </a:pPr>
            <a:r>
              <a:rPr lang="en-GB" altLang="en-US" sz="1400" b="1" dirty="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Clinical signs and symptoms that can aid the distinction of </a:t>
            </a:r>
            <a:r>
              <a:rPr lang="en-GB" altLang="en-US" sz="1400" b="1" dirty="0" err="1">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EoE</a:t>
            </a:r>
            <a:r>
              <a:rPr lang="en-GB" altLang="en-US" sz="1400" b="1" dirty="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 from GORD</a:t>
            </a:r>
            <a:r>
              <a:rPr lang="en-GB" altLang="en-US" sz="1400" b="1" baseline="30000" dirty="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3</a:t>
            </a:r>
            <a:endParaRPr lang="en-GB" altLang="en-US" sz="1400" b="1" dirty="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5" name="Title 4">
            <a:extLst>
              <a:ext uri="{FF2B5EF4-FFF2-40B4-BE49-F238E27FC236}">
                <a16:creationId xmlns:a16="http://schemas.microsoft.com/office/drawing/2014/main" id="{92AE0EB8-35F5-E541-B791-0BE415FE7FC2}"/>
              </a:ext>
            </a:extLst>
          </p:cNvPr>
          <p:cNvSpPr>
            <a:spLocks noGrp="1"/>
          </p:cNvSpPr>
          <p:nvPr>
            <p:ph type="title"/>
          </p:nvPr>
        </p:nvSpPr>
        <p:spPr>
          <a:xfrm>
            <a:off x="428624" y="0"/>
            <a:ext cx="8216612" cy="1020932"/>
          </a:xfrm>
        </p:spPr>
        <p:txBody>
          <a:bodyPr/>
          <a:lstStyle/>
          <a:p>
            <a:r>
              <a:rPr lang="en-US" dirty="0"/>
              <a:t>Distinguishing </a:t>
            </a:r>
            <a:r>
              <a:rPr lang="en-US" dirty="0" err="1"/>
              <a:t>EoE</a:t>
            </a:r>
            <a:r>
              <a:rPr lang="en-US" dirty="0"/>
              <a:t> from gastro-</a:t>
            </a:r>
            <a:r>
              <a:rPr lang="en-US" dirty="0" err="1"/>
              <a:t>oesophageal</a:t>
            </a:r>
            <a:r>
              <a:rPr lang="en-US" dirty="0"/>
              <a:t> reflux disease (GORD)</a:t>
            </a:r>
          </a:p>
        </p:txBody>
      </p:sp>
      <p:graphicFrame>
        <p:nvGraphicFramePr>
          <p:cNvPr id="11" name="Table 10">
            <a:extLst>
              <a:ext uri="{FF2B5EF4-FFF2-40B4-BE49-F238E27FC236}">
                <a16:creationId xmlns:a16="http://schemas.microsoft.com/office/drawing/2014/main" id="{3D173DEF-27CD-914D-96DB-025553ED52E8}"/>
              </a:ext>
            </a:extLst>
          </p:cNvPr>
          <p:cNvGraphicFramePr>
            <a:graphicFrameLocks noGrp="1"/>
          </p:cNvGraphicFramePr>
          <p:nvPr>
            <p:extLst>
              <p:ext uri="{D42A27DB-BD31-4B8C-83A1-F6EECF244321}">
                <p14:modId xmlns:p14="http://schemas.microsoft.com/office/powerpoint/2010/main" val="974895089"/>
              </p:ext>
            </p:extLst>
          </p:nvPr>
        </p:nvGraphicFramePr>
        <p:xfrm>
          <a:off x="428626" y="2513019"/>
          <a:ext cx="7866288" cy="2905631"/>
        </p:xfrm>
        <a:graphic>
          <a:graphicData uri="http://schemas.openxmlformats.org/drawingml/2006/table">
            <a:tbl>
              <a:tblPr firstRow="1" bandRow="1">
                <a:tableStyleId>{5C22544A-7EE6-4342-B048-85BDC9FD1C3A}</a:tableStyleId>
              </a:tblPr>
              <a:tblGrid>
                <a:gridCol w="1609098">
                  <a:extLst>
                    <a:ext uri="{9D8B030D-6E8A-4147-A177-3AD203B41FA5}">
                      <a16:colId xmlns:a16="http://schemas.microsoft.com/office/drawing/2014/main" val="1810975813"/>
                    </a:ext>
                  </a:extLst>
                </a:gridCol>
                <a:gridCol w="3442145">
                  <a:extLst>
                    <a:ext uri="{9D8B030D-6E8A-4147-A177-3AD203B41FA5}">
                      <a16:colId xmlns:a16="http://schemas.microsoft.com/office/drawing/2014/main" val="2374014350"/>
                    </a:ext>
                  </a:extLst>
                </a:gridCol>
                <a:gridCol w="2815045">
                  <a:extLst>
                    <a:ext uri="{9D8B030D-6E8A-4147-A177-3AD203B41FA5}">
                      <a16:colId xmlns:a16="http://schemas.microsoft.com/office/drawing/2014/main" val="2920826778"/>
                    </a:ext>
                  </a:extLst>
                </a:gridCol>
              </a:tblGrid>
              <a:tr h="273224">
                <a:tc>
                  <a:txBody>
                    <a:bodyPr/>
                    <a:lstStyle/>
                    <a:p>
                      <a:r>
                        <a:rPr lang="en-US" sz="1100" b="0" i="0" dirty="0">
                          <a:latin typeface="Arial" panose="020B0604020202020204" pitchFamily="34" charset="0"/>
                          <a:cs typeface="Arial" panose="020B0604020202020204" pitchFamily="34" charset="0"/>
                        </a:rPr>
                        <a:t>Factors</a:t>
                      </a:r>
                    </a:p>
                  </a:txBody>
                  <a:tcPr marL="91422" marR="91422" marT="45737" marB="45737">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n-US" sz="1100" b="0" i="0" dirty="0" err="1">
                          <a:latin typeface="Arial" panose="020B0604020202020204" pitchFamily="34" charset="0"/>
                          <a:cs typeface="Arial" panose="020B0604020202020204" pitchFamily="34" charset="0"/>
                        </a:rPr>
                        <a:t>EoE</a:t>
                      </a:r>
                      <a:endParaRPr lang="en-US" sz="1100" b="0" i="0" dirty="0">
                        <a:latin typeface="Arial" panose="020B0604020202020204" pitchFamily="34" charset="0"/>
                        <a:cs typeface="Arial" panose="020B0604020202020204" pitchFamily="34" charset="0"/>
                      </a:endParaRPr>
                    </a:p>
                  </a:txBody>
                  <a:tcPr marL="91422" marR="91422" marT="45737" marB="457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lang="en-US" sz="1100" b="0" i="0" dirty="0">
                          <a:latin typeface="Arial" panose="020B0604020202020204" pitchFamily="34" charset="0"/>
                          <a:cs typeface="Arial" panose="020B0604020202020204" pitchFamily="34" charset="0"/>
                        </a:rPr>
                        <a:t>GORD</a:t>
                      </a:r>
                    </a:p>
                  </a:txBody>
                  <a:tcPr marL="91422" marR="91422" marT="45737" marB="45737">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54608148"/>
                  </a:ext>
                </a:extLst>
              </a:tr>
              <a:tr h="469662">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Dominant symptom</a:t>
                      </a:r>
                    </a:p>
                  </a:txBody>
                  <a:tcPr marL="91422" marR="91422" marT="36014" marB="36014">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Dysphagia</a:t>
                      </a:r>
                    </a:p>
                  </a:txBody>
                  <a:tcPr marL="91422" marR="91422" marT="36014" marB="360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Heartburn</a:t>
                      </a:r>
                    </a:p>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Regurgitation</a:t>
                      </a:r>
                    </a:p>
                  </a:txBody>
                  <a:tcPr marL="91422" marR="91422" marT="36014" marB="36014">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53527720"/>
                  </a:ext>
                </a:extLst>
              </a:tr>
              <a:tr h="252719">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Food impaction</a:t>
                      </a:r>
                    </a:p>
                  </a:txBody>
                  <a:tcPr marL="91422" marR="91422" marT="36014" marB="36014">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Common</a:t>
                      </a:r>
                    </a:p>
                  </a:txBody>
                  <a:tcPr marL="91422" marR="91422" marT="36014" marB="360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Uncommon</a:t>
                      </a:r>
                    </a:p>
                  </a:txBody>
                  <a:tcPr marL="91422" marR="91422" marT="36014" marB="36014">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6070671"/>
                  </a:ext>
                </a:extLst>
              </a:tr>
              <a:tr h="252719">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Gender</a:t>
                      </a:r>
                    </a:p>
                  </a:txBody>
                  <a:tcPr marL="91422" marR="91422" marT="36014" marB="36014">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Male predominance</a:t>
                      </a:r>
                    </a:p>
                  </a:txBody>
                  <a:tcPr marL="91422" marR="91422" marT="36014" marB="360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Male = Female</a:t>
                      </a:r>
                    </a:p>
                  </a:txBody>
                  <a:tcPr marL="91422" marR="91422" marT="36014" marB="36014">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4458425"/>
                  </a:ext>
                </a:extLst>
              </a:tr>
              <a:tr h="252719">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Age</a:t>
                      </a:r>
                    </a:p>
                  </a:txBody>
                  <a:tcPr marL="91422" marR="91422" marT="36014" marB="36014">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Children, young adults</a:t>
                      </a:r>
                    </a:p>
                  </a:txBody>
                  <a:tcPr marL="91422" marR="91422" marT="36014" marB="360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Middle-age</a:t>
                      </a:r>
                    </a:p>
                  </a:txBody>
                  <a:tcPr marL="91422" marR="91422" marT="36014" marB="36014">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7963566"/>
                  </a:ext>
                </a:extLst>
              </a:tr>
              <a:tr h="646431">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Endoscopic findings</a:t>
                      </a:r>
                    </a:p>
                  </a:txBody>
                  <a:tcPr marL="91422" marR="91422" marT="36014" marB="36014">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err="1">
                          <a:solidFill>
                            <a:schemeClr val="bg2">
                              <a:lumMod val="25000"/>
                            </a:schemeClr>
                          </a:solidFill>
                          <a:latin typeface="Arial" panose="020B0604020202020204" pitchFamily="34" charset="0"/>
                          <a:cs typeface="Arial" panose="020B0604020202020204" pitchFamily="34" charset="0"/>
                        </a:rPr>
                        <a:t>Oedema</a:t>
                      </a:r>
                      <a:r>
                        <a:rPr lang="en-US" sz="1100" b="0" i="0" dirty="0">
                          <a:solidFill>
                            <a:schemeClr val="bg2">
                              <a:lumMod val="25000"/>
                            </a:schemeClr>
                          </a:solidFill>
                          <a:latin typeface="Arial" panose="020B0604020202020204" pitchFamily="34" charset="0"/>
                          <a:cs typeface="Arial" panose="020B0604020202020204" pitchFamily="34" charset="0"/>
                        </a:rPr>
                        <a:t>, rings, exudates furrows, strictures, </a:t>
                      </a:r>
                      <a:r>
                        <a:rPr lang="en-US" sz="1100" b="0" i="0" dirty="0" err="1">
                          <a:solidFill>
                            <a:schemeClr val="bg2">
                              <a:lumMod val="25000"/>
                            </a:schemeClr>
                          </a:solidFill>
                          <a:latin typeface="Arial" panose="020B0604020202020204" pitchFamily="34" charset="0"/>
                          <a:cs typeface="Arial" panose="020B0604020202020204" pitchFamily="34" charset="0"/>
                        </a:rPr>
                        <a:t>cr</a:t>
                      </a:r>
                      <a:r>
                        <a:rPr lang="en-GB" sz="1100" b="0" i="0" dirty="0" err="1">
                          <a:solidFill>
                            <a:schemeClr val="bg2">
                              <a:lumMod val="25000"/>
                            </a:schemeClr>
                          </a:solidFill>
                          <a:latin typeface="Arial" panose="020B0604020202020204" pitchFamily="34" charset="0"/>
                          <a:cs typeface="Arial" panose="020B0604020202020204" pitchFamily="34" charset="0"/>
                        </a:rPr>
                        <a:t>épe</a:t>
                      </a:r>
                      <a:r>
                        <a:rPr lang="en-GB" sz="1100" b="0" i="0" dirty="0">
                          <a:solidFill>
                            <a:schemeClr val="bg2">
                              <a:lumMod val="25000"/>
                            </a:schemeClr>
                          </a:solidFill>
                          <a:latin typeface="Arial" panose="020B0604020202020204" pitchFamily="34" charset="0"/>
                          <a:cs typeface="Arial" panose="020B0604020202020204" pitchFamily="34" charset="0"/>
                        </a:rPr>
                        <a:t>-paper oesophagus, narrow calibre oesophagus</a:t>
                      </a:r>
                    </a:p>
                    <a:p>
                      <a:pPr>
                        <a:spcAft>
                          <a:spcPts val="300"/>
                        </a:spcAft>
                      </a:pPr>
                      <a:r>
                        <a:rPr lang="en-GB" sz="1100" b="0" i="0" dirty="0">
                          <a:solidFill>
                            <a:schemeClr val="bg2">
                              <a:lumMod val="25000"/>
                            </a:schemeClr>
                          </a:solidFill>
                          <a:latin typeface="Arial" panose="020B0604020202020204" pitchFamily="34" charset="0"/>
                          <a:cs typeface="Arial" panose="020B0604020202020204" pitchFamily="34" charset="0"/>
                        </a:rPr>
                        <a:t>Normal findings on endoscopy: minority</a:t>
                      </a:r>
                      <a:endParaRPr lang="en-US" sz="1100" b="0" i="0" dirty="0">
                        <a:solidFill>
                          <a:schemeClr val="bg2">
                            <a:lumMod val="25000"/>
                          </a:schemeClr>
                        </a:solidFill>
                        <a:latin typeface="Arial" panose="020B0604020202020204" pitchFamily="34" charset="0"/>
                        <a:cs typeface="Arial" panose="020B0604020202020204" pitchFamily="34" charset="0"/>
                      </a:endParaRPr>
                    </a:p>
                  </a:txBody>
                  <a:tcPr marL="91422" marR="91422" marT="36014" marB="360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Erosions, ulcers, Barrett’s adenocarcinoma, strictures</a:t>
                      </a:r>
                    </a:p>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Normal findings on endoscopy: majority</a:t>
                      </a:r>
                    </a:p>
                  </a:txBody>
                  <a:tcPr marL="91422" marR="91422" marT="36014" marB="36014">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79590527"/>
                  </a:ext>
                </a:extLst>
              </a:tr>
              <a:tr h="252719">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Ambulatory pH testing</a:t>
                      </a:r>
                    </a:p>
                  </a:txBody>
                  <a:tcPr marL="91422" marR="91422" marT="36014" marB="36014">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Negative or positive</a:t>
                      </a:r>
                    </a:p>
                  </a:txBody>
                  <a:tcPr marL="91422" marR="91422" marT="36014" marB="360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Positive</a:t>
                      </a:r>
                    </a:p>
                  </a:txBody>
                  <a:tcPr marL="91422" marR="91422" marT="36014" marB="36014">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0665444"/>
                  </a:ext>
                </a:extLst>
              </a:tr>
              <a:tr h="252719">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Histology</a:t>
                      </a:r>
                    </a:p>
                  </a:txBody>
                  <a:tcPr marL="91422" marR="91422" marT="36014" marB="36014">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≥15 </a:t>
                      </a:r>
                      <a:r>
                        <a:rPr lang="en-US" sz="1100" b="0" i="0" dirty="0" err="1">
                          <a:solidFill>
                            <a:schemeClr val="bg2">
                              <a:lumMod val="25000"/>
                            </a:schemeClr>
                          </a:solidFill>
                          <a:latin typeface="Arial" panose="020B0604020202020204" pitchFamily="34" charset="0"/>
                          <a:cs typeface="Arial" panose="020B0604020202020204" pitchFamily="34" charset="0"/>
                        </a:rPr>
                        <a:t>eos</a:t>
                      </a:r>
                      <a:r>
                        <a:rPr lang="en-US" sz="1100" b="0" i="0" dirty="0">
                          <a:solidFill>
                            <a:schemeClr val="bg2">
                              <a:lumMod val="25000"/>
                            </a:schemeClr>
                          </a:solidFill>
                          <a:latin typeface="Arial" panose="020B0604020202020204" pitchFamily="34" charset="0"/>
                          <a:cs typeface="Arial" panose="020B0604020202020204" pitchFamily="34" charset="0"/>
                        </a:rPr>
                        <a:t>/</a:t>
                      </a:r>
                      <a:r>
                        <a:rPr lang="en-US" sz="1100" b="0" i="0" dirty="0" err="1">
                          <a:solidFill>
                            <a:schemeClr val="bg2">
                              <a:lumMod val="25000"/>
                            </a:schemeClr>
                          </a:solidFill>
                          <a:latin typeface="Arial" panose="020B0604020202020204" pitchFamily="34" charset="0"/>
                          <a:cs typeface="Arial" panose="020B0604020202020204" pitchFamily="34" charset="0"/>
                        </a:rPr>
                        <a:t>hpf</a:t>
                      </a:r>
                      <a:endParaRPr lang="en-US" sz="1100" b="0" i="0" dirty="0">
                        <a:solidFill>
                          <a:schemeClr val="bg2">
                            <a:lumMod val="25000"/>
                          </a:schemeClr>
                        </a:solidFill>
                        <a:latin typeface="Arial" panose="020B0604020202020204" pitchFamily="34" charset="0"/>
                        <a:cs typeface="Arial" panose="020B0604020202020204" pitchFamily="34" charset="0"/>
                      </a:endParaRPr>
                    </a:p>
                  </a:txBody>
                  <a:tcPr marL="91422" marR="91422" marT="36014" marB="360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&lt;7 </a:t>
                      </a:r>
                      <a:r>
                        <a:rPr lang="en-US" sz="1100" b="0" i="0" dirty="0" err="1">
                          <a:solidFill>
                            <a:schemeClr val="bg2">
                              <a:lumMod val="25000"/>
                            </a:schemeClr>
                          </a:solidFill>
                          <a:latin typeface="Arial" panose="020B0604020202020204" pitchFamily="34" charset="0"/>
                          <a:cs typeface="Arial" panose="020B0604020202020204" pitchFamily="34" charset="0"/>
                        </a:rPr>
                        <a:t>eos</a:t>
                      </a:r>
                      <a:r>
                        <a:rPr lang="en-US" sz="1100" b="0" i="0" dirty="0">
                          <a:solidFill>
                            <a:schemeClr val="bg2">
                              <a:lumMod val="25000"/>
                            </a:schemeClr>
                          </a:solidFill>
                          <a:latin typeface="Arial" panose="020B0604020202020204" pitchFamily="34" charset="0"/>
                          <a:cs typeface="Arial" panose="020B0604020202020204" pitchFamily="34" charset="0"/>
                        </a:rPr>
                        <a:t>/</a:t>
                      </a:r>
                      <a:r>
                        <a:rPr lang="en-US" sz="1100" b="0" i="0" dirty="0" err="1">
                          <a:solidFill>
                            <a:schemeClr val="bg2">
                              <a:lumMod val="25000"/>
                            </a:schemeClr>
                          </a:solidFill>
                          <a:latin typeface="Arial" panose="020B0604020202020204" pitchFamily="34" charset="0"/>
                          <a:cs typeface="Arial" panose="020B0604020202020204" pitchFamily="34" charset="0"/>
                        </a:rPr>
                        <a:t>hpf</a:t>
                      </a:r>
                      <a:endParaRPr lang="en-US" sz="1100" b="0" i="0" dirty="0">
                        <a:solidFill>
                          <a:schemeClr val="bg2">
                            <a:lumMod val="25000"/>
                          </a:schemeClr>
                        </a:solidFill>
                        <a:latin typeface="Arial" panose="020B0604020202020204" pitchFamily="34" charset="0"/>
                        <a:cs typeface="Arial" panose="020B0604020202020204" pitchFamily="34" charset="0"/>
                      </a:endParaRPr>
                    </a:p>
                  </a:txBody>
                  <a:tcPr marL="91422" marR="91422" marT="36014" marB="36014">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81877300"/>
                  </a:ext>
                </a:extLst>
              </a:tr>
              <a:tr h="252719">
                <a:tc>
                  <a:txBody>
                    <a:bodyPr/>
                    <a:lstStyle/>
                    <a:p>
                      <a:pPr>
                        <a:spcAft>
                          <a:spcPts val="300"/>
                        </a:spcAft>
                      </a:pPr>
                      <a:r>
                        <a:rPr lang="en-US" sz="1100" b="0" i="0" dirty="0" err="1">
                          <a:solidFill>
                            <a:schemeClr val="bg2">
                              <a:lumMod val="25000"/>
                            </a:schemeClr>
                          </a:solidFill>
                          <a:latin typeface="Arial" panose="020B0604020202020204" pitchFamily="34" charset="0"/>
                          <a:cs typeface="Arial" panose="020B0604020202020204" pitchFamily="34" charset="0"/>
                        </a:rPr>
                        <a:t>Aetiology</a:t>
                      </a:r>
                      <a:endParaRPr lang="en-US" sz="1100" b="0" i="0" dirty="0">
                        <a:solidFill>
                          <a:schemeClr val="bg2">
                            <a:lumMod val="25000"/>
                          </a:schemeClr>
                        </a:solidFill>
                        <a:latin typeface="Arial" panose="020B0604020202020204" pitchFamily="34" charset="0"/>
                        <a:cs typeface="Arial" panose="020B0604020202020204" pitchFamily="34" charset="0"/>
                      </a:endParaRPr>
                    </a:p>
                  </a:txBody>
                  <a:tcPr marL="91422" marR="91422" marT="36014" marB="36014">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Immune-mediated or antigen-mediated response</a:t>
                      </a:r>
                    </a:p>
                  </a:txBody>
                  <a:tcPr marL="91422" marR="91422" marT="36014" marB="360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300"/>
                        </a:spcAft>
                      </a:pPr>
                      <a:r>
                        <a:rPr lang="en-US" sz="1100" b="0" i="0" dirty="0">
                          <a:solidFill>
                            <a:schemeClr val="bg2">
                              <a:lumMod val="25000"/>
                            </a:schemeClr>
                          </a:solidFill>
                          <a:latin typeface="Arial" panose="020B0604020202020204" pitchFamily="34" charset="0"/>
                          <a:cs typeface="Arial" panose="020B0604020202020204" pitchFamily="34" charset="0"/>
                        </a:rPr>
                        <a:t>Acid reflux</a:t>
                      </a:r>
                    </a:p>
                  </a:txBody>
                  <a:tcPr marL="91422" marR="91422" marT="36014" marB="36014">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97690895"/>
                  </a:ext>
                </a:extLst>
              </a:tr>
            </a:tbl>
          </a:graphicData>
        </a:graphic>
      </p:graphicFrame>
      <p:sp>
        <p:nvSpPr>
          <p:cNvPr id="3" name="Text Placeholder 2">
            <a:extLst>
              <a:ext uri="{FF2B5EF4-FFF2-40B4-BE49-F238E27FC236}">
                <a16:creationId xmlns:a16="http://schemas.microsoft.com/office/drawing/2014/main" id="{2133914E-5FE4-F348-96E6-310C02318813}"/>
              </a:ext>
            </a:extLst>
          </p:cNvPr>
          <p:cNvSpPr>
            <a:spLocks noGrp="1"/>
          </p:cNvSpPr>
          <p:nvPr>
            <p:ph type="body" sz="quarter" idx="13"/>
          </p:nvPr>
        </p:nvSpPr>
        <p:spPr>
          <a:xfrm>
            <a:off x="417513" y="1047567"/>
            <a:ext cx="7898330" cy="975912"/>
          </a:xfrm>
        </p:spPr>
        <p:txBody>
          <a:bodyPr/>
          <a:lstStyle/>
          <a:p>
            <a:r>
              <a:rPr lang="en-GB" dirty="0" err="1"/>
              <a:t>EoE</a:t>
            </a:r>
            <a:r>
              <a:rPr lang="en-GB" dirty="0"/>
              <a:t> patients are frequently incorrectly labelled as having GORD</a:t>
            </a:r>
            <a:r>
              <a:rPr lang="en-GB" baseline="30000" dirty="0"/>
              <a:t>1</a:t>
            </a:r>
          </a:p>
          <a:p>
            <a:r>
              <a:rPr lang="en-GB" dirty="0"/>
              <a:t>Although they are not mutually exclusive disorders, the ≥15 </a:t>
            </a:r>
            <a:r>
              <a:rPr lang="en-GB" dirty="0" err="1"/>
              <a:t>eos</a:t>
            </a:r>
            <a:r>
              <a:rPr lang="en-GB" dirty="0"/>
              <a:t>/</a:t>
            </a:r>
            <a:r>
              <a:rPr lang="en-GB" dirty="0" err="1"/>
              <a:t>hpf</a:t>
            </a:r>
            <a:r>
              <a:rPr lang="en-GB" dirty="0"/>
              <a:t>* threshold was chosen for its capacity to reliably distinguish between the two</a:t>
            </a:r>
            <a:r>
              <a:rPr lang="en-GB" baseline="30000" dirty="0"/>
              <a:t>2</a:t>
            </a:r>
          </a:p>
        </p:txBody>
      </p:sp>
      <p:sp>
        <p:nvSpPr>
          <p:cNvPr id="7" name="Content Placeholder 12">
            <a:extLst>
              <a:ext uri="{FF2B5EF4-FFF2-40B4-BE49-F238E27FC236}">
                <a16:creationId xmlns:a16="http://schemas.microsoft.com/office/drawing/2014/main" id="{D1BD377F-90E8-EF4D-B01B-40C7A920E157}"/>
              </a:ext>
            </a:extLst>
          </p:cNvPr>
          <p:cNvSpPr txBox="1">
            <a:spLocks/>
          </p:cNvSpPr>
          <p:nvPr/>
        </p:nvSpPr>
        <p:spPr>
          <a:xfrm>
            <a:off x="6792913" y="5774859"/>
            <a:ext cx="1667845" cy="345759"/>
          </a:xfrm>
          <a:prstGeom prst="rect">
            <a:avLst/>
          </a:prstGeom>
          <a:noFill/>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0" indent="-7938">
              <a:lnSpc>
                <a:spcPct val="100000"/>
              </a:lnSpc>
              <a:spcBef>
                <a:spcPts val="0"/>
              </a:spcBef>
              <a:defRPr/>
            </a:pPr>
            <a:r>
              <a:rPr lang="en-GB" sz="900" dirty="0">
                <a:solidFill>
                  <a:schemeClr val="bg1"/>
                </a:solidFill>
                <a:latin typeface="Arial" panose="020B0604020202020204" pitchFamily="34" charset="0"/>
                <a:ea typeface="Arial Regular" charset="0"/>
                <a:cs typeface="Arial" panose="020B0604020202020204" pitchFamily="34" charset="0"/>
              </a:rPr>
              <a:t>*(48 </a:t>
            </a:r>
            <a:r>
              <a:rPr lang="en-GB" sz="900" dirty="0" err="1">
                <a:solidFill>
                  <a:schemeClr val="bg1"/>
                </a:solidFill>
                <a:latin typeface="Arial" panose="020B0604020202020204" pitchFamily="34" charset="0"/>
                <a:ea typeface="Arial Regular" charset="0"/>
                <a:cs typeface="Arial" panose="020B0604020202020204" pitchFamily="34" charset="0"/>
              </a:rPr>
              <a:t>eos</a:t>
            </a:r>
            <a:r>
              <a:rPr lang="en-GB" sz="900" dirty="0">
                <a:solidFill>
                  <a:schemeClr val="bg1"/>
                </a:solidFill>
                <a:latin typeface="Arial" panose="020B0604020202020204" pitchFamily="34" charset="0"/>
                <a:ea typeface="Arial Regular" charset="0"/>
                <a:cs typeface="Arial" panose="020B0604020202020204" pitchFamily="34" charset="0"/>
              </a:rPr>
              <a:t>/mm</a:t>
            </a:r>
            <a:r>
              <a:rPr lang="en-GB" sz="900" baseline="30000" dirty="0">
                <a:solidFill>
                  <a:schemeClr val="bg1"/>
                </a:solidFill>
                <a:latin typeface="Arial" panose="020B0604020202020204" pitchFamily="34" charset="0"/>
                <a:ea typeface="Arial Regular" charset="0"/>
                <a:cs typeface="Arial" panose="020B0604020202020204" pitchFamily="34" charset="0"/>
              </a:rPr>
              <a:t>2</a:t>
            </a:r>
            <a:r>
              <a:rPr lang="en-GB" sz="900" dirty="0">
                <a:solidFill>
                  <a:schemeClr val="bg1"/>
                </a:solidFill>
                <a:latin typeface="Arial" panose="020B0604020202020204" pitchFamily="34" charset="0"/>
                <a:ea typeface="Arial Regular" charset="0"/>
                <a:cs typeface="Arial" panose="020B0604020202020204" pitchFamily="34" charset="0"/>
              </a:rPr>
              <a:t>)</a:t>
            </a:r>
            <a:r>
              <a:rPr lang="en-GB" sz="900" baseline="30000" dirty="0">
                <a:solidFill>
                  <a:schemeClr val="bg1"/>
                </a:solidFill>
                <a:latin typeface="Arial" panose="020B0604020202020204" pitchFamily="34" charset="0"/>
                <a:ea typeface="Arial Regular" charset="0"/>
                <a:cs typeface="Arial" panose="020B0604020202020204" pitchFamily="34" charset="0"/>
              </a:rPr>
              <a:t>4</a:t>
            </a:r>
          </a:p>
        </p:txBody>
      </p:sp>
    </p:spTree>
    <p:extLst>
      <p:ext uri="{BB962C8B-B14F-4D97-AF65-F5344CB8AC3E}">
        <p14:creationId xmlns:p14="http://schemas.microsoft.com/office/powerpoint/2010/main" val="4082344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63DFC08-5DCC-A348-ACEC-9574E5454B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24" y="1730457"/>
            <a:ext cx="3761475" cy="2616725"/>
          </a:xfrm>
          <a:prstGeom prst="rect">
            <a:avLst/>
          </a:prstGeom>
          <a:ln w="6350">
            <a:solidFill>
              <a:schemeClr val="accent1"/>
            </a:solidFill>
          </a:ln>
        </p:spPr>
      </p:pic>
      <p:sp>
        <p:nvSpPr>
          <p:cNvPr id="5" name="Title 4">
            <a:extLst>
              <a:ext uri="{FF2B5EF4-FFF2-40B4-BE49-F238E27FC236}">
                <a16:creationId xmlns:a16="http://schemas.microsoft.com/office/drawing/2014/main" id="{92AE0EB8-35F5-E541-B791-0BE415FE7FC2}"/>
              </a:ext>
            </a:extLst>
          </p:cNvPr>
          <p:cNvSpPr>
            <a:spLocks noGrp="1"/>
          </p:cNvSpPr>
          <p:nvPr>
            <p:ph type="title"/>
          </p:nvPr>
        </p:nvSpPr>
        <p:spPr>
          <a:xfrm>
            <a:off x="428624" y="302781"/>
            <a:ext cx="8216612" cy="417838"/>
          </a:xfrm>
        </p:spPr>
        <p:txBody>
          <a:bodyPr/>
          <a:lstStyle/>
          <a:p>
            <a:r>
              <a:rPr lang="en-US" dirty="0" err="1"/>
              <a:t>EoE</a:t>
            </a:r>
            <a:r>
              <a:rPr lang="en-US" dirty="0"/>
              <a:t> and GORD have differences in their histological presentations</a:t>
            </a:r>
            <a:r>
              <a:rPr lang="en-US" baseline="30000" dirty="0"/>
              <a:t>1</a:t>
            </a:r>
          </a:p>
        </p:txBody>
      </p:sp>
      <p:sp>
        <p:nvSpPr>
          <p:cNvPr id="16" name="Text Placeholder 3">
            <a:extLst>
              <a:ext uri="{FF2B5EF4-FFF2-40B4-BE49-F238E27FC236}">
                <a16:creationId xmlns:a16="http://schemas.microsoft.com/office/drawing/2014/main" id="{FDB015A4-077F-1748-A9AF-B868A5D0DCCC}"/>
              </a:ext>
            </a:extLst>
          </p:cNvPr>
          <p:cNvSpPr txBox="1">
            <a:spLocks/>
          </p:cNvSpPr>
          <p:nvPr/>
        </p:nvSpPr>
        <p:spPr>
          <a:xfrm>
            <a:off x="428625" y="5727794"/>
            <a:ext cx="3408269" cy="1130206"/>
          </a:xfrm>
          <a:prstGeom prst="rect">
            <a:avLst/>
          </a:prstGeom>
          <a:noFill/>
        </p:spPr>
        <p:txBody>
          <a:bodyPr vert="horz" lIns="0" tIns="108000" rIns="108000" bIns="0" rtlCol="0">
            <a:normAutofit/>
          </a:bodyPr>
          <a:lstStyle>
            <a:lvl1pPr marL="136525" indent="-136525" algn="l" defTabSz="914400" rtl="0" eaLnBrk="1" latinLnBrk="0" hangingPunct="1">
              <a:lnSpc>
                <a:spcPct val="100000"/>
              </a:lnSpc>
              <a:spcBef>
                <a:spcPts val="0"/>
              </a:spcBef>
              <a:buFont typeface="Arial" panose="020B0604020202020204" pitchFamily="34" charset="0"/>
              <a:buNone/>
              <a:tabLst/>
              <a:defRPr sz="900" b="0" i="0" kern="1200">
                <a:solidFill>
                  <a:schemeClr val="bg1"/>
                </a:solidFill>
                <a:latin typeface="Arial Regular"/>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 </a:t>
            </a:r>
            <a:r>
              <a:rPr lang="en-GB" dirty="0" err="1"/>
              <a:t>Fiocca</a:t>
            </a:r>
            <a:r>
              <a:rPr lang="en-GB" dirty="0"/>
              <a:t> R </a:t>
            </a:r>
            <a:r>
              <a:rPr lang="en-GB" i="1" dirty="0"/>
              <a:t>et al. </a:t>
            </a:r>
            <a:r>
              <a:rPr lang="en-GB" dirty="0"/>
              <a:t>Am J Gastroenterol 2010; 105(5): 1015-23.</a:t>
            </a:r>
          </a:p>
          <a:p>
            <a:r>
              <a:rPr lang="en-GB" dirty="0"/>
              <a:t>2. Attwood SE </a:t>
            </a:r>
            <a:r>
              <a:rPr lang="en-GB" i="1" dirty="0"/>
              <a:t>et al. </a:t>
            </a:r>
            <a:r>
              <a:rPr lang="en-GB" dirty="0"/>
              <a:t>Dig Dis Sci 1993; 38(1): 109-16.</a:t>
            </a:r>
          </a:p>
        </p:txBody>
      </p:sp>
      <p:cxnSp>
        <p:nvCxnSpPr>
          <p:cNvPr id="19" name="Straight Arrow Connector 18">
            <a:extLst>
              <a:ext uri="{FF2B5EF4-FFF2-40B4-BE49-F238E27FC236}">
                <a16:creationId xmlns:a16="http://schemas.microsoft.com/office/drawing/2014/main" id="{E41CC8CC-C173-CA4F-9FC8-235C9507E71B}"/>
              </a:ext>
            </a:extLst>
          </p:cNvPr>
          <p:cNvCxnSpPr>
            <a:cxnSpLocks/>
          </p:cNvCxnSpPr>
          <p:nvPr/>
        </p:nvCxnSpPr>
        <p:spPr>
          <a:xfrm flipV="1">
            <a:off x="1584397" y="2196595"/>
            <a:ext cx="979537" cy="1423570"/>
          </a:xfrm>
          <a:prstGeom prst="straightConnector1">
            <a:avLst/>
          </a:prstGeom>
          <a:ln w="19050" cap="flat" cmpd="sng" algn="ctr">
            <a:solidFill>
              <a:schemeClr val="bg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2B23F30B-C5F1-D343-B228-25B00A2AF0D2}"/>
              </a:ext>
            </a:extLst>
          </p:cNvPr>
          <p:cNvCxnSpPr>
            <a:cxnSpLocks/>
          </p:cNvCxnSpPr>
          <p:nvPr/>
        </p:nvCxnSpPr>
        <p:spPr>
          <a:xfrm flipV="1">
            <a:off x="3549566" y="2844619"/>
            <a:ext cx="0" cy="1058079"/>
          </a:xfrm>
          <a:prstGeom prst="straightConnector1">
            <a:avLst/>
          </a:prstGeom>
          <a:ln w="19050" cap="flat" cmpd="sng" algn="ctr">
            <a:solidFill>
              <a:schemeClr val="bg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609AEA0B-31BF-B64A-B6A5-5A92487E096A}"/>
              </a:ext>
            </a:extLst>
          </p:cNvPr>
          <p:cNvSpPr txBox="1"/>
          <p:nvPr/>
        </p:nvSpPr>
        <p:spPr>
          <a:xfrm>
            <a:off x="237451" y="2444509"/>
            <a:ext cx="1709870" cy="400110"/>
          </a:xfrm>
          <a:prstGeom prst="rect">
            <a:avLst/>
          </a:prstGeom>
          <a:solidFill>
            <a:schemeClr val="bg1"/>
          </a:solidFill>
          <a:ln w="6350">
            <a:solidFill>
              <a:schemeClr val="accent1"/>
            </a:solidFill>
          </a:ln>
        </p:spPr>
        <p:txBody>
          <a:bodyPr wrap="square" rtlCol="0">
            <a:spAutoFit/>
          </a:bodyPr>
          <a:lstStyle/>
          <a:p>
            <a:r>
              <a:rPr lang="en-GB" sz="1000" dirty="0">
                <a:latin typeface="Arial" panose="020B0604020202020204" pitchFamily="34" charset="0"/>
                <a:cs typeface="Arial" panose="020B0604020202020204" pitchFamily="34" charset="0"/>
              </a:rPr>
              <a:t>Elongation of the papillae: 90% of epithelial thickness</a:t>
            </a:r>
          </a:p>
        </p:txBody>
      </p:sp>
      <p:sp>
        <p:nvSpPr>
          <p:cNvPr id="22" name="TextBox 21">
            <a:extLst>
              <a:ext uri="{FF2B5EF4-FFF2-40B4-BE49-F238E27FC236}">
                <a16:creationId xmlns:a16="http://schemas.microsoft.com/office/drawing/2014/main" id="{8DFB0D22-FE5C-0145-AE05-E81B9B45470D}"/>
              </a:ext>
            </a:extLst>
          </p:cNvPr>
          <p:cNvSpPr txBox="1"/>
          <p:nvPr/>
        </p:nvSpPr>
        <p:spPr>
          <a:xfrm>
            <a:off x="2132759" y="3465279"/>
            <a:ext cx="1221431" cy="729296"/>
          </a:xfrm>
          <a:prstGeom prst="rect">
            <a:avLst/>
          </a:prstGeom>
          <a:solidFill>
            <a:schemeClr val="bg1"/>
          </a:solidFill>
          <a:ln w="6350">
            <a:solidFill>
              <a:schemeClr val="accent1"/>
            </a:solidFill>
          </a:ln>
        </p:spPr>
        <p:txBody>
          <a:bodyPr wrap="square" rtlCol="0">
            <a:spAutoFit/>
          </a:bodyPr>
          <a:lstStyle/>
          <a:p>
            <a:r>
              <a:rPr lang="en-GB" sz="1000" dirty="0">
                <a:latin typeface="Arial" panose="020B0604020202020204" pitchFamily="34" charset="0"/>
                <a:cs typeface="Arial" panose="020B0604020202020204" pitchFamily="34" charset="0"/>
              </a:rPr>
              <a:t>Basal cell hyperplasia:</a:t>
            </a:r>
          </a:p>
          <a:p>
            <a:r>
              <a:rPr lang="en-GB" sz="1000" dirty="0">
                <a:latin typeface="Arial" panose="020B0604020202020204" pitchFamily="34" charset="0"/>
                <a:cs typeface="Arial" panose="020B0604020202020204" pitchFamily="34" charset="0"/>
              </a:rPr>
              <a:t>50% of epithelial thickness</a:t>
            </a:r>
          </a:p>
        </p:txBody>
      </p:sp>
      <p:sp>
        <p:nvSpPr>
          <p:cNvPr id="23" name="Title 3">
            <a:extLst>
              <a:ext uri="{FF2B5EF4-FFF2-40B4-BE49-F238E27FC236}">
                <a16:creationId xmlns:a16="http://schemas.microsoft.com/office/drawing/2014/main" id="{AAC8CE36-3E37-C548-B14E-8E47E3E13B9D}"/>
              </a:ext>
            </a:extLst>
          </p:cNvPr>
          <p:cNvSpPr txBox="1">
            <a:spLocks/>
          </p:cNvSpPr>
          <p:nvPr/>
        </p:nvSpPr>
        <p:spPr>
          <a:xfrm>
            <a:off x="4628964" y="1235588"/>
            <a:ext cx="3788896" cy="38474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pPr>
              <a:spcAft>
                <a:spcPts val="600"/>
              </a:spcAft>
            </a:pPr>
            <a:r>
              <a:rPr lang="en-GB" altLang="en-US" sz="1400" b="1" dirty="0">
                <a:latin typeface="Arial" panose="020B0604020202020204" pitchFamily="34" charset="0"/>
                <a:ea typeface="Arial Regular"/>
                <a:cs typeface="Arial" panose="020B0604020202020204" pitchFamily="34" charset="0"/>
              </a:rPr>
              <a:t>EoE</a:t>
            </a:r>
            <a:r>
              <a:rPr lang="en-GB" altLang="en-US" sz="1400" b="1" baseline="30000" dirty="0">
                <a:latin typeface="Arial" panose="020B0604020202020204" pitchFamily="34" charset="0"/>
                <a:ea typeface="Arial Regular"/>
                <a:cs typeface="Arial" panose="020B0604020202020204" pitchFamily="34" charset="0"/>
              </a:rPr>
              <a:t>2</a:t>
            </a:r>
            <a:endParaRPr lang="en-GB" altLang="en-US" sz="1400" b="1" dirty="0">
              <a:latin typeface="Arial" panose="020B0604020202020204" pitchFamily="34" charset="0"/>
              <a:ea typeface="Arial Regular"/>
              <a:cs typeface="Arial" panose="020B0604020202020204" pitchFamily="34" charset="0"/>
            </a:endParaRPr>
          </a:p>
        </p:txBody>
      </p:sp>
      <p:sp>
        <p:nvSpPr>
          <p:cNvPr id="24" name="Title 3">
            <a:extLst>
              <a:ext uri="{FF2B5EF4-FFF2-40B4-BE49-F238E27FC236}">
                <a16:creationId xmlns:a16="http://schemas.microsoft.com/office/drawing/2014/main" id="{7791ABDF-93B6-B440-AA9C-69ED05E2FE6F}"/>
              </a:ext>
            </a:extLst>
          </p:cNvPr>
          <p:cNvSpPr txBox="1">
            <a:spLocks/>
          </p:cNvSpPr>
          <p:nvPr/>
        </p:nvSpPr>
        <p:spPr>
          <a:xfrm>
            <a:off x="417513" y="1233488"/>
            <a:ext cx="3772586" cy="38474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pPr>
              <a:spcAft>
                <a:spcPts val="600"/>
              </a:spcAft>
            </a:pPr>
            <a:r>
              <a:rPr lang="en-GB" altLang="en-US" sz="1400" b="1" dirty="0">
                <a:latin typeface="Arial" panose="020B0604020202020204" pitchFamily="34" charset="0"/>
                <a:ea typeface="Arial Regular"/>
                <a:cs typeface="Arial" panose="020B0604020202020204" pitchFamily="34" charset="0"/>
              </a:rPr>
              <a:t>GORD</a:t>
            </a:r>
            <a:r>
              <a:rPr lang="en-GB" altLang="en-US" sz="1400" b="1" baseline="30000" dirty="0">
                <a:latin typeface="Arial" panose="020B0604020202020204" pitchFamily="34" charset="0"/>
                <a:ea typeface="Arial Regular"/>
                <a:cs typeface="Arial" panose="020B0604020202020204" pitchFamily="34" charset="0"/>
              </a:rPr>
              <a:t>1</a:t>
            </a:r>
            <a:endParaRPr lang="en-GB" altLang="en-US" sz="1400" b="1" dirty="0">
              <a:latin typeface="Arial" panose="020B0604020202020204" pitchFamily="34" charset="0"/>
              <a:ea typeface="Arial Regular"/>
              <a:cs typeface="Arial" panose="020B0604020202020204" pitchFamily="34" charset="0"/>
            </a:endParaRPr>
          </a:p>
        </p:txBody>
      </p:sp>
      <p:sp>
        <p:nvSpPr>
          <p:cNvPr id="13" name="Rectangle 12">
            <a:extLst>
              <a:ext uri="{FF2B5EF4-FFF2-40B4-BE49-F238E27FC236}">
                <a16:creationId xmlns:a16="http://schemas.microsoft.com/office/drawing/2014/main" id="{F05F53F8-1DFD-FF4C-87FC-1771D5E13076}"/>
              </a:ext>
            </a:extLst>
          </p:cNvPr>
          <p:cNvSpPr/>
          <p:nvPr/>
        </p:nvSpPr>
        <p:spPr>
          <a:xfrm>
            <a:off x="428623" y="6303396"/>
            <a:ext cx="2274471" cy="415498"/>
          </a:xfrm>
          <a:prstGeom prst="rect">
            <a:avLst/>
          </a:prstGeom>
        </p:spPr>
        <p:txBody>
          <a:bodyPr wrap="square" lIns="0" tIns="0" rIns="0" bIns="0">
            <a:spAutoFit/>
          </a:bodyPr>
          <a:lstStyle/>
          <a:p>
            <a:r>
              <a:rPr lang="en-GB" sz="900" dirty="0" err="1">
                <a:solidFill>
                  <a:schemeClr val="bg1"/>
                </a:solidFill>
                <a:latin typeface="Arial" panose="020B0604020202020204" pitchFamily="34" charset="0"/>
                <a:cs typeface="Arial" panose="020B0604020202020204" pitchFamily="34" charset="0"/>
              </a:rPr>
              <a:t>EoE</a:t>
            </a:r>
            <a:r>
              <a:rPr lang="en-GB" sz="900" dirty="0">
                <a:solidFill>
                  <a:schemeClr val="bg1"/>
                </a:solidFill>
                <a:latin typeface="Arial" panose="020B0604020202020204" pitchFamily="34" charset="0"/>
                <a:cs typeface="Arial" panose="020B0604020202020204" pitchFamily="34" charset="0"/>
              </a:rPr>
              <a:t>: eosinophilic oesophagitis</a:t>
            </a:r>
          </a:p>
          <a:p>
            <a:r>
              <a:rPr lang="en-GB" sz="900" dirty="0">
                <a:solidFill>
                  <a:schemeClr val="bg1"/>
                </a:solidFill>
                <a:latin typeface="Arial" panose="020B0604020202020204" pitchFamily="34" charset="0"/>
                <a:cs typeface="Arial" panose="020B0604020202020204" pitchFamily="34" charset="0"/>
              </a:rPr>
              <a:t>GORD: gastro-oesophageal reflux disease</a:t>
            </a:r>
          </a:p>
          <a:p>
            <a:r>
              <a:rPr lang="en-GB" sz="900" dirty="0" err="1">
                <a:solidFill>
                  <a:schemeClr val="bg1"/>
                </a:solidFill>
                <a:latin typeface="Arial" panose="020B0604020202020204" pitchFamily="34" charset="0"/>
                <a:cs typeface="Arial" panose="020B0604020202020204" pitchFamily="34" charset="0"/>
              </a:rPr>
              <a:t>hpf</a:t>
            </a:r>
            <a:r>
              <a:rPr lang="en-GB" sz="900" dirty="0">
                <a:solidFill>
                  <a:schemeClr val="bg1"/>
                </a:solidFill>
                <a:latin typeface="Arial" panose="020B0604020202020204" pitchFamily="34" charset="0"/>
                <a:cs typeface="Arial" panose="020B0604020202020204" pitchFamily="34" charset="0"/>
              </a:rPr>
              <a:t>: high power field</a:t>
            </a:r>
          </a:p>
        </p:txBody>
      </p:sp>
      <p:grpSp>
        <p:nvGrpSpPr>
          <p:cNvPr id="66" name="Group 65">
            <a:extLst>
              <a:ext uri="{FF2B5EF4-FFF2-40B4-BE49-F238E27FC236}">
                <a16:creationId xmlns:a16="http://schemas.microsoft.com/office/drawing/2014/main" id="{C12D1DD8-20EA-C74E-AEE6-85218C81D9AE}"/>
              </a:ext>
            </a:extLst>
          </p:cNvPr>
          <p:cNvGrpSpPr/>
          <p:nvPr/>
        </p:nvGrpSpPr>
        <p:grpSpPr>
          <a:xfrm>
            <a:off x="4429922" y="1730457"/>
            <a:ext cx="4093592" cy="2616725"/>
            <a:chOff x="4429922" y="1730457"/>
            <a:chExt cx="4093592" cy="2616725"/>
          </a:xfrm>
        </p:grpSpPr>
        <p:pic>
          <p:nvPicPr>
            <p:cNvPr id="3" name="Picture 2">
              <a:extLst>
                <a:ext uri="{FF2B5EF4-FFF2-40B4-BE49-F238E27FC236}">
                  <a16:creationId xmlns:a16="http://schemas.microsoft.com/office/drawing/2014/main" id="{76B83EC9-2454-1F4C-ACE7-0FF5C1DC4A2B}"/>
                </a:ext>
              </a:extLst>
            </p:cNvPr>
            <p:cNvPicPr>
              <a:picLocks noChangeAspect="1"/>
            </p:cNvPicPr>
            <p:nvPr/>
          </p:nvPicPr>
          <p:blipFill rotWithShape="1">
            <a:blip r:embed="rId3"/>
            <a:srcRect b="7916"/>
            <a:stretch/>
          </p:blipFill>
          <p:spPr>
            <a:xfrm>
              <a:off x="4628146" y="1730457"/>
              <a:ext cx="3788896" cy="2616725"/>
            </a:xfrm>
            <a:prstGeom prst="rect">
              <a:avLst/>
            </a:prstGeom>
          </p:spPr>
        </p:pic>
        <p:sp>
          <p:nvSpPr>
            <p:cNvPr id="15" name="TextBox 14">
              <a:extLst>
                <a:ext uri="{FF2B5EF4-FFF2-40B4-BE49-F238E27FC236}">
                  <a16:creationId xmlns:a16="http://schemas.microsoft.com/office/drawing/2014/main" id="{9CF8567A-A745-B942-8594-C4F224AD1E4B}"/>
                </a:ext>
              </a:extLst>
            </p:cNvPr>
            <p:cNvSpPr txBox="1"/>
            <p:nvPr/>
          </p:nvSpPr>
          <p:spPr>
            <a:xfrm>
              <a:off x="5582585" y="1936768"/>
              <a:ext cx="1377072" cy="246221"/>
            </a:xfrm>
            <a:prstGeom prst="rect">
              <a:avLst/>
            </a:prstGeom>
            <a:solidFill>
              <a:schemeClr val="bg1"/>
            </a:solidFill>
            <a:ln w="6350">
              <a:solidFill>
                <a:schemeClr val="accent1"/>
              </a:solidFill>
            </a:ln>
          </p:spPr>
          <p:txBody>
            <a:bodyPr wrap="square" rtlCol="0">
              <a:spAutoFit/>
            </a:bodyPr>
            <a:lstStyle/>
            <a:p>
              <a:r>
                <a:rPr lang="en-GB" sz="1000" dirty="0">
                  <a:latin typeface="Arial" panose="020B0604020202020204" pitchFamily="34" charset="0"/>
                  <a:cs typeface="Arial" panose="020B0604020202020204" pitchFamily="34" charset="0"/>
                </a:rPr>
                <a:t>&gt;15 eosinophils / </a:t>
              </a:r>
              <a:r>
                <a:rPr lang="en-GB" sz="1000" dirty="0" err="1">
                  <a:latin typeface="Arial" panose="020B0604020202020204" pitchFamily="34" charset="0"/>
                  <a:cs typeface="Arial" panose="020B0604020202020204" pitchFamily="34" charset="0"/>
                </a:rPr>
                <a:t>hpf</a:t>
              </a:r>
              <a:endParaRPr lang="en-GB" sz="1000" dirty="0">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0A183062-C96B-804F-B452-C98522EF7280}"/>
                </a:ext>
              </a:extLst>
            </p:cNvPr>
            <p:cNvCxnSpPr>
              <a:cxnSpLocks/>
            </p:cNvCxnSpPr>
            <p:nvPr/>
          </p:nvCxnSpPr>
          <p:spPr>
            <a:xfrm flipH="1" flipV="1">
              <a:off x="6812493" y="2177730"/>
              <a:ext cx="9132" cy="823211"/>
            </a:xfrm>
            <a:prstGeom prst="straightConnector1">
              <a:avLst/>
            </a:prstGeom>
            <a:ln w="19050" cap="flat" cmpd="sng" algn="ctr">
              <a:solidFill>
                <a:schemeClr val="bg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34" name="TextBox 33">
              <a:extLst>
                <a:ext uri="{FF2B5EF4-FFF2-40B4-BE49-F238E27FC236}">
                  <a16:creationId xmlns:a16="http://schemas.microsoft.com/office/drawing/2014/main" id="{F137047D-A937-9148-9D40-388811B56FAE}"/>
                </a:ext>
              </a:extLst>
            </p:cNvPr>
            <p:cNvSpPr txBox="1"/>
            <p:nvPr/>
          </p:nvSpPr>
          <p:spPr>
            <a:xfrm>
              <a:off x="7666171" y="2338205"/>
              <a:ext cx="857343" cy="708656"/>
            </a:xfrm>
            <a:prstGeom prst="rect">
              <a:avLst/>
            </a:prstGeom>
            <a:solidFill>
              <a:schemeClr val="bg1"/>
            </a:solidFill>
            <a:ln w="6350">
              <a:solidFill>
                <a:schemeClr val="accent1"/>
              </a:solidFill>
            </a:ln>
          </p:spPr>
          <p:txBody>
            <a:bodyPr wrap="square" rtlCol="0">
              <a:spAutoFit/>
            </a:bodyPr>
            <a:lstStyle/>
            <a:p>
              <a:r>
                <a:rPr lang="en-GB" sz="1000" dirty="0">
                  <a:latin typeface="Arial" panose="020B0604020202020204" pitchFamily="34" charset="0"/>
                  <a:cs typeface="Arial" panose="020B0604020202020204" pitchFamily="34" charset="0"/>
                </a:rPr>
                <a:t>Papillary height: 80% of epithelial thickness</a:t>
              </a:r>
            </a:p>
          </p:txBody>
        </p:sp>
        <p:sp>
          <p:nvSpPr>
            <p:cNvPr id="48" name="TextBox 47">
              <a:extLst>
                <a:ext uri="{FF2B5EF4-FFF2-40B4-BE49-F238E27FC236}">
                  <a16:creationId xmlns:a16="http://schemas.microsoft.com/office/drawing/2014/main" id="{3ED36D37-2A40-C24D-A83D-50205C517669}"/>
                </a:ext>
              </a:extLst>
            </p:cNvPr>
            <p:cNvSpPr txBox="1"/>
            <p:nvPr/>
          </p:nvSpPr>
          <p:spPr>
            <a:xfrm>
              <a:off x="4429922" y="3212101"/>
              <a:ext cx="1134811" cy="707886"/>
            </a:xfrm>
            <a:prstGeom prst="rect">
              <a:avLst/>
            </a:prstGeom>
            <a:solidFill>
              <a:schemeClr val="bg1"/>
            </a:solidFill>
            <a:ln w="6350">
              <a:solidFill>
                <a:schemeClr val="accent1"/>
              </a:solidFill>
            </a:ln>
          </p:spPr>
          <p:txBody>
            <a:bodyPr wrap="square" rtlCol="0">
              <a:spAutoFit/>
            </a:bodyPr>
            <a:lstStyle/>
            <a:p>
              <a:r>
                <a:rPr lang="en-GB" sz="1000" dirty="0">
                  <a:latin typeface="Arial" panose="020B0604020202020204" pitchFamily="34" charset="0"/>
                  <a:cs typeface="Arial" panose="020B0604020202020204" pitchFamily="34" charset="0"/>
                </a:rPr>
                <a:t>Basal zone hyperplasia: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90% of epithelial thickness</a:t>
              </a:r>
            </a:p>
          </p:txBody>
        </p:sp>
        <p:cxnSp>
          <p:nvCxnSpPr>
            <p:cNvPr id="49" name="Straight Arrow Connector 48">
              <a:extLst>
                <a:ext uri="{FF2B5EF4-FFF2-40B4-BE49-F238E27FC236}">
                  <a16:creationId xmlns:a16="http://schemas.microsoft.com/office/drawing/2014/main" id="{20181CBE-5BA4-BD45-8C37-DF132B7CFFB2}"/>
                </a:ext>
              </a:extLst>
            </p:cNvPr>
            <p:cNvCxnSpPr>
              <a:cxnSpLocks/>
            </p:cNvCxnSpPr>
            <p:nvPr/>
          </p:nvCxnSpPr>
          <p:spPr>
            <a:xfrm>
              <a:off x="5508132" y="2662039"/>
              <a:ext cx="499021" cy="1617067"/>
            </a:xfrm>
            <a:prstGeom prst="straightConnector1">
              <a:avLst/>
            </a:prstGeom>
            <a:ln w="19050" cap="flat" cmpd="sng" algn="ctr">
              <a:solidFill>
                <a:schemeClr val="bg1"/>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55" name="Straight Arrow Connector 54">
              <a:extLst>
                <a:ext uri="{FF2B5EF4-FFF2-40B4-BE49-F238E27FC236}">
                  <a16:creationId xmlns:a16="http://schemas.microsoft.com/office/drawing/2014/main" id="{6381DFA6-7DD6-A648-9A5D-C3293DCB95FC}"/>
                </a:ext>
              </a:extLst>
            </p:cNvPr>
            <p:cNvCxnSpPr>
              <a:cxnSpLocks/>
            </p:cNvCxnSpPr>
            <p:nvPr/>
          </p:nvCxnSpPr>
          <p:spPr>
            <a:xfrm flipH="1" flipV="1">
              <a:off x="6159498" y="2172786"/>
              <a:ext cx="25361" cy="978506"/>
            </a:xfrm>
            <a:prstGeom prst="straightConnector1">
              <a:avLst/>
            </a:prstGeom>
            <a:ln w="19050" cap="flat" cmpd="sng" algn="ctr">
              <a:solidFill>
                <a:schemeClr val="bg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Straight Arrow Connector 56">
              <a:extLst>
                <a:ext uri="{FF2B5EF4-FFF2-40B4-BE49-F238E27FC236}">
                  <a16:creationId xmlns:a16="http://schemas.microsoft.com/office/drawing/2014/main" id="{5656DB80-7F83-F547-9666-0F58329EA327}"/>
                </a:ext>
              </a:extLst>
            </p:cNvPr>
            <p:cNvCxnSpPr>
              <a:cxnSpLocks/>
            </p:cNvCxnSpPr>
            <p:nvPr/>
          </p:nvCxnSpPr>
          <p:spPr>
            <a:xfrm flipH="1" flipV="1">
              <a:off x="6484345" y="2182989"/>
              <a:ext cx="23459" cy="905171"/>
            </a:xfrm>
            <a:prstGeom prst="straightConnector1">
              <a:avLst/>
            </a:prstGeom>
            <a:ln w="19050" cap="flat" cmpd="sng" algn="ctr">
              <a:solidFill>
                <a:schemeClr val="bg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Arrow Connector 61">
              <a:extLst>
                <a:ext uri="{FF2B5EF4-FFF2-40B4-BE49-F238E27FC236}">
                  <a16:creationId xmlns:a16="http://schemas.microsoft.com/office/drawing/2014/main" id="{82B95A48-6D0B-0A4E-96BE-34BE8418738A}"/>
                </a:ext>
              </a:extLst>
            </p:cNvPr>
            <p:cNvCxnSpPr>
              <a:cxnSpLocks/>
            </p:cNvCxnSpPr>
            <p:nvPr/>
          </p:nvCxnSpPr>
          <p:spPr>
            <a:xfrm>
              <a:off x="7322251" y="2153449"/>
              <a:ext cx="428718" cy="1404139"/>
            </a:xfrm>
            <a:prstGeom prst="straightConnector1">
              <a:avLst/>
            </a:prstGeom>
            <a:ln w="19050" cap="flat" cmpd="sng" algn="ctr">
              <a:solidFill>
                <a:schemeClr val="bg1"/>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2007035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25AE98-DFA8-DF49-90DD-58A0B57A76C6}"/>
              </a:ext>
            </a:extLst>
          </p:cNvPr>
          <p:cNvSpPr>
            <a:spLocks noGrp="1"/>
          </p:cNvSpPr>
          <p:nvPr>
            <p:ph type="body" sz="quarter" idx="11"/>
          </p:nvPr>
        </p:nvSpPr>
        <p:spPr>
          <a:xfrm>
            <a:off x="428624" y="5733904"/>
            <a:ext cx="4340711" cy="1124097"/>
          </a:xfrm>
        </p:spPr>
        <p:txBody>
          <a:bodyPr/>
          <a:lstStyle/>
          <a:p>
            <a:r>
              <a:rPr lang="en-US" dirty="0"/>
              <a:t>1. 	</a:t>
            </a:r>
            <a:r>
              <a:rPr lang="en-US" dirty="0" err="1"/>
              <a:t>Carr</a:t>
            </a:r>
            <a:r>
              <a:rPr lang="en-US" dirty="0"/>
              <a:t> S, Watson W. Allergy Asthma </a:t>
            </a:r>
            <a:r>
              <a:rPr lang="en-US" dirty="0" err="1"/>
              <a:t>Clin</a:t>
            </a:r>
            <a:r>
              <a:rPr lang="en-US" dirty="0"/>
              <a:t> Immunol 2011; 7 (Suppl.1): S8.</a:t>
            </a:r>
          </a:p>
          <a:p>
            <a:r>
              <a:rPr lang="en-US" dirty="0"/>
              <a:t>2. 	Collins MH. Gastroenterol </a:t>
            </a:r>
            <a:r>
              <a:rPr lang="en-US" dirty="0" err="1"/>
              <a:t>Clin</a:t>
            </a:r>
            <a:r>
              <a:rPr lang="en-US" dirty="0"/>
              <a:t> North Am 2014; 43(2): 257-68. </a:t>
            </a:r>
          </a:p>
        </p:txBody>
      </p:sp>
      <p:sp>
        <p:nvSpPr>
          <p:cNvPr id="27" name="Text Placeholder 2">
            <a:extLst>
              <a:ext uri="{FF2B5EF4-FFF2-40B4-BE49-F238E27FC236}">
                <a16:creationId xmlns:a16="http://schemas.microsoft.com/office/drawing/2014/main" id="{C400B8AB-0EF8-CB49-B816-5410255B8D02}"/>
              </a:ext>
            </a:extLst>
          </p:cNvPr>
          <p:cNvSpPr>
            <a:spLocks noGrp="1"/>
          </p:cNvSpPr>
          <p:nvPr>
            <p:ph type="body" sz="quarter" idx="13"/>
          </p:nvPr>
        </p:nvSpPr>
        <p:spPr>
          <a:xfrm>
            <a:off x="428625" y="1861632"/>
            <a:ext cx="2886076" cy="3319198"/>
          </a:xfrm>
        </p:spPr>
        <p:txBody>
          <a:bodyPr>
            <a:normAutofit/>
          </a:bodyPr>
          <a:lstStyle/>
          <a:p>
            <a:pPr marL="0" indent="0">
              <a:spcBef>
                <a:spcPct val="0"/>
              </a:spcBef>
              <a:spcAft>
                <a:spcPts val="1800"/>
              </a:spcAft>
              <a:buNone/>
            </a:pPr>
            <a:r>
              <a:rPr lang="en-GB" altLang="en-US" sz="3600" b="1" dirty="0">
                <a:solidFill>
                  <a:schemeClr val="tx1"/>
                </a:solidFill>
                <a:latin typeface="Arial" panose="020B0604020202020204" pitchFamily="34" charset="0"/>
                <a:ea typeface="Arial Regular"/>
                <a:cs typeface="Arial" panose="020B0604020202020204" pitchFamily="34" charset="0"/>
              </a:rPr>
              <a:t>1</a:t>
            </a:r>
            <a:br>
              <a:rPr lang="en-GB" altLang="en-US" sz="3600" b="1" dirty="0">
                <a:solidFill>
                  <a:schemeClr val="bg1">
                    <a:lumMod val="50000"/>
                  </a:schemeClr>
                </a:solidFill>
                <a:latin typeface="Arial" panose="020B0604020202020204" pitchFamily="34" charset="0"/>
                <a:ea typeface="Arial Regular"/>
                <a:cs typeface="Arial" panose="020B0604020202020204" pitchFamily="34" charset="0"/>
              </a:rPr>
            </a:br>
            <a:r>
              <a:rPr lang="en-GB" altLang="en-US" sz="1500" dirty="0">
                <a:latin typeface="Arial" panose="020B0604020202020204" pitchFamily="34" charset="0"/>
                <a:ea typeface="Arial Regular"/>
                <a:cs typeface="Arial" panose="020B0604020202020204" pitchFamily="34" charset="0"/>
              </a:rPr>
              <a:t>Eosinophils </a:t>
            </a:r>
            <a:r>
              <a:rPr lang="en-GB" altLang="en-US" dirty="0">
                <a:latin typeface="Arial" panose="020B0604020202020204" pitchFamily="34" charset="0"/>
                <a:ea typeface="Arial Regular"/>
                <a:cs typeface="Arial" panose="020B0604020202020204" pitchFamily="34" charset="0"/>
              </a:rPr>
              <a:t>are typically present </a:t>
            </a:r>
            <a:r>
              <a:rPr lang="en-GB" altLang="en-US" sz="1500" dirty="0">
                <a:latin typeface="Arial" panose="020B0604020202020204" pitchFamily="34" charset="0"/>
                <a:ea typeface="Arial Regular"/>
                <a:cs typeface="Arial" panose="020B0604020202020204" pitchFamily="34" charset="0"/>
              </a:rPr>
              <a:t> throughout the GI tract since it is continuously exposed to foods, environmental allergens, toxins, and pathogens</a:t>
            </a:r>
            <a:r>
              <a:rPr lang="en-GB" altLang="en-US" sz="1500" baseline="30000" dirty="0">
                <a:latin typeface="Arial" panose="020B0604020202020204" pitchFamily="34" charset="0"/>
                <a:ea typeface="Arial Regular"/>
                <a:cs typeface="Arial" panose="020B0604020202020204" pitchFamily="34" charset="0"/>
              </a:rPr>
              <a:t>2</a:t>
            </a:r>
          </a:p>
          <a:p>
            <a:pPr marL="0" indent="0">
              <a:spcBef>
                <a:spcPct val="0"/>
              </a:spcBef>
              <a:spcAft>
                <a:spcPts val="1800"/>
              </a:spcAft>
              <a:buNone/>
            </a:pPr>
            <a:r>
              <a:rPr lang="en-GB" altLang="en-US" sz="3600" b="1" dirty="0">
                <a:solidFill>
                  <a:schemeClr val="tx1"/>
                </a:solidFill>
                <a:latin typeface="Arial" panose="020B0604020202020204" pitchFamily="34" charset="0"/>
                <a:ea typeface="Arial Regular"/>
                <a:cs typeface="Arial" panose="020B0604020202020204" pitchFamily="34" charset="0"/>
              </a:rPr>
              <a:t>2</a:t>
            </a:r>
            <a:br>
              <a:rPr lang="en-GB" altLang="en-US" sz="3600" b="1" dirty="0">
                <a:solidFill>
                  <a:schemeClr val="bg1">
                    <a:lumMod val="50000"/>
                  </a:schemeClr>
                </a:solidFill>
                <a:latin typeface="Arial" panose="020B0604020202020204" pitchFamily="34" charset="0"/>
                <a:ea typeface="Arial Regular"/>
                <a:cs typeface="Arial" panose="020B0604020202020204" pitchFamily="34" charset="0"/>
              </a:rPr>
            </a:br>
            <a:r>
              <a:rPr lang="en-GB" altLang="en-US" sz="1500" dirty="0">
                <a:latin typeface="Arial" panose="020B0604020202020204" pitchFamily="34" charset="0"/>
                <a:ea typeface="Arial Regular"/>
                <a:cs typeface="Arial" panose="020B0604020202020204" pitchFamily="34" charset="0"/>
              </a:rPr>
              <a:t>In healthy individuals, however, the oesophagus is unique in that eosinophils are generally absent</a:t>
            </a:r>
            <a:r>
              <a:rPr lang="en-GB" altLang="en-US" sz="1500" baseline="30000" dirty="0">
                <a:latin typeface="Arial" panose="020B0604020202020204" pitchFamily="34" charset="0"/>
                <a:ea typeface="Arial Regular"/>
                <a:cs typeface="Arial" panose="020B0604020202020204" pitchFamily="34" charset="0"/>
              </a:rPr>
              <a:t>2</a:t>
            </a:r>
            <a:endParaRPr lang="en-US" sz="1500" dirty="0"/>
          </a:p>
        </p:txBody>
      </p:sp>
      <p:pic>
        <p:nvPicPr>
          <p:cNvPr id="28" name="Picture 30">
            <a:extLst>
              <a:ext uri="{FF2B5EF4-FFF2-40B4-BE49-F238E27FC236}">
                <a16:creationId xmlns:a16="http://schemas.microsoft.com/office/drawing/2014/main" id="{99955322-8B4D-CD48-B90F-FB16329CAE3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5524" r="2453"/>
          <a:stretch/>
        </p:blipFill>
        <p:spPr bwMode="auto">
          <a:xfrm>
            <a:off x="3641083" y="4657"/>
            <a:ext cx="3622231" cy="572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ontent Placeholder 12">
            <a:extLst>
              <a:ext uri="{FF2B5EF4-FFF2-40B4-BE49-F238E27FC236}">
                <a16:creationId xmlns:a16="http://schemas.microsoft.com/office/drawing/2014/main" id="{C909349D-619E-B940-B49A-C0FFD2A410BC}"/>
              </a:ext>
            </a:extLst>
          </p:cNvPr>
          <p:cNvSpPr txBox="1">
            <a:spLocks noChangeArrowheads="1"/>
          </p:cNvSpPr>
          <p:nvPr/>
        </p:nvSpPr>
        <p:spPr bwMode="auto">
          <a:xfrm>
            <a:off x="6797635" y="1693758"/>
            <a:ext cx="1784552" cy="38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indent="-793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buFont typeface="Arial" panose="020B0604020202020204" pitchFamily="34" charset="0"/>
              <a:buNone/>
            </a:pPr>
            <a:r>
              <a:rPr lang="en-GB" altLang="en-US" sz="1400" b="1" dirty="0">
                <a:solidFill>
                  <a:schemeClr val="bg2">
                    <a:lumMod val="10000"/>
                  </a:schemeClr>
                </a:solidFill>
                <a:latin typeface="Arial" panose="020B0604020202020204" pitchFamily="34" charset="0"/>
                <a:ea typeface="Arial Regular"/>
                <a:cs typeface="Arial" panose="020B0604020202020204" pitchFamily="34" charset="0"/>
              </a:rPr>
              <a:t>oesophagus &lt;15/</a:t>
            </a:r>
            <a:r>
              <a:rPr lang="en-GB" altLang="en-US" sz="1400" b="1" dirty="0" err="1">
                <a:solidFill>
                  <a:schemeClr val="bg2">
                    <a:lumMod val="10000"/>
                  </a:schemeClr>
                </a:solidFill>
                <a:latin typeface="Arial" panose="020B0604020202020204" pitchFamily="34" charset="0"/>
                <a:ea typeface="Arial Regular"/>
                <a:cs typeface="Arial" panose="020B0604020202020204" pitchFamily="34" charset="0"/>
              </a:rPr>
              <a:t>hpf</a:t>
            </a:r>
            <a:endParaRPr lang="en-GB" altLang="en-US" sz="1400" b="1" dirty="0">
              <a:solidFill>
                <a:schemeClr val="bg2">
                  <a:lumMod val="10000"/>
                </a:schemeClr>
              </a:solidFill>
              <a:latin typeface="Arial" panose="020B0604020202020204" pitchFamily="34" charset="0"/>
              <a:ea typeface="Arial Regular"/>
              <a:cs typeface="Arial" panose="020B0604020202020204" pitchFamily="34" charset="0"/>
            </a:endParaRPr>
          </a:p>
        </p:txBody>
      </p:sp>
      <p:sp>
        <p:nvSpPr>
          <p:cNvPr id="31" name="Content Placeholder 12">
            <a:extLst>
              <a:ext uri="{FF2B5EF4-FFF2-40B4-BE49-F238E27FC236}">
                <a16:creationId xmlns:a16="http://schemas.microsoft.com/office/drawing/2014/main" id="{C9E03A17-534D-504C-BFF0-BD3F37EA09FF}"/>
              </a:ext>
            </a:extLst>
          </p:cNvPr>
          <p:cNvSpPr txBox="1">
            <a:spLocks noChangeArrowheads="1"/>
          </p:cNvSpPr>
          <p:nvPr/>
        </p:nvSpPr>
        <p:spPr bwMode="auto">
          <a:xfrm>
            <a:off x="7156549" y="3806029"/>
            <a:ext cx="1425638"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indent="-793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spcAft>
                <a:spcPts val="600"/>
              </a:spcAft>
              <a:buFont typeface="Arial" panose="020B0604020202020204" pitchFamily="34" charset="0"/>
              <a:buNone/>
            </a:pPr>
            <a:r>
              <a:rPr lang="en-GB" altLang="en-US" sz="1400" b="1" dirty="0">
                <a:solidFill>
                  <a:schemeClr val="bg1">
                    <a:lumMod val="50000"/>
                  </a:schemeClr>
                </a:solidFill>
                <a:latin typeface="Arial" panose="020B0604020202020204" pitchFamily="34" charset="0"/>
                <a:ea typeface="Arial Regular"/>
                <a:cs typeface="Arial" panose="020B0604020202020204" pitchFamily="34" charset="0"/>
              </a:rPr>
              <a:t>ileum &lt;50/</a:t>
            </a:r>
            <a:r>
              <a:rPr lang="en-GB" altLang="en-US" sz="1400" b="1" dirty="0" err="1">
                <a:solidFill>
                  <a:schemeClr val="bg1">
                    <a:lumMod val="50000"/>
                  </a:schemeClr>
                </a:solidFill>
                <a:latin typeface="Arial" panose="020B0604020202020204" pitchFamily="34" charset="0"/>
                <a:ea typeface="Arial Regular"/>
                <a:cs typeface="Arial" panose="020B0604020202020204" pitchFamily="34" charset="0"/>
              </a:rPr>
              <a:t>hpf</a:t>
            </a:r>
            <a:endParaRPr lang="en-GB" altLang="en-US" sz="1400" b="1" dirty="0">
              <a:solidFill>
                <a:schemeClr val="bg1">
                  <a:lumMod val="50000"/>
                </a:schemeClr>
              </a:solidFill>
              <a:latin typeface="Arial" panose="020B0604020202020204" pitchFamily="34" charset="0"/>
              <a:ea typeface="Arial Regular"/>
              <a:cs typeface="Arial" panose="020B0604020202020204" pitchFamily="34" charset="0"/>
            </a:endParaRPr>
          </a:p>
        </p:txBody>
      </p:sp>
      <p:sp>
        <p:nvSpPr>
          <p:cNvPr id="32" name="Content Placeholder 12">
            <a:extLst>
              <a:ext uri="{FF2B5EF4-FFF2-40B4-BE49-F238E27FC236}">
                <a16:creationId xmlns:a16="http://schemas.microsoft.com/office/drawing/2014/main" id="{5DC1C5D7-4359-1F49-97AC-27552D0899BB}"/>
              </a:ext>
            </a:extLst>
          </p:cNvPr>
          <p:cNvSpPr txBox="1">
            <a:spLocks noChangeArrowheads="1"/>
          </p:cNvSpPr>
          <p:nvPr/>
        </p:nvSpPr>
        <p:spPr bwMode="auto">
          <a:xfrm>
            <a:off x="6787098" y="4104590"/>
            <a:ext cx="17950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indent="-793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spcAft>
                <a:spcPts val="600"/>
              </a:spcAft>
              <a:buFont typeface="Arial" panose="020B0604020202020204" pitchFamily="34" charset="0"/>
              <a:buNone/>
            </a:pPr>
            <a:r>
              <a:rPr lang="en-GB" altLang="en-US" sz="1400" b="1" dirty="0">
                <a:solidFill>
                  <a:schemeClr val="bg1">
                    <a:lumMod val="50000"/>
                  </a:schemeClr>
                </a:solidFill>
                <a:latin typeface="Arial" panose="020B0604020202020204" pitchFamily="34" charset="0"/>
                <a:ea typeface="Arial Regular"/>
                <a:cs typeface="Arial" panose="020B0604020202020204" pitchFamily="34" charset="0"/>
              </a:rPr>
              <a:t>colon &lt;50-100/</a:t>
            </a:r>
            <a:r>
              <a:rPr lang="en-GB" altLang="en-US" sz="1400" b="1" dirty="0" err="1">
                <a:solidFill>
                  <a:schemeClr val="bg1">
                    <a:lumMod val="50000"/>
                  </a:schemeClr>
                </a:solidFill>
                <a:latin typeface="Arial" panose="020B0604020202020204" pitchFamily="34" charset="0"/>
                <a:ea typeface="Arial Regular"/>
                <a:cs typeface="Arial" panose="020B0604020202020204" pitchFamily="34" charset="0"/>
              </a:rPr>
              <a:t>hpf</a:t>
            </a:r>
            <a:endParaRPr lang="en-GB" altLang="en-US" sz="1400" b="1" dirty="0">
              <a:solidFill>
                <a:schemeClr val="bg1">
                  <a:lumMod val="50000"/>
                </a:schemeClr>
              </a:solidFill>
              <a:latin typeface="Arial" panose="020B0604020202020204" pitchFamily="34" charset="0"/>
              <a:ea typeface="Arial Regular"/>
              <a:cs typeface="Arial" panose="020B0604020202020204" pitchFamily="34" charset="0"/>
            </a:endParaRPr>
          </a:p>
        </p:txBody>
      </p:sp>
      <p:sp>
        <p:nvSpPr>
          <p:cNvPr id="33" name="Content Placeholder 12">
            <a:extLst>
              <a:ext uri="{FF2B5EF4-FFF2-40B4-BE49-F238E27FC236}">
                <a16:creationId xmlns:a16="http://schemas.microsoft.com/office/drawing/2014/main" id="{F0C6740C-6A90-444C-991B-98EAB087E300}"/>
              </a:ext>
            </a:extLst>
          </p:cNvPr>
          <p:cNvSpPr txBox="1">
            <a:spLocks noChangeArrowheads="1"/>
          </p:cNvSpPr>
          <p:nvPr/>
        </p:nvSpPr>
        <p:spPr bwMode="auto">
          <a:xfrm>
            <a:off x="6787098" y="2694055"/>
            <a:ext cx="1795088" cy="3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indent="-793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spcAft>
                <a:spcPts val="600"/>
              </a:spcAft>
              <a:buFont typeface="Arial" panose="020B0604020202020204" pitchFamily="34" charset="0"/>
              <a:buNone/>
            </a:pPr>
            <a:r>
              <a:rPr lang="en-GB" altLang="en-US" sz="1400" b="1" dirty="0">
                <a:solidFill>
                  <a:schemeClr val="bg1">
                    <a:lumMod val="50000"/>
                  </a:schemeClr>
                </a:solidFill>
                <a:latin typeface="Arial" panose="020B0604020202020204" pitchFamily="34" charset="0"/>
                <a:ea typeface="Arial Regular"/>
                <a:cs typeface="Arial" panose="020B0604020202020204" pitchFamily="34" charset="0"/>
              </a:rPr>
              <a:t>stomach &lt;30/</a:t>
            </a:r>
            <a:r>
              <a:rPr lang="en-GB" altLang="en-US" sz="1400" b="1" dirty="0" err="1">
                <a:solidFill>
                  <a:schemeClr val="bg1">
                    <a:lumMod val="50000"/>
                  </a:schemeClr>
                </a:solidFill>
                <a:latin typeface="Arial" panose="020B0604020202020204" pitchFamily="34" charset="0"/>
                <a:ea typeface="Arial Regular"/>
                <a:cs typeface="Arial" panose="020B0604020202020204" pitchFamily="34" charset="0"/>
              </a:rPr>
              <a:t>hpf</a:t>
            </a:r>
            <a:endParaRPr lang="en-GB" altLang="en-US" sz="1400" b="1" dirty="0">
              <a:solidFill>
                <a:schemeClr val="bg1">
                  <a:lumMod val="50000"/>
                </a:schemeClr>
              </a:solidFill>
              <a:latin typeface="Arial" panose="020B0604020202020204" pitchFamily="34" charset="0"/>
              <a:ea typeface="Arial Regular"/>
              <a:cs typeface="Arial" panose="020B0604020202020204" pitchFamily="34" charset="0"/>
            </a:endParaRPr>
          </a:p>
          <a:p>
            <a:pPr algn="r" eaLnBrk="1" hangingPunct="1">
              <a:lnSpc>
                <a:spcPct val="100000"/>
              </a:lnSpc>
              <a:spcBef>
                <a:spcPct val="0"/>
              </a:spcBef>
              <a:spcAft>
                <a:spcPts val="600"/>
              </a:spcAft>
              <a:buFont typeface="Arial" panose="020B0604020202020204" pitchFamily="34" charset="0"/>
              <a:buNone/>
            </a:pPr>
            <a:endParaRPr lang="en-GB" altLang="en-US" sz="1400" b="1" dirty="0">
              <a:solidFill>
                <a:schemeClr val="bg1">
                  <a:lumMod val="50000"/>
                </a:schemeClr>
              </a:solidFill>
              <a:latin typeface="Arial" panose="020B0604020202020204" pitchFamily="34" charset="0"/>
              <a:ea typeface="Arial Regular"/>
              <a:cs typeface="Arial" panose="020B0604020202020204" pitchFamily="34" charset="0"/>
            </a:endParaRPr>
          </a:p>
        </p:txBody>
      </p:sp>
      <p:sp>
        <p:nvSpPr>
          <p:cNvPr id="34" name="Content Placeholder 12">
            <a:extLst>
              <a:ext uri="{FF2B5EF4-FFF2-40B4-BE49-F238E27FC236}">
                <a16:creationId xmlns:a16="http://schemas.microsoft.com/office/drawing/2014/main" id="{C1C4D4C6-656F-4346-BD5E-20DFE8850D75}"/>
              </a:ext>
            </a:extLst>
          </p:cNvPr>
          <p:cNvSpPr txBox="1">
            <a:spLocks noChangeArrowheads="1"/>
          </p:cNvSpPr>
          <p:nvPr/>
        </p:nvSpPr>
        <p:spPr bwMode="auto">
          <a:xfrm>
            <a:off x="5452013" y="504491"/>
            <a:ext cx="3171541"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spcAft>
                <a:spcPts val="600"/>
              </a:spcAft>
              <a:buFont typeface="Arial" panose="020B0604020202020204" pitchFamily="34" charset="0"/>
              <a:buNone/>
            </a:pPr>
            <a:r>
              <a:rPr lang="en-GB" altLang="en-US" sz="1400" b="1" dirty="0">
                <a:ea typeface="Arial Regular"/>
                <a:cs typeface="Arial Regular"/>
              </a:rPr>
              <a:t>Upper normal limits for eosinophil numbers within the GI tract</a:t>
            </a:r>
            <a:r>
              <a:rPr lang="en-GB" altLang="en-US" sz="1400" b="1" baseline="30000" dirty="0">
                <a:ea typeface="Arial Regular"/>
                <a:cs typeface="Arial Regular"/>
              </a:rPr>
              <a:t>1</a:t>
            </a:r>
          </a:p>
        </p:txBody>
      </p:sp>
      <p:sp>
        <p:nvSpPr>
          <p:cNvPr id="35" name="Oval 34">
            <a:extLst>
              <a:ext uri="{FF2B5EF4-FFF2-40B4-BE49-F238E27FC236}">
                <a16:creationId xmlns:a16="http://schemas.microsoft.com/office/drawing/2014/main" id="{9BF2A5D7-C13C-7A49-8F79-35E102933054}"/>
              </a:ext>
            </a:extLst>
          </p:cNvPr>
          <p:cNvSpPr/>
          <p:nvPr/>
        </p:nvSpPr>
        <p:spPr>
          <a:xfrm>
            <a:off x="4370333" y="1763154"/>
            <a:ext cx="177800" cy="1778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cxnSp>
        <p:nvCxnSpPr>
          <p:cNvPr id="36" name="Straight Arrow Connector 35">
            <a:extLst>
              <a:ext uri="{FF2B5EF4-FFF2-40B4-BE49-F238E27FC236}">
                <a16:creationId xmlns:a16="http://schemas.microsoft.com/office/drawing/2014/main" id="{8C524222-959B-EF4E-B702-CFAB7E9810E1}"/>
              </a:ext>
            </a:extLst>
          </p:cNvPr>
          <p:cNvCxnSpPr>
            <a:cxnSpLocks/>
          </p:cNvCxnSpPr>
          <p:nvPr/>
        </p:nvCxnSpPr>
        <p:spPr>
          <a:xfrm flipH="1">
            <a:off x="4457648" y="1845705"/>
            <a:ext cx="2339987" cy="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E90C916F-DC38-244A-BEB2-4440946DA91A}"/>
              </a:ext>
            </a:extLst>
          </p:cNvPr>
          <p:cNvSpPr/>
          <p:nvPr/>
        </p:nvSpPr>
        <p:spPr>
          <a:xfrm>
            <a:off x="4631898" y="3877096"/>
            <a:ext cx="176212" cy="1778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cxnSp>
        <p:nvCxnSpPr>
          <p:cNvPr id="38" name="Straight Arrow Connector 37">
            <a:extLst>
              <a:ext uri="{FF2B5EF4-FFF2-40B4-BE49-F238E27FC236}">
                <a16:creationId xmlns:a16="http://schemas.microsoft.com/office/drawing/2014/main" id="{040BCDE6-A766-2E48-9868-17183AD32976}"/>
              </a:ext>
            </a:extLst>
          </p:cNvPr>
          <p:cNvCxnSpPr>
            <a:cxnSpLocks/>
          </p:cNvCxnSpPr>
          <p:nvPr/>
        </p:nvCxnSpPr>
        <p:spPr>
          <a:xfrm flipH="1">
            <a:off x="4720799" y="3965996"/>
            <a:ext cx="2644214" cy="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18FF46A6-B7D1-094F-A463-2BBF26E1D2BF}"/>
              </a:ext>
            </a:extLst>
          </p:cNvPr>
          <p:cNvSpPr/>
          <p:nvPr/>
        </p:nvSpPr>
        <p:spPr>
          <a:xfrm>
            <a:off x="4680437" y="2748314"/>
            <a:ext cx="176213" cy="1778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cxnSp>
        <p:nvCxnSpPr>
          <p:cNvPr id="40" name="Straight Arrow Connector 39">
            <a:extLst>
              <a:ext uri="{FF2B5EF4-FFF2-40B4-BE49-F238E27FC236}">
                <a16:creationId xmlns:a16="http://schemas.microsoft.com/office/drawing/2014/main" id="{45CFCEE6-E2AA-814C-B244-68813B34228F}"/>
              </a:ext>
            </a:extLst>
          </p:cNvPr>
          <p:cNvCxnSpPr>
            <a:cxnSpLocks/>
          </p:cNvCxnSpPr>
          <p:nvPr/>
        </p:nvCxnSpPr>
        <p:spPr>
          <a:xfrm flipH="1">
            <a:off x="4769339" y="2834039"/>
            <a:ext cx="2322010" cy="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A3F6C089-1809-F74A-9B3A-978B2AF67FAB}"/>
              </a:ext>
            </a:extLst>
          </p:cNvPr>
          <p:cNvSpPr/>
          <p:nvPr/>
        </p:nvSpPr>
        <p:spPr>
          <a:xfrm>
            <a:off x="4939766" y="4163083"/>
            <a:ext cx="177800" cy="17621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cxnSp>
        <p:nvCxnSpPr>
          <p:cNvPr id="42" name="Straight Arrow Connector 41">
            <a:extLst>
              <a:ext uri="{FF2B5EF4-FFF2-40B4-BE49-F238E27FC236}">
                <a16:creationId xmlns:a16="http://schemas.microsoft.com/office/drawing/2014/main" id="{4917816D-6D77-B749-884F-0E2F3A7BFE35}"/>
              </a:ext>
            </a:extLst>
          </p:cNvPr>
          <p:cNvCxnSpPr>
            <a:cxnSpLocks/>
          </p:cNvCxnSpPr>
          <p:nvPr/>
        </p:nvCxnSpPr>
        <p:spPr>
          <a:xfrm flipH="1">
            <a:off x="5027081" y="4251983"/>
            <a:ext cx="2016774" cy="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sp>
        <p:nvSpPr>
          <p:cNvPr id="43" name="Title 3">
            <a:extLst>
              <a:ext uri="{FF2B5EF4-FFF2-40B4-BE49-F238E27FC236}">
                <a16:creationId xmlns:a16="http://schemas.microsoft.com/office/drawing/2014/main" id="{E82070CA-282F-7247-981E-149551F13349}"/>
              </a:ext>
            </a:extLst>
          </p:cNvPr>
          <p:cNvSpPr>
            <a:spLocks noGrp="1"/>
          </p:cNvSpPr>
          <p:nvPr>
            <p:ph type="title"/>
          </p:nvPr>
        </p:nvSpPr>
        <p:spPr>
          <a:xfrm>
            <a:off x="417513" y="172912"/>
            <a:ext cx="2886076" cy="1224382"/>
          </a:xfrm>
          <a:noFill/>
        </p:spPr>
        <p:txBody>
          <a:bodyPr/>
          <a:lstStyle/>
          <a:p>
            <a:r>
              <a:rPr lang="en-US" b="1" dirty="0">
                <a:solidFill>
                  <a:schemeClr val="tx1"/>
                </a:solidFill>
              </a:rPr>
              <a:t>Eosinophil numbers typically increase as you go down the gut</a:t>
            </a:r>
            <a:r>
              <a:rPr lang="en-US" b="1" baseline="30000" dirty="0">
                <a:solidFill>
                  <a:schemeClr val="tx1"/>
                </a:solidFill>
              </a:rPr>
              <a:t>1</a:t>
            </a:r>
            <a:r>
              <a:rPr lang="en-US" b="1" dirty="0">
                <a:solidFill>
                  <a:schemeClr val="tx1"/>
                </a:solidFill>
              </a:rPr>
              <a:t> </a:t>
            </a:r>
          </a:p>
        </p:txBody>
      </p:sp>
      <p:cxnSp>
        <p:nvCxnSpPr>
          <p:cNvPr id="44" name="Straight Connector 43">
            <a:extLst>
              <a:ext uri="{FF2B5EF4-FFF2-40B4-BE49-F238E27FC236}">
                <a16:creationId xmlns:a16="http://schemas.microsoft.com/office/drawing/2014/main" id="{B8AC7DEB-262C-7E43-84C1-824DD7EE19B2}"/>
              </a:ext>
            </a:extLst>
          </p:cNvPr>
          <p:cNvCxnSpPr>
            <a:cxnSpLocks/>
          </p:cNvCxnSpPr>
          <p:nvPr/>
        </p:nvCxnSpPr>
        <p:spPr>
          <a:xfrm>
            <a:off x="3641083" y="-8312"/>
            <a:ext cx="0" cy="57215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80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931FC2A-AB9B-034A-974E-2A4A99ADF96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05841" y="850771"/>
            <a:ext cx="3788896" cy="2678737"/>
          </a:xfrm>
          <a:prstGeom prst="rect">
            <a:avLst/>
          </a:prstGeom>
          <a:ln w="6350">
            <a:solidFill>
              <a:srgbClr val="000000"/>
            </a:solidFill>
          </a:ln>
        </p:spPr>
      </p:pic>
      <p:sp>
        <p:nvSpPr>
          <p:cNvPr id="21" name="Title 4">
            <a:extLst>
              <a:ext uri="{FF2B5EF4-FFF2-40B4-BE49-F238E27FC236}">
                <a16:creationId xmlns:a16="http://schemas.microsoft.com/office/drawing/2014/main" id="{A13EAC36-15BD-6948-A94F-D41BE8D9598F}"/>
              </a:ext>
            </a:extLst>
          </p:cNvPr>
          <p:cNvSpPr>
            <a:spLocks noGrp="1"/>
          </p:cNvSpPr>
          <p:nvPr>
            <p:ph type="title"/>
          </p:nvPr>
        </p:nvSpPr>
        <p:spPr>
          <a:xfrm>
            <a:off x="428624" y="302781"/>
            <a:ext cx="8216612" cy="417838"/>
          </a:xfrm>
        </p:spPr>
        <p:txBody>
          <a:bodyPr/>
          <a:lstStyle/>
          <a:p>
            <a:r>
              <a:rPr lang="en-US" dirty="0" err="1"/>
              <a:t>EoE</a:t>
            </a:r>
            <a:r>
              <a:rPr lang="en-US" dirty="0"/>
              <a:t> has a distinctive histological presentation</a:t>
            </a:r>
            <a:r>
              <a:rPr lang="en-US" baseline="30000" dirty="0"/>
              <a:t>1,2</a:t>
            </a:r>
            <a:endParaRPr lang="en-US" dirty="0"/>
          </a:p>
        </p:txBody>
      </p:sp>
      <p:sp>
        <p:nvSpPr>
          <p:cNvPr id="13" name="Title 3">
            <a:extLst>
              <a:ext uri="{FF2B5EF4-FFF2-40B4-BE49-F238E27FC236}">
                <a16:creationId xmlns:a16="http://schemas.microsoft.com/office/drawing/2014/main" id="{D15CA3B4-B2BE-1A44-87DD-52F2B7A77F85}"/>
              </a:ext>
            </a:extLst>
          </p:cNvPr>
          <p:cNvSpPr txBox="1">
            <a:spLocks/>
          </p:cNvSpPr>
          <p:nvPr/>
        </p:nvSpPr>
        <p:spPr>
          <a:xfrm>
            <a:off x="419929" y="1232543"/>
            <a:ext cx="3061590" cy="38474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pPr>
              <a:spcAft>
                <a:spcPts val="600"/>
              </a:spcAft>
            </a:pPr>
            <a:r>
              <a:rPr lang="en-GB" altLang="en-US" sz="1400" b="1" dirty="0" err="1">
                <a:latin typeface="Arial" panose="020B0604020202020204" pitchFamily="34" charset="0"/>
                <a:ea typeface="Arial Regular"/>
                <a:cs typeface="Arial" panose="020B0604020202020204" pitchFamily="34" charset="0"/>
              </a:rPr>
              <a:t>EoE</a:t>
            </a:r>
            <a:endParaRPr lang="en-GB" altLang="en-US" sz="1400" b="1" dirty="0">
              <a:latin typeface="Arial" panose="020B0604020202020204" pitchFamily="34" charset="0"/>
              <a:ea typeface="Arial Regular"/>
              <a:cs typeface="Arial" panose="020B0604020202020204" pitchFamily="34" charset="0"/>
            </a:endParaRPr>
          </a:p>
        </p:txBody>
      </p:sp>
      <p:sp>
        <p:nvSpPr>
          <p:cNvPr id="14" name="Title 3">
            <a:extLst>
              <a:ext uri="{FF2B5EF4-FFF2-40B4-BE49-F238E27FC236}">
                <a16:creationId xmlns:a16="http://schemas.microsoft.com/office/drawing/2014/main" id="{2258EFE9-5FE9-AE48-8FAA-81AAA103EAAE}"/>
              </a:ext>
            </a:extLst>
          </p:cNvPr>
          <p:cNvSpPr txBox="1">
            <a:spLocks/>
          </p:cNvSpPr>
          <p:nvPr/>
        </p:nvSpPr>
        <p:spPr>
          <a:xfrm>
            <a:off x="419929" y="1691390"/>
            <a:ext cx="3058377" cy="3405039"/>
          </a:xfrm>
          <a:prstGeom prst="rect">
            <a:avLst/>
          </a:prstGeom>
          <a:solidFill>
            <a:schemeClr val="bg1">
              <a:lumMod val="95000"/>
            </a:schemeClr>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15" name="Text Placeholder 11">
            <a:extLst>
              <a:ext uri="{FF2B5EF4-FFF2-40B4-BE49-F238E27FC236}">
                <a16:creationId xmlns:a16="http://schemas.microsoft.com/office/drawing/2014/main" id="{27C7D987-5CD4-0E40-A8C6-6B03374E48D9}"/>
              </a:ext>
            </a:extLst>
          </p:cNvPr>
          <p:cNvSpPr txBox="1">
            <a:spLocks/>
          </p:cNvSpPr>
          <p:nvPr/>
        </p:nvSpPr>
        <p:spPr>
          <a:xfrm>
            <a:off x="523680" y="1697463"/>
            <a:ext cx="2730627" cy="3133666"/>
          </a:xfrm>
          <a:prstGeom prst="rect">
            <a:avLst/>
          </a:prstGeom>
          <a:noFill/>
        </p:spPr>
        <p:txBody>
          <a:bodyPr vert="horz" lIns="36000" tIns="72000" rIns="36000" bIns="3600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Arial" panose="020B0604020202020204" pitchFamily="34" charset="0"/>
                <a:cs typeface="Arial" panose="020B0604020202020204" pitchFamily="34" charset="0"/>
              </a:rPr>
              <a:t>This is a typical esophageal squamous epithelium affected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by </a:t>
            </a:r>
            <a:r>
              <a:rPr lang="en-US" sz="1400" dirty="0" err="1">
                <a:latin typeface="Arial" panose="020B0604020202020204" pitchFamily="34" charset="0"/>
                <a:cs typeface="Arial" panose="020B0604020202020204" pitchFamily="34" charset="0"/>
              </a:rPr>
              <a:t>EoE</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Basal zone hyperplasia and increased papillary height with dilated intercellular spaces are seen in both GORD and </a:t>
            </a:r>
            <a:r>
              <a:rPr lang="en-US" sz="1400" dirty="0" err="1">
                <a:latin typeface="Arial" panose="020B0604020202020204" pitchFamily="34" charset="0"/>
                <a:cs typeface="Arial" panose="020B0604020202020204" pitchFamily="34" charset="0"/>
              </a:rPr>
              <a:t>EoE</a:t>
            </a:r>
            <a:r>
              <a:rPr lang="en-US" sz="1400" dirty="0">
                <a:latin typeface="Arial" panose="020B0604020202020204" pitchFamily="34" charset="0"/>
                <a:cs typeface="Arial" panose="020B0604020202020204" pitchFamily="34" charset="0"/>
              </a:rPr>
              <a:t> but the features that differentiate </a:t>
            </a:r>
            <a:r>
              <a:rPr lang="en-US" sz="1400" dirty="0" err="1">
                <a:latin typeface="Arial" panose="020B0604020202020204" pitchFamily="34" charset="0"/>
                <a:cs typeface="Arial" panose="020B0604020202020204" pitchFamily="34" charset="0"/>
              </a:rPr>
              <a:t>EoE</a:t>
            </a:r>
            <a:r>
              <a:rPr lang="en-US" sz="1400" dirty="0">
                <a:latin typeface="Arial" panose="020B0604020202020204" pitchFamily="34" charset="0"/>
                <a:cs typeface="Arial" panose="020B0604020202020204" pitchFamily="34" charset="0"/>
              </a:rPr>
              <a:t> include &gt;15 eosinophils per </a:t>
            </a:r>
            <a:r>
              <a:rPr lang="en-US" sz="1400" dirty="0" err="1">
                <a:latin typeface="Arial" panose="020B0604020202020204" pitchFamily="34" charset="0"/>
                <a:cs typeface="Arial" panose="020B0604020202020204" pitchFamily="34" charset="0"/>
              </a:rPr>
              <a:t>hpf</a:t>
            </a:r>
            <a:r>
              <a:rPr lang="en-US" sz="1400" dirty="0">
                <a:latin typeface="Arial" panose="020B0604020202020204" pitchFamily="34" charset="0"/>
                <a:cs typeface="Arial" panose="020B0604020202020204" pitchFamily="34" charset="0"/>
              </a:rPr>
              <a:t>, eosinophil surface layering and eosinophil </a:t>
            </a:r>
            <a:r>
              <a:rPr lang="en-US" sz="1400" dirty="0" err="1">
                <a:latin typeface="Arial" panose="020B0604020202020204" pitchFamily="34" charset="0"/>
                <a:cs typeface="Arial" panose="020B0604020202020204" pitchFamily="34" charset="0"/>
              </a:rPr>
              <a:t>microabscesses</a:t>
            </a:r>
            <a:endParaRPr lang="en-US" sz="1400" dirty="0">
              <a:latin typeface="Arial" panose="020B0604020202020204" pitchFamily="34" charset="0"/>
              <a:cs typeface="Arial" panose="020B0604020202020204" pitchFamily="34" charset="0"/>
            </a:endParaRPr>
          </a:p>
        </p:txBody>
      </p:sp>
      <p:sp>
        <p:nvSpPr>
          <p:cNvPr id="18" name="Text Placeholder 3">
            <a:extLst>
              <a:ext uri="{FF2B5EF4-FFF2-40B4-BE49-F238E27FC236}">
                <a16:creationId xmlns:a16="http://schemas.microsoft.com/office/drawing/2014/main" id="{FFDF225D-58F4-7D4A-86D3-940FE500C4D7}"/>
              </a:ext>
            </a:extLst>
          </p:cNvPr>
          <p:cNvSpPr>
            <a:spLocks noGrp="1"/>
          </p:cNvSpPr>
          <p:nvPr>
            <p:ph type="body" sz="quarter" idx="11"/>
          </p:nvPr>
        </p:nvSpPr>
        <p:spPr>
          <a:xfrm>
            <a:off x="428625" y="5735052"/>
            <a:ext cx="3670133" cy="1122947"/>
          </a:xfrm>
        </p:spPr>
        <p:txBody>
          <a:bodyPr>
            <a:normAutofit/>
          </a:bodyPr>
          <a:lstStyle/>
          <a:p>
            <a:r>
              <a:rPr lang="en-GB" dirty="0"/>
              <a:t>1. </a:t>
            </a:r>
            <a:r>
              <a:rPr lang="en-GB" dirty="0" err="1"/>
              <a:t>Fiocca</a:t>
            </a:r>
            <a:r>
              <a:rPr lang="en-GB" dirty="0"/>
              <a:t> R </a:t>
            </a:r>
            <a:r>
              <a:rPr lang="en-GB" i="1" dirty="0"/>
              <a:t>et al</a:t>
            </a:r>
            <a:r>
              <a:rPr lang="en-GB" dirty="0"/>
              <a:t>. Am J Gastroenterol 2010; 105(5): 1015-23.</a:t>
            </a:r>
          </a:p>
          <a:p>
            <a:r>
              <a:rPr lang="en-GB" dirty="0"/>
              <a:t>2. Wong S</a:t>
            </a:r>
            <a:r>
              <a:rPr lang="en-GB" i="1" dirty="0"/>
              <a:t> et al.</a:t>
            </a:r>
            <a:r>
              <a:rPr lang="en-GB" dirty="0"/>
              <a:t> World J </a:t>
            </a:r>
            <a:r>
              <a:rPr lang="en-GB" dirty="0" err="1"/>
              <a:t>Gastrointest</a:t>
            </a:r>
            <a:r>
              <a:rPr lang="en-GB" dirty="0"/>
              <a:t> </a:t>
            </a:r>
            <a:r>
              <a:rPr lang="en-GB" dirty="0" err="1"/>
              <a:t>Pathophysiol</a:t>
            </a:r>
            <a:r>
              <a:rPr lang="en-GB" dirty="0"/>
              <a:t> 2018; 9(3): 63-72</a:t>
            </a:r>
          </a:p>
        </p:txBody>
      </p:sp>
      <p:cxnSp>
        <p:nvCxnSpPr>
          <p:cNvPr id="26" name="Straight Arrow Connector 25">
            <a:extLst>
              <a:ext uri="{FF2B5EF4-FFF2-40B4-BE49-F238E27FC236}">
                <a16:creationId xmlns:a16="http://schemas.microsoft.com/office/drawing/2014/main" id="{11675F56-1361-C449-87E6-9489A6A22F4C}"/>
              </a:ext>
            </a:extLst>
          </p:cNvPr>
          <p:cNvCxnSpPr>
            <a:cxnSpLocks/>
          </p:cNvCxnSpPr>
          <p:nvPr/>
        </p:nvCxnSpPr>
        <p:spPr>
          <a:xfrm flipV="1">
            <a:off x="4454355" y="1938331"/>
            <a:ext cx="737873" cy="48519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7CD80AC-9B58-BF49-B522-9C20CFEBE700}"/>
              </a:ext>
            </a:extLst>
          </p:cNvPr>
          <p:cNvSpPr txBox="1"/>
          <p:nvPr/>
        </p:nvSpPr>
        <p:spPr>
          <a:xfrm>
            <a:off x="6697677" y="1815221"/>
            <a:ext cx="1843470" cy="246221"/>
          </a:xfrm>
          <a:prstGeom prst="rect">
            <a:avLst/>
          </a:prstGeom>
          <a:solidFill>
            <a:schemeClr val="bg1"/>
          </a:solidFill>
          <a:ln w="6350">
            <a:solidFill>
              <a:schemeClr val="accent1"/>
            </a:solidFill>
          </a:ln>
        </p:spPr>
        <p:txBody>
          <a:bodyPr wrap="square" rtlCol="0">
            <a:spAutoFit/>
          </a:bodyPr>
          <a:lstStyle/>
          <a:p>
            <a:r>
              <a:rPr lang="en-GB" sz="1000" dirty="0">
                <a:latin typeface="Arial" panose="020B0604020202020204" pitchFamily="34" charset="0"/>
                <a:cs typeface="Arial" panose="020B0604020202020204" pitchFamily="34" charset="0"/>
              </a:rPr>
              <a:t>Eosinophil surface layering</a:t>
            </a:r>
          </a:p>
        </p:txBody>
      </p:sp>
      <p:cxnSp>
        <p:nvCxnSpPr>
          <p:cNvPr id="28" name="Straight Arrow Connector 27">
            <a:extLst>
              <a:ext uri="{FF2B5EF4-FFF2-40B4-BE49-F238E27FC236}">
                <a16:creationId xmlns:a16="http://schemas.microsoft.com/office/drawing/2014/main" id="{96CF18D1-0F0A-FB45-A267-EBA3D2E7C48F}"/>
              </a:ext>
            </a:extLst>
          </p:cNvPr>
          <p:cNvCxnSpPr>
            <a:cxnSpLocks/>
          </p:cNvCxnSpPr>
          <p:nvPr/>
        </p:nvCxnSpPr>
        <p:spPr>
          <a:xfrm flipV="1">
            <a:off x="7559718" y="1424339"/>
            <a:ext cx="196672" cy="3908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8B4553C-5E8F-B540-9240-F89E9332883D}"/>
              </a:ext>
            </a:extLst>
          </p:cNvPr>
          <p:cNvSpPr txBox="1"/>
          <p:nvPr/>
        </p:nvSpPr>
        <p:spPr>
          <a:xfrm>
            <a:off x="3640138" y="2423525"/>
            <a:ext cx="1602465" cy="246221"/>
          </a:xfrm>
          <a:prstGeom prst="rect">
            <a:avLst/>
          </a:prstGeom>
          <a:solidFill>
            <a:schemeClr val="bg1"/>
          </a:solidFill>
          <a:ln w="6350">
            <a:solidFill>
              <a:schemeClr val="accent1"/>
            </a:solidFill>
          </a:ln>
        </p:spPr>
        <p:txBody>
          <a:bodyPr wrap="square" rtlCol="0">
            <a:spAutoFit/>
          </a:bodyPr>
          <a:lstStyle/>
          <a:p>
            <a:r>
              <a:rPr lang="en-GB" sz="1000" dirty="0">
                <a:latin typeface="Arial" panose="020B0604020202020204" pitchFamily="34" charset="0"/>
                <a:cs typeface="Arial" panose="020B0604020202020204" pitchFamily="34" charset="0"/>
              </a:rPr>
              <a:t>Eosinophil </a:t>
            </a:r>
            <a:r>
              <a:rPr lang="en-GB" sz="1000" dirty="0" err="1">
                <a:latin typeface="Arial" panose="020B0604020202020204" pitchFamily="34" charset="0"/>
                <a:cs typeface="Arial" panose="020B0604020202020204" pitchFamily="34" charset="0"/>
              </a:rPr>
              <a:t>microabscess</a:t>
            </a:r>
            <a:endParaRPr lang="en-GB" sz="10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79B81DC-BD2F-D045-8C5A-7E20FB61E3D9}"/>
              </a:ext>
            </a:extLst>
          </p:cNvPr>
          <p:cNvSpPr/>
          <p:nvPr/>
        </p:nvSpPr>
        <p:spPr>
          <a:xfrm>
            <a:off x="428623" y="6303396"/>
            <a:ext cx="2274471" cy="415498"/>
          </a:xfrm>
          <a:prstGeom prst="rect">
            <a:avLst/>
          </a:prstGeom>
        </p:spPr>
        <p:txBody>
          <a:bodyPr wrap="square" lIns="0" tIns="0" rIns="0" bIns="0">
            <a:spAutoFit/>
          </a:bodyPr>
          <a:lstStyle/>
          <a:p>
            <a:r>
              <a:rPr lang="en-GB" sz="900" dirty="0" err="1">
                <a:solidFill>
                  <a:schemeClr val="bg1"/>
                </a:solidFill>
                <a:latin typeface="Arial" panose="020B0604020202020204" pitchFamily="34" charset="0"/>
                <a:cs typeface="Arial" panose="020B0604020202020204" pitchFamily="34" charset="0"/>
              </a:rPr>
              <a:t>EoE</a:t>
            </a:r>
            <a:r>
              <a:rPr lang="en-GB" sz="900" dirty="0">
                <a:solidFill>
                  <a:schemeClr val="bg1"/>
                </a:solidFill>
                <a:latin typeface="Arial" panose="020B0604020202020204" pitchFamily="34" charset="0"/>
                <a:cs typeface="Arial" panose="020B0604020202020204" pitchFamily="34" charset="0"/>
              </a:rPr>
              <a:t>: eosinophilic oesophagitis</a:t>
            </a:r>
          </a:p>
          <a:p>
            <a:r>
              <a:rPr lang="en-GB" sz="900" dirty="0">
                <a:solidFill>
                  <a:schemeClr val="bg1"/>
                </a:solidFill>
                <a:latin typeface="Arial" panose="020B0604020202020204" pitchFamily="34" charset="0"/>
                <a:cs typeface="Arial" panose="020B0604020202020204" pitchFamily="34" charset="0"/>
              </a:rPr>
              <a:t>GORD: gastro-oesophageal reflux disease</a:t>
            </a:r>
          </a:p>
          <a:p>
            <a:r>
              <a:rPr lang="en-GB" sz="900" dirty="0" err="1">
                <a:solidFill>
                  <a:schemeClr val="bg1"/>
                </a:solidFill>
                <a:latin typeface="Arial" panose="020B0604020202020204" pitchFamily="34" charset="0"/>
                <a:cs typeface="Arial" panose="020B0604020202020204" pitchFamily="34" charset="0"/>
              </a:rPr>
              <a:t>hpf</a:t>
            </a:r>
            <a:r>
              <a:rPr lang="en-GB" sz="900" dirty="0">
                <a:solidFill>
                  <a:schemeClr val="bg1"/>
                </a:solidFill>
                <a:latin typeface="Arial" panose="020B0604020202020204" pitchFamily="34" charset="0"/>
                <a:cs typeface="Arial" panose="020B0604020202020204" pitchFamily="34" charset="0"/>
              </a:rPr>
              <a:t>: high power field</a:t>
            </a:r>
          </a:p>
        </p:txBody>
      </p:sp>
      <p:grpSp>
        <p:nvGrpSpPr>
          <p:cNvPr id="17" name="Group 16">
            <a:extLst>
              <a:ext uri="{FF2B5EF4-FFF2-40B4-BE49-F238E27FC236}">
                <a16:creationId xmlns:a16="http://schemas.microsoft.com/office/drawing/2014/main" id="{8640488C-E12B-404E-88D9-E014207D132D}"/>
              </a:ext>
            </a:extLst>
          </p:cNvPr>
          <p:cNvGrpSpPr/>
          <p:nvPr/>
        </p:nvGrpSpPr>
        <p:grpSpPr>
          <a:xfrm>
            <a:off x="4202510" y="3634196"/>
            <a:ext cx="4093592" cy="2616725"/>
            <a:chOff x="4429922" y="1730457"/>
            <a:chExt cx="4093592" cy="2616725"/>
          </a:xfrm>
        </p:grpSpPr>
        <p:pic>
          <p:nvPicPr>
            <p:cNvPr id="23" name="Picture 22">
              <a:extLst>
                <a:ext uri="{FF2B5EF4-FFF2-40B4-BE49-F238E27FC236}">
                  <a16:creationId xmlns:a16="http://schemas.microsoft.com/office/drawing/2014/main" id="{98CE0BE2-47FB-3D44-8FA2-1D5390B800C2}"/>
                </a:ext>
              </a:extLst>
            </p:cNvPr>
            <p:cNvPicPr>
              <a:picLocks noChangeAspect="1"/>
            </p:cNvPicPr>
            <p:nvPr/>
          </p:nvPicPr>
          <p:blipFill rotWithShape="1">
            <a:blip r:embed="rId3"/>
            <a:srcRect b="7916"/>
            <a:stretch/>
          </p:blipFill>
          <p:spPr>
            <a:xfrm>
              <a:off x="4628146" y="1730457"/>
              <a:ext cx="3788896" cy="2616725"/>
            </a:xfrm>
            <a:prstGeom prst="rect">
              <a:avLst/>
            </a:prstGeom>
            <a:ln>
              <a:solidFill>
                <a:schemeClr val="bg1"/>
              </a:solidFill>
              <a:headEnd type="triangle"/>
            </a:ln>
          </p:spPr>
        </p:pic>
        <p:sp>
          <p:nvSpPr>
            <p:cNvPr id="24" name="TextBox 23">
              <a:extLst>
                <a:ext uri="{FF2B5EF4-FFF2-40B4-BE49-F238E27FC236}">
                  <a16:creationId xmlns:a16="http://schemas.microsoft.com/office/drawing/2014/main" id="{1F3D7671-E74D-1E44-8A59-09D857973F22}"/>
                </a:ext>
              </a:extLst>
            </p:cNvPr>
            <p:cNvSpPr txBox="1"/>
            <p:nvPr/>
          </p:nvSpPr>
          <p:spPr>
            <a:xfrm>
              <a:off x="5783347" y="1936768"/>
              <a:ext cx="1377072" cy="246221"/>
            </a:xfrm>
            <a:prstGeom prst="rect">
              <a:avLst/>
            </a:prstGeom>
            <a:solidFill>
              <a:schemeClr val="bg1"/>
            </a:solidFill>
            <a:ln w="6350">
              <a:solidFill>
                <a:schemeClr val="accent1"/>
              </a:solidFill>
              <a:headEnd type="triangle"/>
            </a:ln>
          </p:spPr>
          <p:txBody>
            <a:bodyPr wrap="square" rtlCol="0">
              <a:spAutoFit/>
            </a:bodyPr>
            <a:lstStyle/>
            <a:p>
              <a:r>
                <a:rPr lang="en-GB" sz="1000" dirty="0">
                  <a:latin typeface="Arial" panose="020B0604020202020204" pitchFamily="34" charset="0"/>
                  <a:cs typeface="Arial" panose="020B0604020202020204" pitchFamily="34" charset="0"/>
                </a:rPr>
                <a:t>&gt;15 eosinophils / </a:t>
              </a:r>
              <a:r>
                <a:rPr lang="en-GB" sz="1000" dirty="0" err="1">
                  <a:latin typeface="Arial" panose="020B0604020202020204" pitchFamily="34" charset="0"/>
                  <a:cs typeface="Arial" panose="020B0604020202020204" pitchFamily="34" charset="0"/>
                </a:rPr>
                <a:t>hpf</a:t>
              </a:r>
              <a:endParaRPr lang="en-GB" sz="1000" dirty="0">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754446C9-329E-8D44-AAD0-B2A4A430B87E}"/>
                </a:ext>
              </a:extLst>
            </p:cNvPr>
            <p:cNvCxnSpPr>
              <a:cxnSpLocks/>
            </p:cNvCxnSpPr>
            <p:nvPr/>
          </p:nvCxnSpPr>
          <p:spPr>
            <a:xfrm flipH="1" flipV="1">
              <a:off x="6812493" y="2177730"/>
              <a:ext cx="9132" cy="823211"/>
            </a:xfrm>
            <a:prstGeom prst="straightConnector1">
              <a:avLst/>
            </a:prstGeom>
            <a:ln w="19050" cap="flat" cmpd="sng" algn="ctr">
              <a:solidFill>
                <a:schemeClr val="bg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sp>
          <p:nvSpPr>
            <p:cNvPr id="31" name="TextBox 30">
              <a:extLst>
                <a:ext uri="{FF2B5EF4-FFF2-40B4-BE49-F238E27FC236}">
                  <a16:creationId xmlns:a16="http://schemas.microsoft.com/office/drawing/2014/main" id="{7A94F5DA-CAD5-3B4D-82CA-4CB3AF487330}"/>
                </a:ext>
              </a:extLst>
            </p:cNvPr>
            <p:cNvSpPr txBox="1"/>
            <p:nvPr/>
          </p:nvSpPr>
          <p:spPr>
            <a:xfrm>
              <a:off x="7666171" y="2338205"/>
              <a:ext cx="857343" cy="708656"/>
            </a:xfrm>
            <a:prstGeom prst="rect">
              <a:avLst/>
            </a:prstGeom>
            <a:solidFill>
              <a:schemeClr val="bg1"/>
            </a:solidFill>
            <a:ln w="6350">
              <a:solidFill>
                <a:schemeClr val="accent1"/>
              </a:solidFill>
              <a:headEnd type="triangle"/>
            </a:ln>
          </p:spPr>
          <p:txBody>
            <a:bodyPr wrap="square" rtlCol="0">
              <a:spAutoFit/>
            </a:bodyPr>
            <a:lstStyle/>
            <a:p>
              <a:r>
                <a:rPr lang="en-GB" sz="1000" dirty="0">
                  <a:latin typeface="Arial" panose="020B0604020202020204" pitchFamily="34" charset="0"/>
                  <a:cs typeface="Arial" panose="020B0604020202020204" pitchFamily="34" charset="0"/>
                </a:rPr>
                <a:t>Papillary height: 80% of epithelial thickness</a:t>
              </a:r>
            </a:p>
          </p:txBody>
        </p:sp>
        <p:sp>
          <p:nvSpPr>
            <p:cNvPr id="32" name="TextBox 31">
              <a:extLst>
                <a:ext uri="{FF2B5EF4-FFF2-40B4-BE49-F238E27FC236}">
                  <a16:creationId xmlns:a16="http://schemas.microsoft.com/office/drawing/2014/main" id="{8F9C3BDA-2716-4B41-94B5-D762EE27EE3D}"/>
                </a:ext>
              </a:extLst>
            </p:cNvPr>
            <p:cNvSpPr txBox="1"/>
            <p:nvPr/>
          </p:nvSpPr>
          <p:spPr>
            <a:xfrm>
              <a:off x="4429922" y="3212101"/>
              <a:ext cx="1134811" cy="707886"/>
            </a:xfrm>
            <a:prstGeom prst="rect">
              <a:avLst/>
            </a:prstGeom>
            <a:solidFill>
              <a:schemeClr val="bg1"/>
            </a:solidFill>
            <a:ln w="6350">
              <a:solidFill>
                <a:schemeClr val="accent1"/>
              </a:solidFill>
              <a:headEnd type="triangle"/>
            </a:ln>
          </p:spPr>
          <p:txBody>
            <a:bodyPr wrap="square" rtlCol="0">
              <a:spAutoFit/>
            </a:bodyPr>
            <a:lstStyle/>
            <a:p>
              <a:r>
                <a:rPr lang="en-GB" sz="1000" dirty="0">
                  <a:latin typeface="Arial" panose="020B0604020202020204" pitchFamily="34" charset="0"/>
                  <a:cs typeface="Arial" panose="020B0604020202020204" pitchFamily="34" charset="0"/>
                </a:rPr>
                <a:t>Basal zone hyperplasia: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90% of epithelial thickness</a:t>
              </a:r>
            </a:p>
          </p:txBody>
        </p:sp>
        <p:cxnSp>
          <p:nvCxnSpPr>
            <p:cNvPr id="33" name="Straight Arrow Connector 32">
              <a:extLst>
                <a:ext uri="{FF2B5EF4-FFF2-40B4-BE49-F238E27FC236}">
                  <a16:creationId xmlns:a16="http://schemas.microsoft.com/office/drawing/2014/main" id="{47E99069-7110-FE4E-AC0E-860A71EEE2A0}"/>
                </a:ext>
              </a:extLst>
            </p:cNvPr>
            <p:cNvCxnSpPr>
              <a:cxnSpLocks/>
            </p:cNvCxnSpPr>
            <p:nvPr/>
          </p:nvCxnSpPr>
          <p:spPr>
            <a:xfrm>
              <a:off x="5508132" y="2662039"/>
              <a:ext cx="499021" cy="1617067"/>
            </a:xfrm>
            <a:prstGeom prst="straightConnector1">
              <a:avLst/>
            </a:prstGeom>
            <a:ln w="19050" cap="flat" cmpd="sng" algn="ctr">
              <a:solidFill>
                <a:schemeClr val="bg1"/>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D696378B-0E52-A34A-B239-22B3B0878097}"/>
                </a:ext>
              </a:extLst>
            </p:cNvPr>
            <p:cNvCxnSpPr>
              <a:cxnSpLocks/>
            </p:cNvCxnSpPr>
            <p:nvPr/>
          </p:nvCxnSpPr>
          <p:spPr>
            <a:xfrm flipH="1" flipV="1">
              <a:off x="6159498" y="2172786"/>
              <a:ext cx="25361" cy="978506"/>
            </a:xfrm>
            <a:prstGeom prst="straightConnector1">
              <a:avLst/>
            </a:prstGeom>
            <a:ln w="19050" cap="flat" cmpd="sng" algn="ctr">
              <a:solidFill>
                <a:schemeClr val="bg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Arrow Connector 34">
              <a:extLst>
                <a:ext uri="{FF2B5EF4-FFF2-40B4-BE49-F238E27FC236}">
                  <a16:creationId xmlns:a16="http://schemas.microsoft.com/office/drawing/2014/main" id="{718EFBDE-DC87-8142-B6E3-006AEC006438}"/>
                </a:ext>
              </a:extLst>
            </p:cNvPr>
            <p:cNvCxnSpPr>
              <a:cxnSpLocks/>
            </p:cNvCxnSpPr>
            <p:nvPr/>
          </p:nvCxnSpPr>
          <p:spPr>
            <a:xfrm flipH="1" flipV="1">
              <a:off x="6484345" y="2182989"/>
              <a:ext cx="23459" cy="905171"/>
            </a:xfrm>
            <a:prstGeom prst="straightConnector1">
              <a:avLst/>
            </a:prstGeom>
            <a:ln w="19050" cap="flat" cmpd="sng" algn="ctr">
              <a:solidFill>
                <a:schemeClr val="bg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Arrow Connector 35">
              <a:extLst>
                <a:ext uri="{FF2B5EF4-FFF2-40B4-BE49-F238E27FC236}">
                  <a16:creationId xmlns:a16="http://schemas.microsoft.com/office/drawing/2014/main" id="{FF67325F-8AE0-4143-BF71-4BB8117A4995}"/>
                </a:ext>
              </a:extLst>
            </p:cNvPr>
            <p:cNvCxnSpPr>
              <a:cxnSpLocks/>
            </p:cNvCxnSpPr>
            <p:nvPr/>
          </p:nvCxnSpPr>
          <p:spPr>
            <a:xfrm>
              <a:off x="7322251" y="2153449"/>
              <a:ext cx="428718" cy="1404139"/>
            </a:xfrm>
            <a:prstGeom prst="straightConnector1">
              <a:avLst/>
            </a:prstGeom>
            <a:ln w="19050" cap="flat" cmpd="sng" algn="ctr">
              <a:solidFill>
                <a:schemeClr val="bg1"/>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cxnSp>
      </p:grpSp>
      <p:sp>
        <p:nvSpPr>
          <p:cNvPr id="37" name="TextBox 36">
            <a:extLst>
              <a:ext uri="{FF2B5EF4-FFF2-40B4-BE49-F238E27FC236}">
                <a16:creationId xmlns:a16="http://schemas.microsoft.com/office/drawing/2014/main" id="{0FEA126B-ED19-E94C-B70C-6577552BB6E1}"/>
              </a:ext>
            </a:extLst>
          </p:cNvPr>
          <p:cNvSpPr txBox="1"/>
          <p:nvPr/>
        </p:nvSpPr>
        <p:spPr>
          <a:xfrm>
            <a:off x="3645829" y="3840507"/>
            <a:ext cx="981964" cy="861774"/>
          </a:xfrm>
          <a:prstGeom prst="rect">
            <a:avLst/>
          </a:prstGeom>
          <a:solidFill>
            <a:schemeClr val="bg1"/>
          </a:solidFill>
          <a:ln w="6350">
            <a:solidFill>
              <a:schemeClr val="accent1"/>
            </a:solidFill>
          </a:ln>
        </p:spPr>
        <p:txBody>
          <a:bodyPr wrap="square" rtlCol="0">
            <a:spAutoFit/>
          </a:bodyPr>
          <a:lstStyle/>
          <a:p>
            <a:r>
              <a:rPr lang="en-GB" sz="1000" dirty="0">
                <a:latin typeface="Arial" panose="020B0604020202020204" pitchFamily="34" charset="0"/>
                <a:cs typeface="Arial" panose="020B0604020202020204" pitchFamily="34" charset="0"/>
              </a:rPr>
              <a:t>Dilated intracellular spaces – can also be seen in GORD</a:t>
            </a:r>
          </a:p>
        </p:txBody>
      </p:sp>
      <p:cxnSp>
        <p:nvCxnSpPr>
          <p:cNvPr id="38" name="Straight Arrow Connector 37">
            <a:extLst>
              <a:ext uri="{FF2B5EF4-FFF2-40B4-BE49-F238E27FC236}">
                <a16:creationId xmlns:a16="http://schemas.microsoft.com/office/drawing/2014/main" id="{5AFF5F22-D535-7547-8047-CECF480C545B}"/>
              </a:ext>
            </a:extLst>
          </p:cNvPr>
          <p:cNvCxnSpPr>
            <a:cxnSpLocks/>
          </p:cNvCxnSpPr>
          <p:nvPr/>
        </p:nvCxnSpPr>
        <p:spPr>
          <a:xfrm flipH="1">
            <a:off x="4569406" y="4271394"/>
            <a:ext cx="395645" cy="0"/>
          </a:xfrm>
          <a:prstGeom prst="straightConnector1">
            <a:avLst/>
          </a:prstGeom>
          <a:ln w="19050" cap="flat" cmpd="sng" algn="ctr">
            <a:solidFill>
              <a:schemeClr val="bg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26317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92B46-633C-F042-9FDA-B66C045F7F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47339" y="1696173"/>
            <a:ext cx="4891862" cy="3403095"/>
          </a:xfrm>
          <a:prstGeom prst="rect">
            <a:avLst/>
          </a:prstGeom>
          <a:ln w="6350">
            <a:solidFill>
              <a:schemeClr val="accent1"/>
            </a:solidFill>
          </a:ln>
        </p:spPr>
      </p:pic>
      <p:sp>
        <p:nvSpPr>
          <p:cNvPr id="13" name="TextBox 12">
            <a:extLst>
              <a:ext uri="{FF2B5EF4-FFF2-40B4-BE49-F238E27FC236}">
                <a16:creationId xmlns:a16="http://schemas.microsoft.com/office/drawing/2014/main" id="{8A58F6BC-5039-FC49-B58B-0C3D479FAA29}"/>
              </a:ext>
            </a:extLst>
          </p:cNvPr>
          <p:cNvSpPr txBox="1"/>
          <p:nvPr/>
        </p:nvSpPr>
        <p:spPr>
          <a:xfrm>
            <a:off x="3874771" y="3334102"/>
            <a:ext cx="1709870" cy="400110"/>
          </a:xfrm>
          <a:prstGeom prst="rect">
            <a:avLst/>
          </a:prstGeom>
          <a:solidFill>
            <a:schemeClr val="bg1"/>
          </a:solidFill>
          <a:ln w="6350">
            <a:solidFill>
              <a:schemeClr val="tx1"/>
            </a:solidFill>
          </a:ln>
        </p:spPr>
        <p:txBody>
          <a:bodyPr wrap="square" rtlCol="0">
            <a:spAutoFit/>
          </a:bodyPr>
          <a:lstStyle/>
          <a:p>
            <a:r>
              <a:rPr lang="en-GB" sz="1000" dirty="0">
                <a:latin typeface="Arial" panose="020B0604020202020204" pitchFamily="34" charset="0"/>
                <a:cs typeface="Arial" panose="020B0604020202020204" pitchFamily="34" charset="0"/>
              </a:rPr>
              <a:t>Elongation of the papillae: 90% of epithelial thickness</a:t>
            </a:r>
          </a:p>
        </p:txBody>
      </p:sp>
      <p:cxnSp>
        <p:nvCxnSpPr>
          <p:cNvPr id="8" name="Straight Connector 7">
            <a:extLst>
              <a:ext uri="{FF2B5EF4-FFF2-40B4-BE49-F238E27FC236}">
                <a16:creationId xmlns:a16="http://schemas.microsoft.com/office/drawing/2014/main" id="{773198B0-AE76-5544-AB0E-FE392337BBC5}"/>
              </a:ext>
            </a:extLst>
          </p:cNvPr>
          <p:cNvCxnSpPr>
            <a:cxnSpLocks/>
          </p:cNvCxnSpPr>
          <p:nvPr/>
        </p:nvCxnSpPr>
        <p:spPr>
          <a:xfrm>
            <a:off x="6113929" y="2363331"/>
            <a:ext cx="270686" cy="271828"/>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E616F2-E4CF-C342-BA53-6B1C40948E1C}"/>
              </a:ext>
            </a:extLst>
          </p:cNvPr>
          <p:cNvCxnSpPr>
            <a:cxnSpLocks/>
            <a:stCxn id="13" idx="0"/>
          </p:cNvCxnSpPr>
          <p:nvPr/>
        </p:nvCxnSpPr>
        <p:spPr>
          <a:xfrm flipV="1">
            <a:off x="4729706" y="2910962"/>
            <a:ext cx="581116" cy="423140"/>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85822A7-6E5B-7A49-A60D-460417877A67}"/>
              </a:ext>
            </a:extLst>
          </p:cNvPr>
          <p:cNvCxnSpPr>
            <a:cxnSpLocks/>
          </p:cNvCxnSpPr>
          <p:nvPr/>
        </p:nvCxnSpPr>
        <p:spPr>
          <a:xfrm>
            <a:off x="7655859" y="3665291"/>
            <a:ext cx="234611" cy="747963"/>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465EFA6-6B43-8B4A-A12C-14C87E056184}"/>
              </a:ext>
            </a:extLst>
          </p:cNvPr>
          <p:cNvCxnSpPr>
            <a:cxnSpLocks/>
          </p:cNvCxnSpPr>
          <p:nvPr/>
        </p:nvCxnSpPr>
        <p:spPr>
          <a:xfrm flipV="1">
            <a:off x="6812560" y="4282784"/>
            <a:ext cx="674511" cy="130470"/>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Title 4">
            <a:extLst>
              <a:ext uri="{FF2B5EF4-FFF2-40B4-BE49-F238E27FC236}">
                <a16:creationId xmlns:a16="http://schemas.microsoft.com/office/drawing/2014/main" id="{4FFAFE9A-2C9B-1745-B75C-A5BB53EE6312}"/>
              </a:ext>
            </a:extLst>
          </p:cNvPr>
          <p:cNvSpPr>
            <a:spLocks noGrp="1"/>
          </p:cNvSpPr>
          <p:nvPr>
            <p:ph type="title"/>
          </p:nvPr>
        </p:nvSpPr>
        <p:spPr>
          <a:xfrm>
            <a:off x="428624" y="302781"/>
            <a:ext cx="8216612" cy="417838"/>
          </a:xfrm>
        </p:spPr>
        <p:txBody>
          <a:bodyPr/>
          <a:lstStyle/>
          <a:p>
            <a:r>
              <a:rPr lang="en-US" dirty="0" err="1"/>
              <a:t>EoE</a:t>
            </a:r>
            <a:r>
              <a:rPr lang="en-US" dirty="0"/>
              <a:t> and GORD have differences in their histological presentations</a:t>
            </a:r>
            <a:r>
              <a:rPr lang="en-US" baseline="30000" dirty="0"/>
              <a:t>1</a:t>
            </a:r>
            <a:endParaRPr lang="en-US" dirty="0"/>
          </a:p>
        </p:txBody>
      </p:sp>
      <p:sp>
        <p:nvSpPr>
          <p:cNvPr id="19" name="Title 3">
            <a:extLst>
              <a:ext uri="{FF2B5EF4-FFF2-40B4-BE49-F238E27FC236}">
                <a16:creationId xmlns:a16="http://schemas.microsoft.com/office/drawing/2014/main" id="{2D865EB7-B1A6-2B42-9090-0715157E48EB}"/>
              </a:ext>
            </a:extLst>
          </p:cNvPr>
          <p:cNvSpPr txBox="1">
            <a:spLocks/>
          </p:cNvSpPr>
          <p:nvPr/>
        </p:nvSpPr>
        <p:spPr>
          <a:xfrm>
            <a:off x="419928" y="1232543"/>
            <a:ext cx="3051867" cy="38474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pPr>
              <a:spcAft>
                <a:spcPts val="600"/>
              </a:spcAft>
            </a:pPr>
            <a:r>
              <a:rPr lang="en-GB" altLang="en-US" sz="1400" b="1" dirty="0">
                <a:latin typeface="Arial" panose="020B0604020202020204" pitchFamily="34" charset="0"/>
                <a:ea typeface="Arial Regular"/>
                <a:cs typeface="Arial" panose="020B0604020202020204" pitchFamily="34" charset="0"/>
              </a:rPr>
              <a:t>GORD</a:t>
            </a:r>
          </a:p>
        </p:txBody>
      </p:sp>
      <p:sp>
        <p:nvSpPr>
          <p:cNvPr id="20" name="Title 3">
            <a:extLst>
              <a:ext uri="{FF2B5EF4-FFF2-40B4-BE49-F238E27FC236}">
                <a16:creationId xmlns:a16="http://schemas.microsoft.com/office/drawing/2014/main" id="{C06776D8-BCE3-D447-A5C5-4B7AE5460AC5}"/>
              </a:ext>
            </a:extLst>
          </p:cNvPr>
          <p:cNvSpPr txBox="1">
            <a:spLocks/>
          </p:cNvSpPr>
          <p:nvPr/>
        </p:nvSpPr>
        <p:spPr>
          <a:xfrm>
            <a:off x="419929" y="1691390"/>
            <a:ext cx="3051867" cy="3407879"/>
          </a:xfrm>
          <a:prstGeom prst="rect">
            <a:avLst/>
          </a:prstGeom>
          <a:solidFill>
            <a:schemeClr val="bg1">
              <a:lumMod val="95000"/>
            </a:schemeClr>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21" name="Text Placeholder 11">
            <a:extLst>
              <a:ext uri="{FF2B5EF4-FFF2-40B4-BE49-F238E27FC236}">
                <a16:creationId xmlns:a16="http://schemas.microsoft.com/office/drawing/2014/main" id="{1A64C140-5B4D-524C-99A7-59383BC15851}"/>
              </a:ext>
            </a:extLst>
          </p:cNvPr>
          <p:cNvSpPr txBox="1">
            <a:spLocks/>
          </p:cNvSpPr>
          <p:nvPr/>
        </p:nvSpPr>
        <p:spPr>
          <a:xfrm>
            <a:off x="523682" y="1697463"/>
            <a:ext cx="2852730" cy="2594474"/>
          </a:xfrm>
          <a:prstGeom prst="rect">
            <a:avLst/>
          </a:prstGeom>
          <a:noFill/>
        </p:spPr>
        <p:txBody>
          <a:bodyPr vert="horz" lIns="36000" tIns="72000" rIns="36000" bIns="3600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example does not show dilated intracellular spaces, but such features do not distinguish GORD from </a:t>
            </a:r>
            <a:r>
              <a:rPr lang="en-GB" sz="1400" dirty="0" err="1">
                <a:latin typeface="Arial" panose="020B0604020202020204" pitchFamily="34" charset="0"/>
                <a:cs typeface="Arial" panose="020B0604020202020204" pitchFamily="34" charset="0"/>
              </a:rPr>
              <a:t>EoE</a:t>
            </a: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AD34E34-C3AD-6D46-B190-F7D9FB02FBF8}"/>
              </a:ext>
            </a:extLst>
          </p:cNvPr>
          <p:cNvSpPr txBox="1"/>
          <p:nvPr/>
        </p:nvSpPr>
        <p:spPr>
          <a:xfrm>
            <a:off x="4253557" y="2131323"/>
            <a:ext cx="1860372" cy="400110"/>
          </a:xfrm>
          <a:prstGeom prst="rect">
            <a:avLst/>
          </a:prstGeom>
          <a:solidFill>
            <a:schemeClr val="bg1"/>
          </a:solidFill>
          <a:ln w="6350">
            <a:solidFill>
              <a:schemeClr val="tx1"/>
            </a:solidFill>
          </a:ln>
        </p:spPr>
        <p:txBody>
          <a:bodyPr wrap="square" rtlCol="0">
            <a:spAutoFit/>
          </a:bodyPr>
          <a:lstStyle/>
          <a:p>
            <a:r>
              <a:rPr lang="en-US" sz="1000" dirty="0">
                <a:latin typeface="Arial" panose="020B0604020202020204" pitchFamily="34" charset="0"/>
                <a:cs typeface="Arial" panose="020B0604020202020204" pitchFamily="34" charset="0"/>
              </a:rPr>
              <a:t>Rare scattered intraepithelial eosinophils: &lt;5 /</a:t>
            </a:r>
            <a:r>
              <a:rPr lang="en-US" sz="1000" dirty="0" err="1">
                <a:latin typeface="Arial" panose="020B0604020202020204" pitchFamily="34" charset="0"/>
                <a:cs typeface="Arial" panose="020B0604020202020204" pitchFamily="34" charset="0"/>
              </a:rPr>
              <a:t>hpf</a:t>
            </a:r>
            <a:endParaRPr lang="en-US" sz="1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62424BE-B0F2-694E-8756-BB90CF11226C}"/>
              </a:ext>
            </a:extLst>
          </p:cNvPr>
          <p:cNvSpPr txBox="1"/>
          <p:nvPr/>
        </p:nvSpPr>
        <p:spPr>
          <a:xfrm>
            <a:off x="6505303" y="3269964"/>
            <a:ext cx="1709869" cy="400110"/>
          </a:xfrm>
          <a:prstGeom prst="rect">
            <a:avLst/>
          </a:prstGeom>
          <a:solidFill>
            <a:schemeClr val="bg1"/>
          </a:solidFill>
          <a:ln w="6350">
            <a:solidFill>
              <a:schemeClr val="tx1"/>
            </a:solidFill>
          </a:ln>
        </p:spPr>
        <p:txBody>
          <a:bodyPr wrap="square" rtlCol="0">
            <a:spAutoFit/>
          </a:bodyPr>
          <a:lstStyle/>
          <a:p>
            <a:r>
              <a:rPr lang="en-GB" sz="1000" dirty="0">
                <a:latin typeface="Arial" panose="020B0604020202020204" pitchFamily="34" charset="0"/>
                <a:cs typeface="Arial" panose="020B0604020202020204" pitchFamily="34" charset="0"/>
              </a:rPr>
              <a:t>Basal cell hyperplasia:</a:t>
            </a:r>
          </a:p>
          <a:p>
            <a:r>
              <a:rPr lang="en-GB" sz="1000" dirty="0">
                <a:latin typeface="Arial" panose="020B0604020202020204" pitchFamily="34" charset="0"/>
                <a:cs typeface="Arial" panose="020B0604020202020204" pitchFamily="34" charset="0"/>
              </a:rPr>
              <a:t>50% of epithelial thickness</a:t>
            </a:r>
          </a:p>
        </p:txBody>
      </p:sp>
      <p:sp>
        <p:nvSpPr>
          <p:cNvPr id="14" name="TextBox 13">
            <a:extLst>
              <a:ext uri="{FF2B5EF4-FFF2-40B4-BE49-F238E27FC236}">
                <a16:creationId xmlns:a16="http://schemas.microsoft.com/office/drawing/2014/main" id="{01828CC9-C86B-AB45-9B88-59862E0C1E5E}"/>
              </a:ext>
            </a:extLst>
          </p:cNvPr>
          <p:cNvSpPr txBox="1"/>
          <p:nvPr/>
        </p:nvSpPr>
        <p:spPr>
          <a:xfrm>
            <a:off x="5310822" y="4244821"/>
            <a:ext cx="1501738" cy="400110"/>
          </a:xfrm>
          <a:prstGeom prst="rect">
            <a:avLst/>
          </a:prstGeom>
          <a:solidFill>
            <a:schemeClr val="bg1"/>
          </a:solidFill>
          <a:ln w="6350">
            <a:solidFill>
              <a:schemeClr val="tx1"/>
            </a:solidFill>
          </a:ln>
        </p:spPr>
        <p:txBody>
          <a:bodyPr wrap="square" rtlCol="0">
            <a:spAutoFit/>
          </a:bodyPr>
          <a:lstStyle/>
          <a:p>
            <a:r>
              <a:rPr lang="en-GB" sz="1000" dirty="0">
                <a:latin typeface="Arial" panose="020B0604020202020204" pitchFamily="34" charset="0"/>
                <a:cs typeface="Arial" panose="020B0604020202020204" pitchFamily="34" charset="0"/>
              </a:rPr>
              <a:t>Scattered lymphocytes</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and neutrophils</a:t>
            </a:r>
          </a:p>
        </p:txBody>
      </p:sp>
      <p:sp>
        <p:nvSpPr>
          <p:cNvPr id="18" name="Text Placeholder 3">
            <a:extLst>
              <a:ext uri="{FF2B5EF4-FFF2-40B4-BE49-F238E27FC236}">
                <a16:creationId xmlns:a16="http://schemas.microsoft.com/office/drawing/2014/main" id="{95958F9C-9BBC-4542-9DA1-DE55C884A4D1}"/>
              </a:ext>
            </a:extLst>
          </p:cNvPr>
          <p:cNvSpPr txBox="1">
            <a:spLocks/>
          </p:cNvSpPr>
          <p:nvPr/>
        </p:nvSpPr>
        <p:spPr>
          <a:xfrm>
            <a:off x="417515" y="5735052"/>
            <a:ext cx="3670133" cy="1122947"/>
          </a:xfrm>
          <a:prstGeom prst="rect">
            <a:avLst/>
          </a:prstGeom>
          <a:noFill/>
        </p:spPr>
        <p:txBody>
          <a:bodyPr vert="horz" lIns="0" tIns="108000" rIns="108000" bIns="0" rtlCol="0">
            <a:normAutofit/>
          </a:bodyPr>
          <a:lstStyle>
            <a:lvl1pPr marL="136525" indent="-136525" algn="l" defTabSz="914400" rtl="0" eaLnBrk="1" latinLnBrk="0" hangingPunct="1">
              <a:lnSpc>
                <a:spcPct val="100000"/>
              </a:lnSpc>
              <a:spcBef>
                <a:spcPts val="0"/>
              </a:spcBef>
              <a:buFont typeface="Arial" panose="020B0604020202020204" pitchFamily="34" charset="0"/>
              <a:buNone/>
              <a:tabLst/>
              <a:defRPr sz="900" b="0" i="0" kern="1200">
                <a:solidFill>
                  <a:schemeClr val="bg1"/>
                </a:solidFill>
                <a:latin typeface="Arial Regular"/>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 </a:t>
            </a:r>
            <a:r>
              <a:rPr lang="en-GB" dirty="0" err="1"/>
              <a:t>Fiocca</a:t>
            </a:r>
            <a:r>
              <a:rPr lang="en-GB" dirty="0"/>
              <a:t> R </a:t>
            </a:r>
            <a:r>
              <a:rPr lang="en-GB" i="1" dirty="0"/>
              <a:t>et al</a:t>
            </a:r>
            <a:r>
              <a:rPr lang="en-GB" dirty="0"/>
              <a:t>. Am J Gastroenterol 2010; 105(5): 1015-23.</a:t>
            </a:r>
          </a:p>
          <a:p>
            <a:r>
              <a:rPr lang="en-GB" dirty="0"/>
              <a:t>2. Wong S</a:t>
            </a:r>
            <a:r>
              <a:rPr lang="en-GB" i="1" dirty="0"/>
              <a:t> et al.</a:t>
            </a:r>
            <a:r>
              <a:rPr lang="en-GB" dirty="0"/>
              <a:t> World J </a:t>
            </a:r>
            <a:r>
              <a:rPr lang="en-GB" dirty="0" err="1"/>
              <a:t>Gastrointest</a:t>
            </a:r>
            <a:r>
              <a:rPr lang="en-GB" dirty="0"/>
              <a:t> </a:t>
            </a:r>
            <a:r>
              <a:rPr lang="en-GB" dirty="0" err="1"/>
              <a:t>Pathophysiol</a:t>
            </a:r>
            <a:r>
              <a:rPr lang="en-GB" dirty="0"/>
              <a:t> 2018; 9(3): 63-72</a:t>
            </a:r>
          </a:p>
        </p:txBody>
      </p:sp>
      <p:sp>
        <p:nvSpPr>
          <p:cNvPr id="24" name="Rectangle 23">
            <a:extLst>
              <a:ext uri="{FF2B5EF4-FFF2-40B4-BE49-F238E27FC236}">
                <a16:creationId xmlns:a16="http://schemas.microsoft.com/office/drawing/2014/main" id="{2D8027B0-05F1-E144-AED0-693C234268D6}"/>
              </a:ext>
            </a:extLst>
          </p:cNvPr>
          <p:cNvSpPr/>
          <p:nvPr/>
        </p:nvSpPr>
        <p:spPr>
          <a:xfrm>
            <a:off x="417513" y="6303396"/>
            <a:ext cx="2274471" cy="415498"/>
          </a:xfrm>
          <a:prstGeom prst="rect">
            <a:avLst/>
          </a:prstGeom>
        </p:spPr>
        <p:txBody>
          <a:bodyPr wrap="square" lIns="0" tIns="0" rIns="0" bIns="0">
            <a:spAutoFit/>
          </a:bodyPr>
          <a:lstStyle/>
          <a:p>
            <a:r>
              <a:rPr lang="en-GB" sz="900" dirty="0" err="1">
                <a:solidFill>
                  <a:schemeClr val="bg1"/>
                </a:solidFill>
                <a:latin typeface="Arial" panose="020B0604020202020204" pitchFamily="34" charset="0"/>
                <a:cs typeface="Arial" panose="020B0604020202020204" pitchFamily="34" charset="0"/>
              </a:rPr>
              <a:t>EoE</a:t>
            </a:r>
            <a:r>
              <a:rPr lang="en-GB" sz="900" dirty="0">
                <a:solidFill>
                  <a:schemeClr val="bg1"/>
                </a:solidFill>
                <a:latin typeface="Arial" panose="020B0604020202020204" pitchFamily="34" charset="0"/>
                <a:cs typeface="Arial" panose="020B0604020202020204" pitchFamily="34" charset="0"/>
              </a:rPr>
              <a:t>: eosinophilic oesophagitis</a:t>
            </a:r>
          </a:p>
          <a:p>
            <a:r>
              <a:rPr lang="en-GB" sz="900" dirty="0">
                <a:solidFill>
                  <a:schemeClr val="bg1"/>
                </a:solidFill>
                <a:latin typeface="Arial" panose="020B0604020202020204" pitchFamily="34" charset="0"/>
                <a:cs typeface="Arial" panose="020B0604020202020204" pitchFamily="34" charset="0"/>
              </a:rPr>
              <a:t>GORD: gastro-oesophageal reflux disease</a:t>
            </a:r>
          </a:p>
          <a:p>
            <a:r>
              <a:rPr lang="en-GB" sz="900" dirty="0" err="1">
                <a:solidFill>
                  <a:schemeClr val="bg1"/>
                </a:solidFill>
                <a:latin typeface="Arial" panose="020B0604020202020204" pitchFamily="34" charset="0"/>
                <a:cs typeface="Arial" panose="020B0604020202020204" pitchFamily="34" charset="0"/>
              </a:rPr>
              <a:t>hpf</a:t>
            </a:r>
            <a:r>
              <a:rPr lang="en-GB" sz="900" dirty="0">
                <a:solidFill>
                  <a:schemeClr val="bg1"/>
                </a:solidFill>
                <a:latin typeface="Arial" panose="020B0604020202020204" pitchFamily="34" charset="0"/>
                <a:cs typeface="Arial" panose="020B0604020202020204" pitchFamily="34" charset="0"/>
              </a:rPr>
              <a:t>: high power field</a:t>
            </a:r>
          </a:p>
        </p:txBody>
      </p:sp>
    </p:spTree>
    <p:extLst>
      <p:ext uri="{BB962C8B-B14F-4D97-AF65-F5344CB8AC3E}">
        <p14:creationId xmlns:p14="http://schemas.microsoft.com/office/powerpoint/2010/main" val="1224101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20704D-9AEC-1544-8BF5-1F5F4E8DC7BF}"/>
              </a:ext>
            </a:extLst>
          </p:cNvPr>
          <p:cNvSpPr>
            <a:spLocks noGrp="1"/>
          </p:cNvSpPr>
          <p:nvPr>
            <p:ph type="body" sz="quarter" idx="11"/>
          </p:nvPr>
        </p:nvSpPr>
        <p:spPr/>
        <p:txBody>
          <a:bodyPr>
            <a:normAutofit/>
          </a:bodyPr>
          <a:lstStyle/>
          <a:p>
            <a:r>
              <a:rPr lang="en-US" dirty="0"/>
              <a:t>1. 	</a:t>
            </a:r>
            <a:r>
              <a:rPr lang="en-US" dirty="0" err="1"/>
              <a:t>Dellon</a:t>
            </a:r>
            <a:r>
              <a:rPr lang="en-US" dirty="0"/>
              <a:t> ES, Liacouras CA. Gastroenterology 2014; 147(6): 1238-54.</a:t>
            </a:r>
          </a:p>
          <a:p>
            <a:r>
              <a:rPr lang="en-US" dirty="0"/>
              <a:t>2. 	Abe Y </a:t>
            </a:r>
            <a:r>
              <a:rPr lang="en-US" i="1" dirty="0"/>
              <a:t>et al</a:t>
            </a:r>
            <a:r>
              <a:rPr lang="en-US" dirty="0"/>
              <a:t>. </a:t>
            </a:r>
            <a:r>
              <a:rPr lang="en-US" dirty="0" err="1"/>
              <a:t>Clin</a:t>
            </a:r>
            <a:r>
              <a:rPr lang="en-US" dirty="0"/>
              <a:t> J Gastroenterol 2017; 10(2): 87-102.</a:t>
            </a:r>
          </a:p>
          <a:p>
            <a:r>
              <a:rPr lang="en-US" dirty="0"/>
              <a:t>3. 	Straumann A, </a:t>
            </a:r>
            <a:r>
              <a:rPr lang="en-US" dirty="0" err="1"/>
              <a:t>Katzka</a:t>
            </a:r>
            <a:r>
              <a:rPr lang="en-US" dirty="0"/>
              <a:t> DA. Gastroenterology 2018; 154(2): 346-59. </a:t>
            </a:r>
          </a:p>
        </p:txBody>
      </p:sp>
      <p:sp>
        <p:nvSpPr>
          <p:cNvPr id="2" name="Title 1">
            <a:extLst>
              <a:ext uri="{FF2B5EF4-FFF2-40B4-BE49-F238E27FC236}">
                <a16:creationId xmlns:a16="http://schemas.microsoft.com/office/drawing/2014/main" id="{99526E0E-3759-9A4D-BA78-801DD31912A3}"/>
              </a:ext>
            </a:extLst>
          </p:cNvPr>
          <p:cNvSpPr>
            <a:spLocks noGrp="1"/>
          </p:cNvSpPr>
          <p:nvPr>
            <p:ph type="title"/>
          </p:nvPr>
        </p:nvSpPr>
        <p:spPr>
          <a:xfrm>
            <a:off x="428623" y="0"/>
            <a:ext cx="6947033" cy="1020932"/>
          </a:xfrm>
        </p:spPr>
        <p:txBody>
          <a:bodyPr/>
          <a:lstStyle/>
          <a:p>
            <a:r>
              <a:rPr lang="en-US" dirty="0"/>
              <a:t>The “3D-approach” to </a:t>
            </a:r>
            <a:r>
              <a:rPr lang="en-US" dirty="0" err="1"/>
              <a:t>EoE</a:t>
            </a:r>
            <a:r>
              <a:rPr lang="en-US" dirty="0"/>
              <a:t> treatment: drugs, diet and dilation</a:t>
            </a:r>
            <a:r>
              <a:rPr lang="en-US" baseline="30000" dirty="0"/>
              <a:t>1</a:t>
            </a:r>
          </a:p>
        </p:txBody>
      </p:sp>
      <p:sp>
        <p:nvSpPr>
          <p:cNvPr id="23" name="Rectangle 22">
            <a:extLst>
              <a:ext uri="{FF2B5EF4-FFF2-40B4-BE49-F238E27FC236}">
                <a16:creationId xmlns:a16="http://schemas.microsoft.com/office/drawing/2014/main" id="{9859E4F7-DC98-EB48-94B1-84FC2D63C46A}"/>
              </a:ext>
            </a:extLst>
          </p:cNvPr>
          <p:cNvSpPr/>
          <p:nvPr/>
        </p:nvSpPr>
        <p:spPr>
          <a:xfrm>
            <a:off x="417513" y="913125"/>
            <a:ext cx="6831946" cy="32124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5">
            <a:extLst>
              <a:ext uri="{FF2B5EF4-FFF2-40B4-BE49-F238E27FC236}">
                <a16:creationId xmlns:a16="http://schemas.microsoft.com/office/drawing/2014/main" id="{DC02FFB8-B232-FE4A-A7C3-B03D8014CEE6}"/>
              </a:ext>
            </a:extLst>
          </p:cNvPr>
          <p:cNvSpPr txBox="1">
            <a:spLocks/>
          </p:cNvSpPr>
          <p:nvPr/>
        </p:nvSpPr>
        <p:spPr>
          <a:xfrm>
            <a:off x="428625" y="4261844"/>
            <a:ext cx="6338984" cy="1422333"/>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600" b="0" i="0" kern="1200">
                <a:solidFill>
                  <a:schemeClr val="bg2">
                    <a:lumMod val="25000"/>
                  </a:schemeClr>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600" b="0" i="0" kern="1200">
                <a:solidFill>
                  <a:schemeClr val="bg2">
                    <a:lumMod val="25000"/>
                  </a:schemeClr>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600" b="0" i="0" kern="1200">
                <a:solidFill>
                  <a:schemeClr val="bg2">
                    <a:lumMod val="25000"/>
                  </a:schemeClr>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indent="-179388">
              <a:buFont typeface="Arial" panose="020B0604020202020204" pitchFamily="34" charset="0"/>
              <a:buChar char="•"/>
            </a:pPr>
            <a:r>
              <a:rPr lang="en-US" sz="1500" dirty="0"/>
              <a:t>There is some debate about whether the aim for treatment should be  symptomatic remission, histological remission, or both</a:t>
            </a:r>
            <a:r>
              <a:rPr lang="en-US" sz="1500" baseline="30000" dirty="0"/>
              <a:t>2</a:t>
            </a:r>
          </a:p>
          <a:p>
            <a:pPr marL="179388" indent="-179388">
              <a:buFont typeface="Arial" panose="020B0604020202020204" pitchFamily="34" charset="0"/>
              <a:buChar char="•"/>
            </a:pPr>
            <a:r>
              <a:rPr lang="en-US" sz="1500" dirty="0"/>
              <a:t>Although the most common endpoint is a reduced number of eosinophils </a:t>
            </a:r>
            <a:br>
              <a:rPr lang="en-US" sz="1500" dirty="0"/>
            </a:br>
            <a:r>
              <a:rPr lang="en-US" sz="1500" dirty="0"/>
              <a:t>in biopsies, changes in symptoms and endoscopic features are becoming important targets of therapy</a:t>
            </a:r>
            <a:r>
              <a:rPr lang="en-US" sz="1500" baseline="30000" dirty="0"/>
              <a:t>3</a:t>
            </a:r>
          </a:p>
        </p:txBody>
      </p:sp>
      <p:sp>
        <p:nvSpPr>
          <p:cNvPr id="25" name="Content Placeholder 12">
            <a:extLst>
              <a:ext uri="{FF2B5EF4-FFF2-40B4-BE49-F238E27FC236}">
                <a16:creationId xmlns:a16="http://schemas.microsoft.com/office/drawing/2014/main" id="{159128B0-50DF-D746-9ADB-6562A89981F6}"/>
              </a:ext>
            </a:extLst>
          </p:cNvPr>
          <p:cNvSpPr txBox="1">
            <a:spLocks noChangeArrowheads="1"/>
          </p:cNvSpPr>
          <p:nvPr/>
        </p:nvSpPr>
        <p:spPr bwMode="auto">
          <a:xfrm>
            <a:off x="596901" y="1061506"/>
            <a:ext cx="5370951" cy="314571"/>
          </a:xfrm>
          <a:prstGeom prst="rect">
            <a:avLst/>
          </a:prstGeom>
          <a:noFill/>
          <a:ln>
            <a:noFill/>
          </a:ln>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spcBef>
                <a:spcPct val="0"/>
              </a:spcBef>
              <a:spcAft>
                <a:spcPts val="1200"/>
              </a:spcAft>
              <a:buFont typeface="Arial" panose="020B0604020202020204" pitchFamily="34" charset="0"/>
              <a:buNone/>
            </a:pPr>
            <a:r>
              <a:rPr lang="en-GB" altLang="en-US" sz="1400" b="1" dirty="0">
                <a:solidFill>
                  <a:schemeClr val="bg2">
                    <a:lumMod val="25000"/>
                  </a:schemeClr>
                </a:solidFill>
                <a:ea typeface="Arial Regular"/>
                <a:cs typeface="Arial Regular"/>
              </a:rPr>
              <a:t>Treatment of </a:t>
            </a:r>
            <a:r>
              <a:rPr lang="en-GB" altLang="en-US" sz="1400" b="1" dirty="0" err="1">
                <a:solidFill>
                  <a:schemeClr val="bg2">
                    <a:lumMod val="25000"/>
                  </a:schemeClr>
                </a:solidFill>
                <a:ea typeface="Arial Regular"/>
                <a:cs typeface="Arial Regular"/>
              </a:rPr>
              <a:t>EoE</a:t>
            </a:r>
            <a:r>
              <a:rPr lang="en-GB" altLang="en-US" sz="1400" b="1" dirty="0">
                <a:solidFill>
                  <a:schemeClr val="bg2">
                    <a:lumMod val="25000"/>
                  </a:schemeClr>
                </a:solidFill>
                <a:ea typeface="Arial Regular"/>
                <a:cs typeface="Arial Regular"/>
              </a:rPr>
              <a:t> is based on its pathogenesis</a:t>
            </a:r>
            <a:r>
              <a:rPr lang="en-GB" altLang="en-US" sz="1400" b="1" baseline="30000" dirty="0">
                <a:solidFill>
                  <a:schemeClr val="bg2">
                    <a:lumMod val="25000"/>
                  </a:schemeClr>
                </a:solidFill>
                <a:ea typeface="Arial Regular"/>
                <a:cs typeface="Arial Regular"/>
              </a:rPr>
              <a:t>1</a:t>
            </a:r>
          </a:p>
        </p:txBody>
      </p:sp>
      <p:cxnSp>
        <p:nvCxnSpPr>
          <p:cNvPr id="21" name="Straight Arrow Connector 20">
            <a:extLst>
              <a:ext uri="{FF2B5EF4-FFF2-40B4-BE49-F238E27FC236}">
                <a16:creationId xmlns:a16="http://schemas.microsoft.com/office/drawing/2014/main" id="{402EB28E-31DA-BC42-AF2F-DAD3FE3D102A}"/>
              </a:ext>
            </a:extLst>
          </p:cNvPr>
          <p:cNvCxnSpPr>
            <a:cxnSpLocks/>
          </p:cNvCxnSpPr>
          <p:nvPr/>
        </p:nvCxnSpPr>
        <p:spPr>
          <a:xfrm flipH="1">
            <a:off x="5600665" y="2277617"/>
            <a:ext cx="478106" cy="0"/>
          </a:xfrm>
          <a:prstGeom prst="straightConnector1">
            <a:avLst/>
          </a:prstGeom>
          <a:ln w="12700">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D9356E0-6261-A24C-99C0-ADBAE2346A0C}"/>
              </a:ext>
            </a:extLst>
          </p:cNvPr>
          <p:cNvSpPr/>
          <p:nvPr/>
        </p:nvSpPr>
        <p:spPr>
          <a:xfrm>
            <a:off x="2050102" y="1368198"/>
            <a:ext cx="1698670" cy="17811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00" dirty="0">
              <a:solidFill>
                <a:schemeClr val="bg1"/>
              </a:solidFill>
              <a:latin typeface="Arial Regular"/>
              <a:cs typeface="Arial" panose="020B0604020202020204" pitchFamily="34" charset="0"/>
            </a:endParaRPr>
          </a:p>
        </p:txBody>
      </p:sp>
      <p:sp>
        <p:nvSpPr>
          <p:cNvPr id="40" name="Rectangle 39">
            <a:extLst>
              <a:ext uri="{FF2B5EF4-FFF2-40B4-BE49-F238E27FC236}">
                <a16:creationId xmlns:a16="http://schemas.microsoft.com/office/drawing/2014/main" id="{76F2BAB8-99CE-E844-A737-EB6F3BF2E6C1}"/>
              </a:ext>
            </a:extLst>
          </p:cNvPr>
          <p:cNvSpPr/>
          <p:nvPr/>
        </p:nvSpPr>
        <p:spPr>
          <a:xfrm>
            <a:off x="2062666" y="2537079"/>
            <a:ext cx="1668811" cy="612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eaLnBrk="1" fontAlgn="auto" hangingPunct="1">
              <a:spcBef>
                <a:spcPts val="0"/>
              </a:spcBef>
              <a:spcAft>
                <a:spcPts val="0"/>
              </a:spcAft>
              <a:defRPr/>
            </a:pPr>
            <a:r>
              <a:rPr lang="en-GB" sz="1050" dirty="0">
                <a:solidFill>
                  <a:schemeClr val="tx1"/>
                </a:solidFill>
                <a:latin typeface="Arial" panose="020B0604020202020204" pitchFamily="34" charset="0"/>
                <a:cs typeface="Arial" panose="020B0604020202020204" pitchFamily="34" charset="0"/>
              </a:rPr>
              <a:t>Target the inflammation associated with </a:t>
            </a:r>
            <a:r>
              <a:rPr lang="en-GB" sz="1050" dirty="0" err="1">
                <a:solidFill>
                  <a:schemeClr val="tx1"/>
                </a:solidFill>
                <a:latin typeface="Arial" panose="020B0604020202020204" pitchFamily="34" charset="0"/>
                <a:cs typeface="Arial" panose="020B0604020202020204" pitchFamily="34" charset="0"/>
              </a:rPr>
              <a:t>EoE</a:t>
            </a:r>
            <a:endParaRPr lang="en-US" sz="1050" dirty="0">
              <a:solidFill>
                <a:schemeClr val="tx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5702DDBE-8204-4443-AC5C-C0C22954CBFA}"/>
              </a:ext>
            </a:extLst>
          </p:cNvPr>
          <p:cNvSpPr/>
          <p:nvPr/>
        </p:nvSpPr>
        <p:spPr>
          <a:xfrm>
            <a:off x="596901" y="1374223"/>
            <a:ext cx="915398" cy="17751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dirty="0">
                <a:solidFill>
                  <a:schemeClr val="bg1"/>
                </a:solidFill>
                <a:latin typeface="Arial" panose="020B0604020202020204" pitchFamily="34" charset="0"/>
                <a:cs typeface="Arial" panose="020B0604020202020204" pitchFamily="34" charset="0"/>
              </a:rPr>
              <a:t>Dietary changes</a:t>
            </a:r>
            <a:endParaRPr lang="en-US" sz="1400" dirty="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29CE2887-5C32-8345-8775-55A549F587EF}"/>
              </a:ext>
            </a:extLst>
          </p:cNvPr>
          <p:cNvSpPr/>
          <p:nvPr/>
        </p:nvSpPr>
        <p:spPr>
          <a:xfrm>
            <a:off x="6068090" y="1368197"/>
            <a:ext cx="987153" cy="1781169"/>
          </a:xfrm>
          <a:prstGeom prst="rect">
            <a:avLst/>
          </a:prstGeom>
          <a:solidFill>
            <a:srgbClr val="E4AD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dirty="0">
                <a:solidFill>
                  <a:schemeClr val="bg1"/>
                </a:solidFill>
                <a:latin typeface="Arial" panose="020B0604020202020204" pitchFamily="34" charset="0"/>
                <a:cs typeface="Arial" panose="020B0604020202020204" pitchFamily="34" charset="0"/>
              </a:rPr>
              <a:t>Dilation</a:t>
            </a:r>
            <a:endParaRPr lang="en-US" sz="1400" dirty="0">
              <a:solidFill>
                <a:schemeClr val="bg1"/>
              </a:solidFill>
              <a:latin typeface="Arial" panose="020B0604020202020204" pitchFamily="34" charset="0"/>
              <a:cs typeface="Arial" panose="020B0604020202020204" pitchFamily="34" charset="0"/>
            </a:endParaRPr>
          </a:p>
        </p:txBody>
      </p:sp>
      <p:pic>
        <p:nvPicPr>
          <p:cNvPr id="43" name="Picture 4">
            <a:extLst>
              <a:ext uri="{FF2B5EF4-FFF2-40B4-BE49-F238E27FC236}">
                <a16:creationId xmlns:a16="http://schemas.microsoft.com/office/drawing/2014/main" id="{8AE24DF9-38D2-FE4A-8E5D-83E122D76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05"/>
          <a:stretch>
            <a:fillRect/>
          </a:stretch>
        </p:blipFill>
        <p:spPr bwMode="auto">
          <a:xfrm>
            <a:off x="2351569" y="1477611"/>
            <a:ext cx="1090330" cy="100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Arrow Connector 43">
            <a:extLst>
              <a:ext uri="{FF2B5EF4-FFF2-40B4-BE49-F238E27FC236}">
                <a16:creationId xmlns:a16="http://schemas.microsoft.com/office/drawing/2014/main" id="{5E01A5A3-9606-4646-A079-3306AB21AD09}"/>
              </a:ext>
            </a:extLst>
          </p:cNvPr>
          <p:cNvCxnSpPr>
            <a:cxnSpLocks/>
          </p:cNvCxnSpPr>
          <p:nvPr/>
        </p:nvCxnSpPr>
        <p:spPr>
          <a:xfrm flipH="1">
            <a:off x="1518869" y="2284580"/>
            <a:ext cx="478106" cy="0"/>
          </a:xfrm>
          <a:prstGeom prst="straightConnector1">
            <a:avLst/>
          </a:prstGeom>
          <a:ln w="12700">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82A6943-7447-F040-9539-A03F4C8B30A4}"/>
              </a:ext>
            </a:extLst>
          </p:cNvPr>
          <p:cNvCxnSpPr>
            <a:cxnSpLocks/>
          </p:cNvCxnSpPr>
          <p:nvPr/>
        </p:nvCxnSpPr>
        <p:spPr>
          <a:xfrm>
            <a:off x="3803610" y="3421699"/>
            <a:ext cx="0" cy="190271"/>
          </a:xfrm>
          <a:prstGeom prst="straightConnector1">
            <a:avLst/>
          </a:prstGeom>
          <a:ln w="12700">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17DA84A-A4A5-E14C-A668-A75C5C05A607}"/>
              </a:ext>
            </a:extLst>
          </p:cNvPr>
          <p:cNvCxnSpPr>
            <a:cxnSpLocks/>
          </p:cNvCxnSpPr>
          <p:nvPr/>
        </p:nvCxnSpPr>
        <p:spPr>
          <a:xfrm>
            <a:off x="2877514" y="3151345"/>
            <a:ext cx="0" cy="272325"/>
          </a:xfrm>
          <a:prstGeom prst="straightConnector1">
            <a:avLst/>
          </a:prstGeom>
          <a:ln w="12700">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7142048-785A-E944-AAF7-1E2C477D3FB7}"/>
              </a:ext>
            </a:extLst>
          </p:cNvPr>
          <p:cNvCxnSpPr>
            <a:cxnSpLocks/>
          </p:cNvCxnSpPr>
          <p:nvPr/>
        </p:nvCxnSpPr>
        <p:spPr>
          <a:xfrm>
            <a:off x="4687023" y="3149374"/>
            <a:ext cx="0" cy="272325"/>
          </a:xfrm>
          <a:prstGeom prst="straightConnector1">
            <a:avLst/>
          </a:prstGeom>
          <a:ln w="12700">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292972DE-DA5C-204A-ABE0-37C6D28E443E}"/>
              </a:ext>
            </a:extLst>
          </p:cNvPr>
          <p:cNvSpPr/>
          <p:nvPr/>
        </p:nvSpPr>
        <p:spPr>
          <a:xfrm>
            <a:off x="2050102" y="3578401"/>
            <a:ext cx="3500562" cy="388118"/>
          </a:xfrm>
          <a:prstGeom prst="rect">
            <a:avLst/>
          </a:prstGeom>
          <a:solidFill>
            <a:srgbClr val="7B1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solidFill>
                  <a:schemeClr val="bg1"/>
                </a:solidFill>
                <a:latin typeface="Arial" panose="020B0604020202020204" pitchFamily="34" charset="0"/>
                <a:cs typeface="Arial" panose="020B0604020202020204" pitchFamily="34" charset="0"/>
              </a:rPr>
              <a:t>Drugs</a:t>
            </a:r>
            <a:endParaRPr lang="en-US" sz="1600" dirty="0">
              <a:solidFill>
                <a:schemeClr val="bg1"/>
              </a:solidFill>
              <a:latin typeface="Arial" panose="020B0604020202020204" pitchFamily="34" charset="0"/>
              <a:cs typeface="Arial" panose="020B0604020202020204" pitchFamily="34" charset="0"/>
            </a:endParaRPr>
          </a:p>
        </p:txBody>
      </p:sp>
      <p:cxnSp>
        <p:nvCxnSpPr>
          <p:cNvPr id="49" name="Straight Arrow Connector 48">
            <a:extLst>
              <a:ext uri="{FF2B5EF4-FFF2-40B4-BE49-F238E27FC236}">
                <a16:creationId xmlns:a16="http://schemas.microsoft.com/office/drawing/2014/main" id="{EB524455-2ECB-C044-A4AE-85D8B105DC3D}"/>
              </a:ext>
            </a:extLst>
          </p:cNvPr>
          <p:cNvCxnSpPr>
            <a:cxnSpLocks/>
          </p:cNvCxnSpPr>
          <p:nvPr/>
        </p:nvCxnSpPr>
        <p:spPr>
          <a:xfrm>
            <a:off x="2877514" y="3421699"/>
            <a:ext cx="1809509" cy="0"/>
          </a:xfrm>
          <a:prstGeom prst="straightConnector1">
            <a:avLst/>
          </a:prstGeom>
          <a:ln w="12700">
            <a:tailEnd type="non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90262251-7F1A-5C4A-A434-50F7B80EA620}"/>
              </a:ext>
            </a:extLst>
          </p:cNvPr>
          <p:cNvSpPr/>
          <p:nvPr/>
        </p:nvSpPr>
        <p:spPr>
          <a:xfrm>
            <a:off x="3851996" y="1368198"/>
            <a:ext cx="1698670" cy="17811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00" dirty="0">
              <a:solidFill>
                <a:schemeClr val="bg1"/>
              </a:solidFill>
              <a:latin typeface="Arial Regular"/>
              <a:cs typeface="Arial" panose="020B0604020202020204" pitchFamily="34" charset="0"/>
            </a:endParaRPr>
          </a:p>
        </p:txBody>
      </p:sp>
      <p:graphicFrame>
        <p:nvGraphicFramePr>
          <p:cNvPr id="51" name="Object 8">
            <a:extLst>
              <a:ext uri="{FF2B5EF4-FFF2-40B4-BE49-F238E27FC236}">
                <a16:creationId xmlns:a16="http://schemas.microsoft.com/office/drawing/2014/main" id="{844F3E87-565E-434D-BDA8-4E0FD628488E}"/>
              </a:ext>
            </a:extLst>
          </p:cNvPr>
          <p:cNvGraphicFramePr>
            <a:graphicFrameLocks noChangeAspect="1"/>
          </p:cNvGraphicFramePr>
          <p:nvPr>
            <p:extLst>
              <p:ext uri="{D42A27DB-BD31-4B8C-83A1-F6EECF244321}">
                <p14:modId xmlns:p14="http://schemas.microsoft.com/office/powerpoint/2010/main" val="3621140316"/>
              </p:ext>
            </p:extLst>
          </p:nvPr>
        </p:nvGraphicFramePr>
        <p:xfrm>
          <a:off x="4106812" y="1485033"/>
          <a:ext cx="1090330" cy="990575"/>
        </p:xfrm>
        <a:graphic>
          <a:graphicData uri="http://schemas.openxmlformats.org/presentationml/2006/ole">
            <mc:AlternateContent xmlns:mc="http://schemas.openxmlformats.org/markup-compatibility/2006">
              <mc:Choice xmlns:v="urn:schemas-microsoft-com:vml" Requires="v">
                <p:oleObj name="Photo Editor Photo" r:id="rId3" imgW="3949700" imgH="3505200" progId="MSPhotoEd.3">
                  <p:embed/>
                </p:oleObj>
              </mc:Choice>
              <mc:Fallback>
                <p:oleObj name="Photo Editor Photo" r:id="rId3" imgW="3949700" imgH="3505200" progId="MSPhotoEd.3">
                  <p:embed/>
                  <p:pic>
                    <p:nvPicPr>
                      <p:cNvPr id="34" name="Object 8">
                        <a:extLst>
                          <a:ext uri="{FF2B5EF4-FFF2-40B4-BE49-F238E27FC236}">
                            <a16:creationId xmlns:a16="http://schemas.microsoft.com/office/drawing/2014/main" id="{68B7A53F-8004-7344-9E17-A05B1E7984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812" y="1485033"/>
                        <a:ext cx="1090330" cy="9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 name="Rectangle 51">
            <a:extLst>
              <a:ext uri="{FF2B5EF4-FFF2-40B4-BE49-F238E27FC236}">
                <a16:creationId xmlns:a16="http://schemas.microsoft.com/office/drawing/2014/main" id="{7C94AEB1-0823-CF43-877B-979E7CB3EF57}"/>
              </a:ext>
            </a:extLst>
          </p:cNvPr>
          <p:cNvSpPr/>
          <p:nvPr/>
        </p:nvSpPr>
        <p:spPr>
          <a:xfrm>
            <a:off x="3849010" y="2537079"/>
            <a:ext cx="1701657" cy="610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eaLnBrk="1" fontAlgn="auto" hangingPunct="1">
              <a:spcBef>
                <a:spcPts val="0"/>
              </a:spcBef>
              <a:spcAft>
                <a:spcPts val="0"/>
              </a:spcAft>
              <a:defRPr/>
            </a:pPr>
            <a:r>
              <a:rPr lang="en-GB" sz="1050" dirty="0">
                <a:solidFill>
                  <a:schemeClr val="tx1"/>
                </a:solidFill>
                <a:latin typeface="Arial" panose="020B0604020202020204" pitchFamily="34" charset="0"/>
                <a:cs typeface="Arial" panose="020B0604020202020204" pitchFamily="34" charset="0"/>
              </a:rPr>
              <a:t>Treat oesophageal remodelling and fibrotic complications </a:t>
            </a:r>
            <a:endParaRPr lang="en-US" sz="105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721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20704D-9AEC-1544-8BF5-1F5F4E8DC7BF}"/>
              </a:ext>
            </a:extLst>
          </p:cNvPr>
          <p:cNvSpPr>
            <a:spLocks noGrp="1"/>
          </p:cNvSpPr>
          <p:nvPr>
            <p:ph type="body" sz="quarter" idx="11"/>
          </p:nvPr>
        </p:nvSpPr>
        <p:spPr/>
        <p:txBody>
          <a:bodyPr>
            <a:normAutofit/>
          </a:bodyPr>
          <a:lstStyle/>
          <a:p>
            <a:r>
              <a:rPr lang="en-US" dirty="0"/>
              <a:t>1. 	</a:t>
            </a:r>
            <a:r>
              <a:rPr lang="en-US" dirty="0" err="1"/>
              <a:t>Lucendo</a:t>
            </a:r>
            <a:r>
              <a:rPr lang="en-US" dirty="0"/>
              <a:t> AJ </a:t>
            </a:r>
            <a:r>
              <a:rPr lang="en-US" i="1" dirty="0"/>
              <a:t>et al</a:t>
            </a:r>
            <a:r>
              <a:rPr lang="en-US" dirty="0"/>
              <a:t>. Expert Rev Gastroenterol </a:t>
            </a:r>
            <a:r>
              <a:rPr lang="en-US" dirty="0" err="1"/>
              <a:t>Hepatol</a:t>
            </a:r>
            <a:r>
              <a:rPr lang="en-US" dirty="0"/>
              <a:t> 2017; 11(12): 1135-49.</a:t>
            </a:r>
          </a:p>
        </p:txBody>
      </p:sp>
      <p:sp>
        <p:nvSpPr>
          <p:cNvPr id="2" name="Title 1">
            <a:extLst>
              <a:ext uri="{FF2B5EF4-FFF2-40B4-BE49-F238E27FC236}">
                <a16:creationId xmlns:a16="http://schemas.microsoft.com/office/drawing/2014/main" id="{99526E0E-3759-9A4D-BA78-801DD31912A3}"/>
              </a:ext>
            </a:extLst>
          </p:cNvPr>
          <p:cNvSpPr>
            <a:spLocks noGrp="1"/>
          </p:cNvSpPr>
          <p:nvPr>
            <p:ph type="title"/>
          </p:nvPr>
        </p:nvSpPr>
        <p:spPr/>
        <p:txBody>
          <a:bodyPr/>
          <a:lstStyle/>
          <a:p>
            <a:r>
              <a:rPr lang="en-US" dirty="0"/>
              <a:t>Treating patients with confirmed EoE</a:t>
            </a:r>
            <a:r>
              <a:rPr lang="en-US" baseline="30000" dirty="0"/>
              <a:t>1</a:t>
            </a:r>
          </a:p>
        </p:txBody>
      </p:sp>
      <p:cxnSp>
        <p:nvCxnSpPr>
          <p:cNvPr id="37" name="Straight Arrow Connector 36">
            <a:extLst>
              <a:ext uri="{FF2B5EF4-FFF2-40B4-BE49-F238E27FC236}">
                <a16:creationId xmlns:a16="http://schemas.microsoft.com/office/drawing/2014/main" id="{3CBC9FF9-DACD-0B46-A8C2-6BB4EF6A4412}"/>
              </a:ext>
            </a:extLst>
          </p:cNvPr>
          <p:cNvCxnSpPr>
            <a:cxnSpLocks/>
            <a:endCxn id="53" idx="0"/>
          </p:cNvCxnSpPr>
          <p:nvPr/>
        </p:nvCxnSpPr>
        <p:spPr>
          <a:xfrm>
            <a:off x="3231148" y="3532899"/>
            <a:ext cx="0" cy="18403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7BC99E0-5BCA-C743-8DDC-5E19AE563BE0}"/>
              </a:ext>
            </a:extLst>
          </p:cNvPr>
          <p:cNvSpPr/>
          <p:nvPr/>
        </p:nvSpPr>
        <p:spPr>
          <a:xfrm>
            <a:off x="434444" y="1020932"/>
            <a:ext cx="8267970" cy="305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dirty="0">
                <a:solidFill>
                  <a:schemeClr val="tx1"/>
                </a:solidFill>
                <a:latin typeface="Arial" panose="020B0604020202020204" pitchFamily="34" charset="0"/>
                <a:cs typeface="Arial" panose="020B0604020202020204" pitchFamily="34" charset="0"/>
              </a:rPr>
              <a:t>Consider one of the following therapeutic options*</a:t>
            </a:r>
            <a:endParaRPr lang="en-US" sz="1200" dirty="0">
              <a:solidFill>
                <a:schemeClr val="tx1"/>
              </a:solidFill>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E779BA68-1688-274F-BF66-AF19AB185D07}"/>
              </a:ext>
            </a:extLst>
          </p:cNvPr>
          <p:cNvCxnSpPr>
            <a:cxnSpLocks/>
            <a:stCxn id="63" idx="2"/>
            <a:endCxn id="42" idx="0"/>
          </p:cNvCxnSpPr>
          <p:nvPr/>
        </p:nvCxnSpPr>
        <p:spPr>
          <a:xfrm>
            <a:off x="4484451" y="1666381"/>
            <a:ext cx="0" cy="45864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EF313C6D-626C-5E4D-B5FE-86D8BF8AFC13}"/>
              </a:ext>
            </a:extLst>
          </p:cNvPr>
          <p:cNvCxnSpPr>
            <a:cxnSpLocks/>
            <a:endCxn id="46" idx="3"/>
          </p:cNvCxnSpPr>
          <p:nvPr/>
        </p:nvCxnSpPr>
        <p:spPr>
          <a:xfrm rot="5400000">
            <a:off x="5691829" y="3890814"/>
            <a:ext cx="1298221" cy="441777"/>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BBDCC447-D3F2-694C-9C92-DB92B19FA473}"/>
              </a:ext>
            </a:extLst>
          </p:cNvPr>
          <p:cNvSpPr/>
          <p:nvPr/>
        </p:nvSpPr>
        <p:spPr>
          <a:xfrm>
            <a:off x="6278002" y="2130016"/>
            <a:ext cx="2206986" cy="4607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No remission</a:t>
            </a: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F62E2238-D4B8-7C46-8049-0186C238904B}"/>
              </a:ext>
            </a:extLst>
          </p:cNvPr>
          <p:cNvSpPr/>
          <p:nvPr/>
        </p:nvSpPr>
        <p:spPr>
          <a:xfrm>
            <a:off x="2762655" y="2125030"/>
            <a:ext cx="3443592" cy="4659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Histologic remission, </a:t>
            </a:r>
            <a:br>
              <a:rPr lang="en-GB" sz="1100" dirty="0">
                <a:solidFill>
                  <a:schemeClr val="bg2">
                    <a:lumMod val="25000"/>
                  </a:schemeClr>
                </a:solidFill>
                <a:latin typeface="Arial" panose="020B0604020202020204" pitchFamily="34" charset="0"/>
                <a:cs typeface="Arial" panose="020B0604020202020204" pitchFamily="34" charset="0"/>
              </a:rPr>
            </a:br>
            <a:r>
              <a:rPr lang="en-GB" sz="1100" dirty="0">
                <a:solidFill>
                  <a:schemeClr val="bg2">
                    <a:lumMod val="25000"/>
                  </a:schemeClr>
                </a:solidFill>
                <a:latin typeface="Arial" panose="020B0604020202020204" pitchFamily="34" charset="0"/>
                <a:cs typeface="Arial" panose="020B0604020202020204" pitchFamily="34" charset="0"/>
              </a:rPr>
              <a:t>with persistent symptoms</a:t>
            </a: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83D851B7-97DC-7542-8185-A8B0457361BE}"/>
              </a:ext>
            </a:extLst>
          </p:cNvPr>
          <p:cNvSpPr/>
          <p:nvPr/>
        </p:nvSpPr>
        <p:spPr>
          <a:xfrm>
            <a:off x="433629" y="2125030"/>
            <a:ext cx="2220125" cy="4659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Clinical and histologic</a:t>
            </a:r>
          </a:p>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remission</a:t>
            </a: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D7194066-8540-FC4D-8325-E42ACB2A72FF}"/>
              </a:ext>
            </a:extLst>
          </p:cNvPr>
          <p:cNvSpPr/>
          <p:nvPr/>
        </p:nvSpPr>
        <p:spPr>
          <a:xfrm>
            <a:off x="6818022" y="3796770"/>
            <a:ext cx="1124411" cy="2958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No remission</a:t>
            </a: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456E55AA-18CD-6E44-9AC8-DAAB21010FAF}"/>
              </a:ext>
            </a:extLst>
          </p:cNvPr>
          <p:cNvSpPr/>
          <p:nvPr/>
        </p:nvSpPr>
        <p:spPr>
          <a:xfrm>
            <a:off x="6818021" y="4304888"/>
            <a:ext cx="1124412" cy="615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Elemental diet</a:t>
            </a:r>
          </a:p>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Experimental drugs</a:t>
            </a: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DE35A414-78F4-9B48-9F3F-33D6E51C9BD9}"/>
              </a:ext>
            </a:extLst>
          </p:cNvPr>
          <p:cNvSpPr/>
          <p:nvPr/>
        </p:nvSpPr>
        <p:spPr>
          <a:xfrm>
            <a:off x="2812485" y="4533352"/>
            <a:ext cx="3307565" cy="454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Long-term treatment with an effective </a:t>
            </a:r>
            <a:br>
              <a:rPr lang="en-GB" sz="1100" dirty="0">
                <a:solidFill>
                  <a:schemeClr val="bg2">
                    <a:lumMod val="25000"/>
                  </a:schemeClr>
                </a:solidFill>
                <a:latin typeface="Arial" panose="020B0604020202020204" pitchFamily="34" charset="0"/>
                <a:cs typeface="Arial" panose="020B0604020202020204" pitchFamily="34" charset="0"/>
              </a:rPr>
            </a:br>
            <a:r>
              <a:rPr lang="en-GB" sz="1100" dirty="0">
                <a:solidFill>
                  <a:schemeClr val="bg2">
                    <a:lumMod val="25000"/>
                  </a:schemeClr>
                </a:solidFill>
                <a:latin typeface="Arial" panose="020B0604020202020204" pitchFamily="34" charset="0"/>
                <a:cs typeface="Arial" panose="020B0604020202020204" pitchFamily="34" charset="0"/>
              </a:rPr>
              <a:t>anti-inflammatory drug or diet</a:t>
            </a:r>
            <a:endParaRPr lang="en-US" sz="1100" dirty="0">
              <a:solidFill>
                <a:schemeClr val="bg2">
                  <a:lumMod val="25000"/>
                </a:schemeClr>
              </a:solidFill>
              <a:latin typeface="Arial" panose="020B0604020202020204" pitchFamily="34" charset="0"/>
              <a:cs typeface="Arial" panose="020B0604020202020204" pitchFamily="34" charset="0"/>
            </a:endParaRPr>
          </a:p>
        </p:txBody>
      </p:sp>
      <p:cxnSp>
        <p:nvCxnSpPr>
          <p:cNvPr id="47" name="Elbow Connector 46">
            <a:extLst>
              <a:ext uri="{FF2B5EF4-FFF2-40B4-BE49-F238E27FC236}">
                <a16:creationId xmlns:a16="http://schemas.microsoft.com/office/drawing/2014/main" id="{28902AC6-578D-5F4D-87AC-B4D9B3BEC720}"/>
              </a:ext>
            </a:extLst>
          </p:cNvPr>
          <p:cNvCxnSpPr>
            <a:cxnSpLocks/>
            <a:stCxn id="43" idx="0"/>
            <a:endCxn id="41" idx="0"/>
          </p:cNvCxnSpPr>
          <p:nvPr/>
        </p:nvCxnSpPr>
        <p:spPr>
          <a:xfrm rot="16200000" flipH="1">
            <a:off x="4460100" y="-791378"/>
            <a:ext cx="4986" cy="5837803"/>
          </a:xfrm>
          <a:prstGeom prst="bentConnector3">
            <a:avLst>
              <a:gd name="adj1" fmla="val -4584838"/>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45FB179-E9A5-924F-A036-49137A84D282}"/>
              </a:ext>
            </a:extLst>
          </p:cNvPr>
          <p:cNvCxnSpPr>
            <a:cxnSpLocks/>
            <a:stCxn id="41" idx="2"/>
            <a:endCxn id="60" idx="0"/>
          </p:cNvCxnSpPr>
          <p:nvPr/>
        </p:nvCxnSpPr>
        <p:spPr>
          <a:xfrm flipH="1">
            <a:off x="7381492" y="2590811"/>
            <a:ext cx="3" cy="18400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046C77B-86E3-6A43-83CD-74DB0B17FFB6}"/>
              </a:ext>
            </a:extLst>
          </p:cNvPr>
          <p:cNvCxnSpPr>
            <a:cxnSpLocks/>
            <a:stCxn id="42" idx="2"/>
            <a:endCxn id="59" idx="0"/>
          </p:cNvCxnSpPr>
          <p:nvPr/>
        </p:nvCxnSpPr>
        <p:spPr>
          <a:xfrm>
            <a:off x="4484451" y="2591023"/>
            <a:ext cx="0" cy="1837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BCE477D-7A4D-A443-A09F-017AB2E9CB10}"/>
              </a:ext>
            </a:extLst>
          </p:cNvPr>
          <p:cNvCxnSpPr>
            <a:cxnSpLocks/>
            <a:endCxn id="54" idx="0"/>
          </p:cNvCxnSpPr>
          <p:nvPr/>
        </p:nvCxnSpPr>
        <p:spPr>
          <a:xfrm>
            <a:off x="5326970" y="3058975"/>
            <a:ext cx="0" cy="202766"/>
          </a:xfrm>
          <a:prstGeom prst="line">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10E5E32-26B0-134E-8F46-A04C8043452F}"/>
              </a:ext>
            </a:extLst>
          </p:cNvPr>
          <p:cNvCxnSpPr>
            <a:cxnSpLocks/>
            <a:stCxn id="60" idx="2"/>
            <a:endCxn id="44" idx="0"/>
          </p:cNvCxnSpPr>
          <p:nvPr/>
        </p:nvCxnSpPr>
        <p:spPr>
          <a:xfrm flipH="1">
            <a:off x="7380228" y="3560973"/>
            <a:ext cx="1264" cy="235797"/>
          </a:xfrm>
          <a:prstGeom prst="line">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C47EE2D-7A9E-8442-8EA2-3B56CFD26FCE}"/>
              </a:ext>
            </a:extLst>
          </p:cNvPr>
          <p:cNvSpPr/>
          <p:nvPr/>
        </p:nvSpPr>
        <p:spPr>
          <a:xfrm>
            <a:off x="2762655" y="3258107"/>
            <a:ext cx="1550479" cy="3080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Yes</a:t>
            </a: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B4E6359F-DE75-0244-8611-E3CAA6E4B4DA}"/>
              </a:ext>
            </a:extLst>
          </p:cNvPr>
          <p:cNvSpPr/>
          <p:nvPr/>
        </p:nvSpPr>
        <p:spPr>
          <a:xfrm>
            <a:off x="2762655" y="3716935"/>
            <a:ext cx="936985" cy="6670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Endoscopic </a:t>
            </a:r>
            <a:br>
              <a:rPr lang="en-GB" sz="1100" dirty="0">
                <a:solidFill>
                  <a:schemeClr val="bg2">
                    <a:lumMod val="25000"/>
                  </a:schemeClr>
                </a:solidFill>
                <a:latin typeface="Arial" panose="020B0604020202020204" pitchFamily="34" charset="0"/>
                <a:cs typeface="Arial" panose="020B0604020202020204" pitchFamily="34" charset="0"/>
              </a:rPr>
            </a:br>
            <a:r>
              <a:rPr lang="en-GB" sz="1100" dirty="0">
                <a:solidFill>
                  <a:schemeClr val="bg2">
                    <a:lumMod val="25000"/>
                  </a:schemeClr>
                </a:solidFill>
                <a:latin typeface="Arial" panose="020B0604020202020204" pitchFamily="34" charset="0"/>
                <a:cs typeface="Arial" panose="020B0604020202020204" pitchFamily="34" charset="0"/>
              </a:rPr>
              <a:t>dilation</a:t>
            </a: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62943139-1867-E040-8D56-F358344BDE7F}"/>
              </a:ext>
            </a:extLst>
          </p:cNvPr>
          <p:cNvSpPr/>
          <p:nvPr/>
        </p:nvSpPr>
        <p:spPr>
          <a:xfrm>
            <a:off x="4447693" y="3261741"/>
            <a:ext cx="1758554" cy="3098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No</a:t>
            </a: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BFAB7086-D7EB-8F4A-A63E-587D3441EC95}"/>
              </a:ext>
            </a:extLst>
          </p:cNvPr>
          <p:cNvSpPr/>
          <p:nvPr/>
        </p:nvSpPr>
        <p:spPr>
          <a:xfrm>
            <a:off x="3761897" y="3716936"/>
            <a:ext cx="2444350" cy="6670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Rule out other conditions unrelated </a:t>
            </a:r>
            <a:br>
              <a:rPr lang="en-GB" sz="1100" dirty="0">
                <a:solidFill>
                  <a:schemeClr val="bg2">
                    <a:lumMod val="25000"/>
                  </a:schemeClr>
                </a:solidFill>
                <a:latin typeface="Arial" panose="020B0604020202020204" pitchFamily="34" charset="0"/>
                <a:cs typeface="Arial" panose="020B0604020202020204" pitchFamily="34" charset="0"/>
              </a:rPr>
            </a:br>
            <a:r>
              <a:rPr lang="en-GB" sz="1100" dirty="0">
                <a:solidFill>
                  <a:schemeClr val="bg2">
                    <a:lumMod val="25000"/>
                  </a:schemeClr>
                </a:solidFill>
                <a:latin typeface="Arial" panose="020B0604020202020204" pitchFamily="34" charset="0"/>
                <a:cs typeface="Arial" panose="020B0604020202020204" pitchFamily="34" charset="0"/>
              </a:rPr>
              <a:t>to oesophageal inflammation</a:t>
            </a:r>
          </a:p>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Re-evaluation of the initial diagnosis</a:t>
            </a:r>
            <a:endParaRPr lang="en-US" sz="1100" dirty="0">
              <a:solidFill>
                <a:schemeClr val="bg2">
                  <a:lumMod val="25000"/>
                </a:schemeClr>
              </a:solidFill>
              <a:latin typeface="Arial" panose="020B0604020202020204" pitchFamily="34" charset="0"/>
              <a:cs typeface="Arial" panose="020B0604020202020204" pitchFamily="34" charset="0"/>
            </a:endParaRPr>
          </a:p>
        </p:txBody>
      </p:sp>
      <p:cxnSp>
        <p:nvCxnSpPr>
          <p:cNvPr id="56" name="Elbow Connector 55">
            <a:extLst>
              <a:ext uri="{FF2B5EF4-FFF2-40B4-BE49-F238E27FC236}">
                <a16:creationId xmlns:a16="http://schemas.microsoft.com/office/drawing/2014/main" id="{3F525DF3-7DAF-0546-BB1B-205D0AC6FBD8}"/>
              </a:ext>
            </a:extLst>
          </p:cNvPr>
          <p:cNvCxnSpPr>
            <a:cxnSpLocks/>
            <a:stCxn id="43" idx="2"/>
            <a:endCxn id="46" idx="1"/>
          </p:cNvCxnSpPr>
          <p:nvPr/>
        </p:nvCxnSpPr>
        <p:spPr>
          <a:xfrm rot="16200000" flipH="1">
            <a:off x="1093193" y="3041521"/>
            <a:ext cx="2169790" cy="1268793"/>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60B5698-AD25-A84E-BC40-FFC41759A3A3}"/>
              </a:ext>
            </a:extLst>
          </p:cNvPr>
          <p:cNvCxnSpPr>
            <a:cxnSpLocks/>
            <a:endCxn id="52" idx="0"/>
          </p:cNvCxnSpPr>
          <p:nvPr/>
        </p:nvCxnSpPr>
        <p:spPr>
          <a:xfrm>
            <a:off x="3537895" y="3058975"/>
            <a:ext cx="0" cy="19913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3C21D98-3389-F24D-816E-C5C465E1F65F}"/>
              </a:ext>
            </a:extLst>
          </p:cNvPr>
          <p:cNvCxnSpPr>
            <a:cxnSpLocks/>
            <a:stCxn id="53" idx="2"/>
          </p:cNvCxnSpPr>
          <p:nvPr/>
        </p:nvCxnSpPr>
        <p:spPr>
          <a:xfrm>
            <a:off x="3231148" y="4384019"/>
            <a:ext cx="0" cy="15118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EB8C0189-4E9A-CA4A-AB19-C274855402A7}"/>
              </a:ext>
            </a:extLst>
          </p:cNvPr>
          <p:cNvSpPr/>
          <p:nvPr/>
        </p:nvSpPr>
        <p:spPr>
          <a:xfrm>
            <a:off x="2762655" y="2774812"/>
            <a:ext cx="3443592" cy="3488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Strictures/narrow calibre oesophagus</a:t>
            </a: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13959B58-B1EF-9B42-AB0A-40EFCA9A8724}"/>
              </a:ext>
            </a:extLst>
          </p:cNvPr>
          <p:cNvSpPr/>
          <p:nvPr/>
        </p:nvSpPr>
        <p:spPr>
          <a:xfrm>
            <a:off x="6278002" y="2774813"/>
            <a:ext cx="2206980" cy="786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dirty="0">
                <a:solidFill>
                  <a:schemeClr val="bg2">
                    <a:lumMod val="25000"/>
                  </a:schemeClr>
                </a:solidFill>
                <a:latin typeface="Arial" panose="020B0604020202020204" pitchFamily="34" charset="0"/>
                <a:cs typeface="Arial" panose="020B0604020202020204" pitchFamily="34" charset="0"/>
              </a:rPr>
              <a:t>Check the efficacy of alternative </a:t>
            </a:r>
            <a:br>
              <a:rPr lang="en-GB" sz="1100" dirty="0">
                <a:solidFill>
                  <a:schemeClr val="bg2">
                    <a:lumMod val="25000"/>
                  </a:schemeClr>
                </a:solidFill>
                <a:latin typeface="Arial" panose="020B0604020202020204" pitchFamily="34" charset="0"/>
                <a:cs typeface="Arial" panose="020B0604020202020204" pitchFamily="34" charset="0"/>
              </a:rPr>
            </a:br>
            <a:r>
              <a:rPr lang="en-GB" sz="1100" dirty="0">
                <a:solidFill>
                  <a:schemeClr val="bg2">
                    <a:lumMod val="25000"/>
                  </a:schemeClr>
                </a:solidFill>
                <a:latin typeface="Arial" panose="020B0604020202020204" pitchFamily="34" charset="0"/>
                <a:cs typeface="Arial" panose="020B0604020202020204" pitchFamily="34" charset="0"/>
              </a:rPr>
              <a:t>anti-inflammatory treatments above</a:t>
            </a:r>
            <a:endParaRPr lang="en-US" sz="1100" dirty="0">
              <a:solidFill>
                <a:schemeClr val="bg2">
                  <a:lumMod val="25000"/>
                </a:schemeClr>
              </a:solidFill>
              <a:latin typeface="Arial" panose="020B0604020202020204" pitchFamily="34" charset="0"/>
              <a:cs typeface="Arial" panose="020B0604020202020204" pitchFamily="34" charset="0"/>
            </a:endParaRPr>
          </a:p>
        </p:txBody>
      </p:sp>
      <p:cxnSp>
        <p:nvCxnSpPr>
          <p:cNvPr id="61" name="Elbow Connector 60">
            <a:extLst>
              <a:ext uri="{FF2B5EF4-FFF2-40B4-BE49-F238E27FC236}">
                <a16:creationId xmlns:a16="http://schemas.microsoft.com/office/drawing/2014/main" id="{939FC697-4E26-B144-BFB7-1071A79628C5}"/>
              </a:ext>
            </a:extLst>
          </p:cNvPr>
          <p:cNvCxnSpPr>
            <a:cxnSpLocks/>
            <a:endCxn id="64" idx="2"/>
          </p:cNvCxnSpPr>
          <p:nvPr/>
        </p:nvCxnSpPr>
        <p:spPr>
          <a:xfrm>
            <a:off x="1544026" y="1660031"/>
            <a:ext cx="5839021" cy="6350"/>
          </a:xfrm>
          <a:prstGeom prst="bentConnector4">
            <a:avLst>
              <a:gd name="adj1" fmla="val 42"/>
              <a:gd name="adj2" fmla="val 2390913"/>
            </a:avLst>
          </a:prstGeom>
          <a:ln w="12700">
            <a:headEnd type="none"/>
            <a:tailEnd type="non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7077751-B4A0-8B48-B0FD-A9F8A1BECC26}"/>
              </a:ext>
            </a:extLst>
          </p:cNvPr>
          <p:cNvSpPr/>
          <p:nvPr/>
        </p:nvSpPr>
        <p:spPr>
          <a:xfrm>
            <a:off x="433629" y="1395513"/>
            <a:ext cx="2220125" cy="2708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dirty="0">
                <a:solidFill>
                  <a:schemeClr val="bg1"/>
                </a:solidFill>
                <a:latin typeface="Arial" panose="020B0604020202020204" pitchFamily="34" charset="0"/>
                <a:cs typeface="Arial" panose="020B0604020202020204" pitchFamily="34" charset="0"/>
              </a:rPr>
              <a:t>Topical steroids</a:t>
            </a:r>
            <a:endParaRPr lang="en-US" sz="1200" dirty="0">
              <a:solidFill>
                <a:schemeClr val="bg1"/>
              </a:solidFill>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86C5FB99-6D96-7A43-85EC-74089614FC5C}"/>
              </a:ext>
            </a:extLst>
          </p:cNvPr>
          <p:cNvSpPr/>
          <p:nvPr/>
        </p:nvSpPr>
        <p:spPr>
          <a:xfrm>
            <a:off x="2762655" y="1395513"/>
            <a:ext cx="3443592" cy="2708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dirty="0">
                <a:solidFill>
                  <a:schemeClr val="bg1"/>
                </a:solidFill>
                <a:latin typeface="Arial" panose="020B0604020202020204" pitchFamily="34" charset="0"/>
                <a:cs typeface="Arial" panose="020B0604020202020204" pitchFamily="34" charset="0"/>
              </a:rPr>
              <a:t>Elimination diet</a:t>
            </a:r>
            <a:endParaRPr lang="en-US" sz="1200" dirty="0">
              <a:solidFill>
                <a:schemeClr val="bg1"/>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FA7E6621-6AC3-C14B-8CA1-61C5C4E5640C}"/>
              </a:ext>
            </a:extLst>
          </p:cNvPr>
          <p:cNvSpPr/>
          <p:nvPr/>
        </p:nvSpPr>
        <p:spPr>
          <a:xfrm>
            <a:off x="6279554" y="1395513"/>
            <a:ext cx="2206986" cy="2708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dirty="0">
                <a:solidFill>
                  <a:schemeClr val="bg1"/>
                </a:solidFill>
                <a:latin typeface="Arial" panose="020B0604020202020204" pitchFamily="34" charset="0"/>
                <a:cs typeface="Arial" panose="020B0604020202020204" pitchFamily="34" charset="0"/>
              </a:rPr>
              <a:t>PPI therapy</a:t>
            </a:r>
            <a:r>
              <a:rPr lang="en-GB" sz="1200" baseline="30000" dirty="0">
                <a:solidFill>
                  <a:schemeClr val="bg1"/>
                </a:solidFill>
                <a:latin typeface="Arial" panose="020B0604020202020204" pitchFamily="34" charset="0"/>
                <a:cs typeface="Arial" panose="020B0604020202020204" pitchFamily="34" charset="0"/>
              </a:rPr>
              <a:t>†</a:t>
            </a:r>
            <a:endParaRPr lang="en-US" sz="1200" baseline="30000" dirty="0">
              <a:solidFill>
                <a:schemeClr val="bg1"/>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2390B697-BE5C-3D47-ACEC-A9C6ADF69720}"/>
              </a:ext>
            </a:extLst>
          </p:cNvPr>
          <p:cNvSpPr/>
          <p:nvPr/>
        </p:nvSpPr>
        <p:spPr>
          <a:xfrm>
            <a:off x="424073" y="5156009"/>
            <a:ext cx="7120804" cy="307777"/>
          </a:xfrm>
          <a:prstGeom prst="rect">
            <a:avLst/>
          </a:prstGeom>
        </p:spPr>
        <p:txBody>
          <a:bodyPr wrap="square" lIns="0" tIns="0" rIns="0" bIns="0">
            <a:spAutoFit/>
          </a:bodyPr>
          <a:lstStyle/>
          <a:p>
            <a:pPr eaLnBrk="1" fontAlgn="auto" hangingPunct="1">
              <a:spcBef>
                <a:spcPts val="0"/>
              </a:spcBef>
              <a:spcAft>
                <a:spcPts val="0"/>
              </a:spcAft>
              <a:defRPr/>
            </a:pPr>
            <a:r>
              <a:rPr lang="en-US" sz="1000" dirty="0">
                <a:solidFill>
                  <a:schemeClr val="bg2">
                    <a:lumMod val="25000"/>
                  </a:schemeClr>
                </a:solidFill>
                <a:latin typeface="Arial" panose="020B0604020202020204" pitchFamily="34" charset="0"/>
                <a:cs typeface="Arial" panose="020B0604020202020204" pitchFamily="34" charset="0"/>
              </a:rPr>
              <a:t>*In patients with persistent symptoms under anti-inflammatory therapy, endoscopic dilation should be considered</a:t>
            </a:r>
          </a:p>
          <a:p>
            <a:pPr eaLnBrk="1" fontAlgn="auto" hangingPunct="1">
              <a:spcBef>
                <a:spcPts val="0"/>
              </a:spcBef>
              <a:spcAft>
                <a:spcPts val="0"/>
              </a:spcAft>
              <a:defRPr/>
            </a:pPr>
            <a:r>
              <a:rPr lang="en-US" sz="1000" baseline="30000" dirty="0">
                <a:solidFill>
                  <a:schemeClr val="bg2">
                    <a:lumMod val="25000"/>
                  </a:schemeClr>
                </a:solidFill>
                <a:latin typeface="Arial" panose="020B0604020202020204" pitchFamily="34" charset="0"/>
                <a:cs typeface="Arial" panose="020B0604020202020204" pitchFamily="34" charset="0"/>
              </a:rPr>
              <a:t>†</a:t>
            </a:r>
            <a:r>
              <a:rPr lang="en-US" sz="1000" dirty="0">
                <a:solidFill>
                  <a:schemeClr val="bg2">
                    <a:lumMod val="25000"/>
                  </a:schemeClr>
                </a:solidFill>
                <a:latin typeface="Arial" panose="020B0604020202020204" pitchFamily="34" charset="0"/>
                <a:cs typeface="Arial" panose="020B0604020202020204" pitchFamily="34" charset="0"/>
              </a:rPr>
              <a:t>PPI therapy is not licensed for the treatment of </a:t>
            </a:r>
            <a:r>
              <a:rPr lang="en-US" sz="1000" dirty="0" err="1">
                <a:solidFill>
                  <a:schemeClr val="bg2">
                    <a:lumMod val="25000"/>
                  </a:schemeClr>
                </a:solidFill>
                <a:latin typeface="Arial" panose="020B0604020202020204" pitchFamily="34" charset="0"/>
                <a:cs typeface="Arial" panose="020B0604020202020204" pitchFamily="34" charset="0"/>
              </a:rPr>
              <a:t>EoE</a:t>
            </a:r>
            <a:endParaRPr lang="en-US" sz="1000" dirty="0">
              <a:solidFill>
                <a:schemeClr val="bg2">
                  <a:lumMod val="25000"/>
                </a:schemeClr>
              </a:solidFill>
              <a:latin typeface="Arial" panose="020B0604020202020204" pitchFamily="34" charset="0"/>
              <a:cs typeface="Arial" panose="020B0604020202020204" pitchFamily="34" charset="0"/>
            </a:endParaRPr>
          </a:p>
        </p:txBody>
      </p:sp>
      <p:cxnSp>
        <p:nvCxnSpPr>
          <p:cNvPr id="66" name="Straight Connector 65">
            <a:extLst>
              <a:ext uri="{FF2B5EF4-FFF2-40B4-BE49-F238E27FC236}">
                <a16:creationId xmlns:a16="http://schemas.microsoft.com/office/drawing/2014/main" id="{A0A5A3B1-EA91-EA42-A3AB-4B07AB55F099}"/>
              </a:ext>
            </a:extLst>
          </p:cNvPr>
          <p:cNvCxnSpPr>
            <a:cxnSpLocks/>
            <a:stCxn id="44" idx="2"/>
            <a:endCxn id="45" idx="0"/>
          </p:cNvCxnSpPr>
          <p:nvPr/>
        </p:nvCxnSpPr>
        <p:spPr>
          <a:xfrm flipH="1">
            <a:off x="7380227" y="4092572"/>
            <a:ext cx="1" cy="212316"/>
          </a:xfrm>
          <a:prstGeom prst="line">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4662EF2-5CA7-9B43-B6A3-29A5DD5B1327}"/>
              </a:ext>
            </a:extLst>
          </p:cNvPr>
          <p:cNvCxnSpPr>
            <a:cxnSpLocks/>
            <a:stCxn id="54" idx="2"/>
          </p:cNvCxnSpPr>
          <p:nvPr/>
        </p:nvCxnSpPr>
        <p:spPr>
          <a:xfrm>
            <a:off x="5326970" y="3571626"/>
            <a:ext cx="0" cy="145309"/>
          </a:xfrm>
          <a:prstGeom prst="line">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536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20704D-9AEC-1544-8BF5-1F5F4E8DC7BF}"/>
              </a:ext>
            </a:extLst>
          </p:cNvPr>
          <p:cNvSpPr>
            <a:spLocks noGrp="1"/>
          </p:cNvSpPr>
          <p:nvPr>
            <p:ph type="body" sz="quarter" idx="11"/>
          </p:nvPr>
        </p:nvSpPr>
        <p:spPr/>
        <p:txBody>
          <a:bodyPr>
            <a:noAutofit/>
          </a:bodyPr>
          <a:lstStyle/>
          <a:p>
            <a:pPr marL="136525" indent="-131763">
              <a:defRPr/>
            </a:pPr>
            <a:r>
              <a:rPr lang="en-GB" dirty="0">
                <a:latin typeface="Arial" panose="020B0604020202020204" pitchFamily="34" charset="0"/>
                <a:cs typeface="Arial" panose="020B0604020202020204" pitchFamily="34" charset="0"/>
              </a:rPr>
              <a:t>1. 	Dougherty T Jr </a:t>
            </a:r>
            <a:r>
              <a:rPr lang="en-GB" i="1" dirty="0">
                <a:latin typeface="Arial" panose="020B0604020202020204" pitchFamily="34" charset="0"/>
                <a:cs typeface="Arial" panose="020B0604020202020204" pitchFamily="34" charset="0"/>
              </a:rPr>
              <a:t>et al</a:t>
            </a:r>
            <a:r>
              <a:rPr lang="en-GB" dirty="0">
                <a:latin typeface="Arial" panose="020B0604020202020204" pitchFamily="34" charset="0"/>
                <a:cs typeface="Arial" panose="020B0604020202020204" pitchFamily="34" charset="0"/>
              </a:rPr>
              <a:t>. Gastroenterol </a:t>
            </a:r>
            <a:r>
              <a:rPr lang="en-GB" dirty="0" err="1">
                <a:latin typeface="Arial" panose="020B0604020202020204" pitchFamily="34" charset="0"/>
                <a:cs typeface="Arial" panose="020B0604020202020204" pitchFamily="34" charset="0"/>
              </a:rPr>
              <a:t>Hepatol</a:t>
            </a:r>
            <a:r>
              <a:rPr lang="en-GB" dirty="0">
                <a:latin typeface="Arial" panose="020B0604020202020204" pitchFamily="34" charset="0"/>
                <a:cs typeface="Arial" panose="020B0604020202020204" pitchFamily="34" charset="0"/>
              </a:rPr>
              <a:t> 2014; 10(2): 106-16.</a:t>
            </a:r>
          </a:p>
          <a:p>
            <a:pPr marL="136525" indent="-131763">
              <a:defRPr/>
            </a:pPr>
            <a:r>
              <a:rPr lang="en-GB" dirty="0">
                <a:latin typeface="Arial" panose="020B0604020202020204" pitchFamily="34" charset="0"/>
                <a:cs typeface="Arial" panose="020B0604020202020204" pitchFamily="34" charset="0"/>
              </a:rPr>
              <a:t>2. 	Nguyen N </a:t>
            </a:r>
            <a:r>
              <a:rPr lang="en-GB" i="1" dirty="0">
                <a:latin typeface="Arial" panose="020B0604020202020204" pitchFamily="34" charset="0"/>
                <a:cs typeface="Arial" panose="020B0604020202020204" pitchFamily="34" charset="0"/>
              </a:rPr>
              <a:t>et al</a:t>
            </a:r>
            <a:r>
              <a:rPr lang="en-GB" dirty="0">
                <a:latin typeface="Arial" panose="020B0604020202020204" pitchFamily="34" charset="0"/>
                <a:cs typeface="Arial" panose="020B0604020202020204" pitchFamily="34" charset="0"/>
              </a:rPr>
              <a:t>. Gastroenterol </a:t>
            </a:r>
            <a:r>
              <a:rPr lang="en-GB" dirty="0" err="1">
                <a:latin typeface="Arial" panose="020B0604020202020204" pitchFamily="34" charset="0"/>
                <a:cs typeface="Arial" panose="020B0604020202020204" pitchFamily="34" charset="0"/>
              </a:rPr>
              <a:t>Hepatol</a:t>
            </a:r>
            <a:r>
              <a:rPr lang="en-GB" dirty="0">
                <a:latin typeface="Arial" panose="020B0604020202020204" pitchFamily="34" charset="0"/>
                <a:cs typeface="Arial" panose="020B0604020202020204" pitchFamily="34" charset="0"/>
              </a:rPr>
              <a:t> 2015; 11(10): 670-4.</a:t>
            </a:r>
          </a:p>
        </p:txBody>
      </p:sp>
      <p:sp>
        <p:nvSpPr>
          <p:cNvPr id="6" name="Text Placeholder 5">
            <a:extLst>
              <a:ext uri="{FF2B5EF4-FFF2-40B4-BE49-F238E27FC236}">
                <a16:creationId xmlns:a16="http://schemas.microsoft.com/office/drawing/2014/main" id="{CAAB4366-05AA-8B47-A398-3223A3C31374}"/>
              </a:ext>
            </a:extLst>
          </p:cNvPr>
          <p:cNvSpPr>
            <a:spLocks noGrp="1"/>
          </p:cNvSpPr>
          <p:nvPr>
            <p:ph type="body" sz="quarter" idx="13"/>
          </p:nvPr>
        </p:nvSpPr>
        <p:spPr>
          <a:xfrm>
            <a:off x="419100" y="1233488"/>
            <a:ext cx="5867399" cy="470832"/>
          </a:xfrm>
          <a:solidFill>
            <a:schemeClr val="bg2">
              <a:lumMod val="75000"/>
            </a:schemeClr>
          </a:solidFill>
        </p:spPr>
        <p:txBody>
          <a:bodyPr lIns="144000" tIns="144000" rIns="144000" bIns="144000">
            <a:noAutofit/>
          </a:bodyPr>
          <a:lstStyle/>
          <a:p>
            <a:pPr marL="0" indent="0">
              <a:spcBef>
                <a:spcPts val="0"/>
              </a:spcBef>
              <a:buNone/>
              <a:defRPr/>
            </a:pPr>
            <a:r>
              <a:rPr lang="en-GB" b="1" dirty="0">
                <a:solidFill>
                  <a:schemeClr val="bg1"/>
                </a:solidFill>
                <a:latin typeface="Arial" panose="020B0604020202020204" pitchFamily="34" charset="0"/>
                <a:cs typeface="Arial" panose="020B0604020202020204" pitchFamily="34" charset="0"/>
              </a:rPr>
              <a:t>Histologic measures provide “hard” outcomes</a:t>
            </a:r>
            <a:r>
              <a:rPr lang="en-GB" b="1" baseline="30000" dirty="0">
                <a:solidFill>
                  <a:schemeClr val="bg1"/>
                </a:solidFill>
                <a:latin typeface="Arial" panose="020B0604020202020204" pitchFamily="34" charset="0"/>
                <a:cs typeface="Arial" panose="020B0604020202020204" pitchFamily="34" charset="0"/>
              </a:rPr>
              <a:t>1,2</a:t>
            </a:r>
          </a:p>
        </p:txBody>
      </p:sp>
      <p:sp>
        <p:nvSpPr>
          <p:cNvPr id="2" name="Title 1">
            <a:extLst>
              <a:ext uri="{FF2B5EF4-FFF2-40B4-BE49-F238E27FC236}">
                <a16:creationId xmlns:a16="http://schemas.microsoft.com/office/drawing/2014/main" id="{99526E0E-3759-9A4D-BA78-801DD31912A3}"/>
              </a:ext>
            </a:extLst>
          </p:cNvPr>
          <p:cNvSpPr>
            <a:spLocks noGrp="1"/>
          </p:cNvSpPr>
          <p:nvPr>
            <p:ph type="title"/>
          </p:nvPr>
        </p:nvSpPr>
        <p:spPr>
          <a:xfrm>
            <a:off x="428624" y="128016"/>
            <a:ext cx="5955992" cy="1020932"/>
          </a:xfrm>
        </p:spPr>
        <p:txBody>
          <a:bodyPr/>
          <a:lstStyle/>
          <a:p>
            <a:r>
              <a:rPr lang="en-US" dirty="0" err="1"/>
              <a:t>EoE</a:t>
            </a:r>
            <a:r>
              <a:rPr lang="en-US" dirty="0"/>
              <a:t> endpoints: </a:t>
            </a:r>
            <a:br>
              <a:rPr lang="en-US" dirty="0"/>
            </a:br>
            <a:r>
              <a:rPr lang="en-US" dirty="0"/>
              <a:t>histology or symptoms?</a:t>
            </a:r>
          </a:p>
        </p:txBody>
      </p:sp>
      <p:pic>
        <p:nvPicPr>
          <p:cNvPr id="5" name="Picture 4">
            <a:extLst>
              <a:ext uri="{FF2B5EF4-FFF2-40B4-BE49-F238E27FC236}">
                <a16:creationId xmlns:a16="http://schemas.microsoft.com/office/drawing/2014/main" id="{5C4959CF-0DDC-E649-8677-B104AFD663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22" r="26264" b="6227"/>
          <a:stretch/>
        </p:blipFill>
        <p:spPr bwMode="auto">
          <a:xfrm>
            <a:off x="6846702" y="0"/>
            <a:ext cx="1964873" cy="57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5">
            <a:extLst>
              <a:ext uri="{FF2B5EF4-FFF2-40B4-BE49-F238E27FC236}">
                <a16:creationId xmlns:a16="http://schemas.microsoft.com/office/drawing/2014/main" id="{5A4678C0-9AB9-BA4A-83CF-4778FD856EC5}"/>
              </a:ext>
            </a:extLst>
          </p:cNvPr>
          <p:cNvSpPr txBox="1">
            <a:spLocks/>
          </p:cNvSpPr>
          <p:nvPr/>
        </p:nvSpPr>
        <p:spPr>
          <a:xfrm>
            <a:off x="419100" y="3001980"/>
            <a:ext cx="5867400" cy="470832"/>
          </a:xfrm>
          <a:prstGeom prst="rect">
            <a:avLst/>
          </a:prstGeom>
          <a:solidFill>
            <a:schemeClr val="bg2">
              <a:lumMod val="75000"/>
            </a:schemeClr>
          </a:solidFill>
        </p:spPr>
        <p:txBody>
          <a:bodyPr vert="horz" lIns="144000" tIns="144000" rIns="144000" bIns="14400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000"/>
              </a:spcAft>
              <a:defRPr/>
            </a:pPr>
            <a:r>
              <a:rPr lang="en-GB" sz="1400" b="1" dirty="0">
                <a:solidFill>
                  <a:schemeClr val="bg1"/>
                </a:solidFill>
                <a:latin typeface="Arial" panose="020B0604020202020204" pitchFamily="34" charset="0"/>
                <a:cs typeface="Arial" panose="020B0604020202020204" pitchFamily="34" charset="0"/>
              </a:rPr>
              <a:t>Symptom control is of great importance for patients</a:t>
            </a:r>
            <a:r>
              <a:rPr lang="en-GB" sz="1400" b="1" baseline="30000" dirty="0">
                <a:solidFill>
                  <a:schemeClr val="bg1"/>
                </a:solidFill>
                <a:latin typeface="Arial" panose="020B0604020202020204" pitchFamily="34" charset="0"/>
                <a:cs typeface="Arial" panose="020B0604020202020204" pitchFamily="34" charset="0"/>
              </a:rPr>
              <a:t>1</a:t>
            </a:r>
          </a:p>
        </p:txBody>
      </p:sp>
      <p:sp>
        <p:nvSpPr>
          <p:cNvPr id="10" name="Text Placeholder 5">
            <a:extLst>
              <a:ext uri="{FF2B5EF4-FFF2-40B4-BE49-F238E27FC236}">
                <a16:creationId xmlns:a16="http://schemas.microsoft.com/office/drawing/2014/main" id="{E7532552-1995-0E49-B0C9-346BC57C2E08}"/>
              </a:ext>
            </a:extLst>
          </p:cNvPr>
          <p:cNvSpPr txBox="1">
            <a:spLocks/>
          </p:cNvSpPr>
          <p:nvPr/>
        </p:nvSpPr>
        <p:spPr>
          <a:xfrm>
            <a:off x="428625" y="1725831"/>
            <a:ext cx="5855714" cy="1256298"/>
          </a:xfrm>
          <a:prstGeom prst="rect">
            <a:avLst/>
          </a:prstGeom>
          <a:solidFill>
            <a:schemeClr val="bg1">
              <a:lumMod val="95000"/>
            </a:schemeClr>
          </a:solidFill>
        </p:spPr>
        <p:txBody>
          <a:bodyPr vert="horz" lIns="144000" tIns="144000" rIns="144000" bIns="14400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177800">
              <a:spcBef>
                <a:spcPts val="400"/>
              </a:spcBef>
              <a:defRPr/>
            </a:pPr>
            <a:r>
              <a:rPr lang="en-GB" sz="1400" dirty="0">
                <a:solidFill>
                  <a:schemeClr val="bg2">
                    <a:lumMod val="25000"/>
                  </a:schemeClr>
                </a:solidFill>
                <a:latin typeface="Arial" panose="020B0604020202020204" pitchFamily="34" charset="0"/>
                <a:cs typeface="Arial" panose="020B0604020202020204" pitchFamily="34" charset="0"/>
              </a:rPr>
              <a:t>–	may not correlate with symptoms from one patient to another</a:t>
            </a:r>
          </a:p>
          <a:p>
            <a:pPr marL="355600" indent="-177800">
              <a:spcBef>
                <a:spcPts val="400"/>
              </a:spcBef>
              <a:defRPr/>
            </a:pPr>
            <a:r>
              <a:rPr lang="en-GB" sz="1400" dirty="0">
                <a:solidFill>
                  <a:schemeClr val="bg2">
                    <a:lumMod val="25000"/>
                  </a:schemeClr>
                </a:solidFill>
                <a:latin typeface="Arial" panose="020B0604020202020204" pitchFamily="34" charset="0"/>
                <a:cs typeface="Arial" panose="020B0604020202020204" pitchFamily="34" charset="0"/>
              </a:rPr>
              <a:t>–	obtaining biopsies requires repeat endoscopic procedures with associated risks and costs</a:t>
            </a:r>
          </a:p>
        </p:txBody>
      </p:sp>
      <p:sp>
        <p:nvSpPr>
          <p:cNvPr id="11" name="Text Placeholder 5">
            <a:extLst>
              <a:ext uri="{FF2B5EF4-FFF2-40B4-BE49-F238E27FC236}">
                <a16:creationId xmlns:a16="http://schemas.microsoft.com/office/drawing/2014/main" id="{96732522-9B93-C74F-832F-D2E3A0463804}"/>
              </a:ext>
            </a:extLst>
          </p:cNvPr>
          <p:cNvSpPr txBox="1">
            <a:spLocks/>
          </p:cNvSpPr>
          <p:nvPr/>
        </p:nvSpPr>
        <p:spPr>
          <a:xfrm>
            <a:off x="427038" y="3492663"/>
            <a:ext cx="5855714" cy="1477258"/>
          </a:xfrm>
          <a:prstGeom prst="rect">
            <a:avLst/>
          </a:prstGeom>
          <a:solidFill>
            <a:schemeClr val="bg1">
              <a:lumMod val="95000"/>
            </a:schemeClr>
          </a:solidFill>
        </p:spPr>
        <p:txBody>
          <a:bodyPr vert="horz" lIns="144000" tIns="144000" rIns="144000" bIns="14400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177800">
              <a:spcBef>
                <a:spcPts val="400"/>
              </a:spcBef>
              <a:defRPr/>
            </a:pPr>
            <a:r>
              <a:rPr lang="en-GB" sz="1400" dirty="0">
                <a:solidFill>
                  <a:schemeClr val="bg2">
                    <a:lumMod val="25000"/>
                  </a:schemeClr>
                </a:solidFill>
                <a:latin typeface="Arial" panose="020B0604020202020204" pitchFamily="34" charset="0"/>
                <a:cs typeface="Arial" panose="020B0604020202020204" pitchFamily="34" charset="0"/>
              </a:rPr>
              <a:t>–	can be assessed without an invasive procedure</a:t>
            </a:r>
          </a:p>
          <a:p>
            <a:pPr marL="355600" indent="-177800">
              <a:spcBef>
                <a:spcPts val="400"/>
              </a:spcBef>
              <a:defRPr/>
            </a:pPr>
            <a:r>
              <a:rPr lang="en-GB" sz="1400" dirty="0">
                <a:solidFill>
                  <a:schemeClr val="bg2">
                    <a:lumMod val="25000"/>
                  </a:schemeClr>
                </a:solidFill>
                <a:latin typeface="Arial" panose="020B0604020202020204" pitchFamily="34" charset="0"/>
                <a:cs typeface="Arial" panose="020B0604020202020204" pitchFamily="34" charset="0"/>
              </a:rPr>
              <a:t>–	may result in an underestimate of the efficacy of an intervention because patients with longstanding dysphagia may have established patterns of dietary modification to limit their swallowing difficulties</a:t>
            </a:r>
          </a:p>
        </p:txBody>
      </p:sp>
    </p:spTree>
    <p:extLst>
      <p:ext uri="{BB962C8B-B14F-4D97-AF65-F5344CB8AC3E}">
        <p14:creationId xmlns:p14="http://schemas.microsoft.com/office/powerpoint/2010/main" val="4048740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20704D-9AEC-1544-8BF5-1F5F4E8DC7BF}"/>
              </a:ext>
            </a:extLst>
          </p:cNvPr>
          <p:cNvSpPr>
            <a:spLocks noGrp="1"/>
          </p:cNvSpPr>
          <p:nvPr>
            <p:ph type="body" sz="quarter" idx="11"/>
          </p:nvPr>
        </p:nvSpPr>
        <p:spPr/>
        <p:txBody>
          <a:bodyPr>
            <a:normAutofit/>
          </a:bodyPr>
          <a:lstStyle/>
          <a:p>
            <a:r>
              <a:rPr lang="en-US" dirty="0"/>
              <a:t>1. 	</a:t>
            </a:r>
            <a:r>
              <a:rPr lang="en-US" dirty="0" err="1"/>
              <a:t>Odiase</a:t>
            </a:r>
            <a:r>
              <a:rPr lang="en-US" dirty="0"/>
              <a:t> E </a:t>
            </a:r>
            <a:r>
              <a:rPr lang="en-US" i="1" dirty="0"/>
              <a:t>et al</a:t>
            </a:r>
            <a:r>
              <a:rPr lang="en-US" dirty="0"/>
              <a:t>. Gastroenterology 2018; 154(5): 1217-21.</a:t>
            </a:r>
          </a:p>
          <a:p>
            <a:r>
              <a:rPr lang="en-US" dirty="0"/>
              <a:t>2. 	Kia L, Hirano I. Nat Rev Gastroenterol </a:t>
            </a:r>
            <a:r>
              <a:rPr lang="en-US" dirty="0" err="1"/>
              <a:t>Hepatol</a:t>
            </a:r>
            <a:r>
              <a:rPr lang="en-US" dirty="0"/>
              <a:t> 2015; 12(7): 379-86.</a:t>
            </a:r>
          </a:p>
        </p:txBody>
      </p:sp>
      <p:sp>
        <p:nvSpPr>
          <p:cNvPr id="6" name="Text Placeholder 5">
            <a:extLst>
              <a:ext uri="{FF2B5EF4-FFF2-40B4-BE49-F238E27FC236}">
                <a16:creationId xmlns:a16="http://schemas.microsoft.com/office/drawing/2014/main" id="{A80C9773-5100-5E41-A2D5-36119D94A4C4}"/>
              </a:ext>
            </a:extLst>
          </p:cNvPr>
          <p:cNvSpPr>
            <a:spLocks noGrp="1"/>
          </p:cNvSpPr>
          <p:nvPr>
            <p:ph type="body" sz="quarter" idx="13"/>
          </p:nvPr>
        </p:nvSpPr>
        <p:spPr>
          <a:xfrm>
            <a:off x="428625" y="1238831"/>
            <a:ext cx="6310503" cy="4309871"/>
          </a:xfrm>
        </p:spPr>
        <p:txBody>
          <a:bodyPr>
            <a:normAutofit/>
          </a:bodyPr>
          <a:lstStyle/>
          <a:p>
            <a:pPr marL="180975" indent="-176213">
              <a:spcAft>
                <a:spcPts val="200"/>
              </a:spcAft>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To establish that </a:t>
            </a:r>
            <a:r>
              <a:rPr lang="en-GB" altLang="en-US" dirty="0" err="1">
                <a:latin typeface="Arial" panose="020B0604020202020204" pitchFamily="34" charset="0"/>
                <a:ea typeface="Arial Regular"/>
                <a:cs typeface="Arial" panose="020B0604020202020204" pitchFamily="34" charset="0"/>
              </a:rPr>
              <a:t>EoE</a:t>
            </a:r>
            <a:r>
              <a:rPr lang="en-GB" altLang="en-US" dirty="0">
                <a:latin typeface="Arial" panose="020B0604020202020204" pitchFamily="34" charset="0"/>
                <a:ea typeface="Arial Regular"/>
                <a:cs typeface="Arial" panose="020B0604020202020204" pitchFamily="34" charset="0"/>
              </a:rPr>
              <a:t> was distinct from GORD, early investigators focused on how to exclude GORD unequivocally, and the lack of response to PPIs seemed a good way to accomplish that goal</a:t>
            </a:r>
            <a:r>
              <a:rPr lang="en-GB" altLang="en-US" baseline="30000" dirty="0">
                <a:latin typeface="Arial" panose="020B0604020202020204" pitchFamily="34" charset="0"/>
                <a:ea typeface="Arial Regular"/>
                <a:cs typeface="Arial" panose="020B0604020202020204" pitchFamily="34" charset="0"/>
              </a:rPr>
              <a:t>1</a:t>
            </a:r>
          </a:p>
          <a:p>
            <a:pPr marL="180975" indent="-173038">
              <a:spcAft>
                <a:spcPts val="200"/>
              </a:spcAft>
            </a:pPr>
            <a:r>
              <a:rPr lang="en-GB" altLang="en-US" b="1" dirty="0">
                <a:latin typeface="Arial" panose="020B0604020202020204" pitchFamily="34" charset="0"/>
                <a:ea typeface="Arial Regular"/>
                <a:cs typeface="Arial" panose="020B0604020202020204" pitchFamily="34" charset="0"/>
              </a:rPr>
              <a:t>However:</a:t>
            </a:r>
          </a:p>
          <a:p>
            <a:pPr marL="361950" indent="-180975">
              <a:buFont typeface="System Font Regular"/>
              <a:buChar char="–"/>
            </a:pPr>
            <a:r>
              <a:rPr lang="en-GB" altLang="en-US" sz="1300" dirty="0">
                <a:latin typeface="Arial" panose="020B0604020202020204" pitchFamily="34" charset="0"/>
                <a:ea typeface="Arial Regular"/>
                <a:cs typeface="Arial" panose="020B0604020202020204" pitchFamily="34" charset="0"/>
              </a:rPr>
              <a:t>GORD and </a:t>
            </a:r>
            <a:r>
              <a:rPr lang="en-GB" altLang="en-US" sz="1300" dirty="0" err="1">
                <a:latin typeface="Arial" panose="020B0604020202020204" pitchFamily="34" charset="0"/>
                <a:ea typeface="Arial Regular"/>
                <a:cs typeface="Arial" panose="020B0604020202020204" pitchFamily="34" charset="0"/>
              </a:rPr>
              <a:t>EoE</a:t>
            </a:r>
            <a:r>
              <a:rPr lang="en-GB" altLang="en-US" sz="1300" dirty="0">
                <a:latin typeface="Arial" panose="020B0604020202020204" pitchFamily="34" charset="0"/>
                <a:ea typeface="Arial Regular"/>
                <a:cs typeface="Arial" panose="020B0604020202020204" pitchFamily="34" charset="0"/>
              </a:rPr>
              <a:t> are not mutually exclusive disorders</a:t>
            </a:r>
            <a:r>
              <a:rPr lang="en-GB" altLang="en-US" sz="1300" baseline="30000" dirty="0">
                <a:latin typeface="Arial" panose="020B0604020202020204" pitchFamily="34" charset="0"/>
                <a:ea typeface="Arial Regular"/>
                <a:cs typeface="Arial" panose="020B0604020202020204" pitchFamily="34" charset="0"/>
              </a:rPr>
              <a:t>1</a:t>
            </a:r>
          </a:p>
          <a:p>
            <a:pPr marL="361950" indent="-180975">
              <a:buFont typeface="System Font Regular"/>
              <a:buChar char="–"/>
            </a:pPr>
            <a:r>
              <a:rPr lang="en-GB" altLang="en-US" sz="1300" dirty="0">
                <a:latin typeface="Arial" panose="020B0604020202020204" pitchFamily="34" charset="0"/>
                <a:ea typeface="Arial Regular"/>
                <a:cs typeface="Arial" panose="020B0604020202020204" pitchFamily="34" charset="0"/>
              </a:rPr>
              <a:t>a clinical response to PPI therapy does not effectively exclude </a:t>
            </a:r>
            <a:r>
              <a:rPr lang="en-GB" altLang="en-US" sz="1300" dirty="0" err="1">
                <a:latin typeface="Arial" panose="020B0604020202020204" pitchFamily="34" charset="0"/>
                <a:ea typeface="Arial Regular"/>
                <a:cs typeface="Arial" panose="020B0604020202020204" pitchFamily="34" charset="0"/>
              </a:rPr>
              <a:t>EoE</a:t>
            </a:r>
            <a:r>
              <a:rPr lang="en-GB" altLang="en-US" sz="1300" dirty="0">
                <a:latin typeface="Arial" panose="020B0604020202020204" pitchFamily="34" charset="0"/>
                <a:ea typeface="Arial Regular"/>
                <a:cs typeface="Arial" panose="020B0604020202020204" pitchFamily="34" charset="0"/>
              </a:rPr>
              <a:t> </a:t>
            </a:r>
            <a:br>
              <a:rPr lang="en-GB" altLang="en-US" sz="1300" dirty="0">
                <a:latin typeface="Arial" panose="020B0604020202020204" pitchFamily="34" charset="0"/>
                <a:ea typeface="Arial Regular"/>
                <a:cs typeface="Arial" panose="020B0604020202020204" pitchFamily="34" charset="0"/>
              </a:rPr>
            </a:br>
            <a:r>
              <a:rPr lang="en-GB" altLang="en-US" sz="1300" dirty="0">
                <a:latin typeface="Arial" panose="020B0604020202020204" pitchFamily="34" charset="0"/>
                <a:ea typeface="Arial Regular"/>
                <a:cs typeface="Arial" panose="020B0604020202020204" pitchFamily="34" charset="0"/>
              </a:rPr>
              <a:t>or confirm GORD</a:t>
            </a:r>
            <a:r>
              <a:rPr lang="en-GB" altLang="en-US" sz="1300" baseline="30000" dirty="0">
                <a:latin typeface="Arial" panose="020B0604020202020204" pitchFamily="34" charset="0"/>
                <a:ea typeface="Arial Regular"/>
                <a:cs typeface="Arial" panose="020B0604020202020204" pitchFamily="34" charset="0"/>
              </a:rPr>
              <a:t>2</a:t>
            </a:r>
          </a:p>
          <a:p>
            <a:pPr marL="361950" indent="-180975">
              <a:buFont typeface="System Font Regular"/>
              <a:buChar char="–"/>
            </a:pPr>
            <a:r>
              <a:rPr lang="en-GB" altLang="en-US" sz="1300" dirty="0">
                <a:latin typeface="Arial" panose="020B0604020202020204" pitchFamily="34" charset="0"/>
                <a:ea typeface="Arial Regular"/>
                <a:cs typeface="Arial" panose="020B0604020202020204" pitchFamily="34" charset="0"/>
              </a:rPr>
              <a:t>symptomatic improvement with PPI treatment might not correlate with endoscopic and histological improvement</a:t>
            </a:r>
            <a:r>
              <a:rPr lang="en-GB" altLang="en-US" sz="1300" baseline="30000" dirty="0">
                <a:latin typeface="Arial" panose="020B0604020202020204" pitchFamily="34" charset="0"/>
                <a:ea typeface="Arial Regular"/>
                <a:cs typeface="Arial" panose="020B0604020202020204" pitchFamily="34" charset="0"/>
              </a:rPr>
              <a:t>2</a:t>
            </a:r>
          </a:p>
          <a:p>
            <a:pPr marL="361950" indent="-180975">
              <a:buFont typeface="System Font Regular"/>
              <a:buChar char="–"/>
            </a:pPr>
            <a:r>
              <a:rPr lang="en-GB" altLang="en-US" sz="1300" dirty="0">
                <a:latin typeface="Arial" panose="020B0604020202020204" pitchFamily="34" charset="0"/>
                <a:ea typeface="Arial Regular"/>
                <a:cs typeface="Arial" panose="020B0604020202020204" pitchFamily="34" charset="0"/>
              </a:rPr>
              <a:t>a PPI trial adds expense and time to the diagnostic process (repeat endoscopy with biopsies after PPI therapy is necessary for the diagnosis of </a:t>
            </a:r>
            <a:r>
              <a:rPr lang="en-GB" altLang="en-US" sz="1300" dirty="0" err="1">
                <a:latin typeface="Arial" panose="020B0604020202020204" pitchFamily="34" charset="0"/>
                <a:ea typeface="Arial Regular"/>
                <a:cs typeface="Arial" panose="020B0604020202020204" pitchFamily="34" charset="0"/>
              </a:rPr>
              <a:t>EoE</a:t>
            </a:r>
            <a:r>
              <a:rPr lang="en-GB" altLang="en-US" sz="1300" dirty="0">
                <a:latin typeface="Arial" panose="020B0604020202020204" pitchFamily="34" charset="0"/>
                <a:ea typeface="Arial Regular"/>
                <a:cs typeface="Arial" panose="020B0604020202020204" pitchFamily="34" charset="0"/>
              </a:rPr>
              <a:t>)</a:t>
            </a:r>
            <a:r>
              <a:rPr lang="en-GB" altLang="en-US" sz="1300" baseline="30000" dirty="0">
                <a:latin typeface="Arial" panose="020B0604020202020204" pitchFamily="34" charset="0"/>
                <a:ea typeface="Arial Regular"/>
                <a:cs typeface="Arial" panose="020B0604020202020204" pitchFamily="34" charset="0"/>
              </a:rPr>
              <a:t>2</a:t>
            </a:r>
          </a:p>
          <a:p>
            <a:pPr marL="361950" indent="-180975">
              <a:buFont typeface="System Font Regular"/>
              <a:buChar char="–"/>
            </a:pPr>
            <a:r>
              <a:rPr lang="en-GB" altLang="en-US" sz="1300" dirty="0">
                <a:latin typeface="Arial" panose="020B0604020202020204" pitchFamily="34" charset="0"/>
                <a:ea typeface="Arial Regular"/>
                <a:cs typeface="Arial" panose="020B0604020202020204" pitchFamily="34" charset="0"/>
              </a:rPr>
              <a:t>the appropriate duration, dose and frequency of PPI therapy have not been established</a:t>
            </a:r>
            <a:r>
              <a:rPr lang="en-GB" altLang="en-US" sz="1300" baseline="30000" dirty="0">
                <a:latin typeface="Arial" panose="020B0604020202020204" pitchFamily="34" charset="0"/>
                <a:ea typeface="Arial Regular"/>
                <a:cs typeface="Arial" panose="020B0604020202020204" pitchFamily="34" charset="0"/>
              </a:rPr>
              <a:t>2</a:t>
            </a:r>
            <a:endParaRPr lang="en-GB" altLang="en-US" b="1" dirty="0">
              <a:latin typeface="Arial" panose="020B0604020202020204" pitchFamily="34" charset="0"/>
              <a:ea typeface="Arial Regular"/>
              <a:cs typeface="Arial" panose="020B0604020202020204" pitchFamily="34" charset="0"/>
            </a:endParaRPr>
          </a:p>
        </p:txBody>
      </p:sp>
      <p:sp>
        <p:nvSpPr>
          <p:cNvPr id="2" name="Title 1">
            <a:extLst>
              <a:ext uri="{FF2B5EF4-FFF2-40B4-BE49-F238E27FC236}">
                <a16:creationId xmlns:a16="http://schemas.microsoft.com/office/drawing/2014/main" id="{99526E0E-3759-9A4D-BA78-801DD31912A3}"/>
              </a:ext>
            </a:extLst>
          </p:cNvPr>
          <p:cNvSpPr>
            <a:spLocks noGrp="1"/>
          </p:cNvSpPr>
          <p:nvPr>
            <p:ph type="title"/>
          </p:nvPr>
        </p:nvSpPr>
        <p:spPr>
          <a:xfrm>
            <a:off x="428625" y="164592"/>
            <a:ext cx="5955990" cy="974558"/>
          </a:xfrm>
        </p:spPr>
        <p:txBody>
          <a:bodyPr>
            <a:normAutofit/>
          </a:bodyPr>
          <a:lstStyle/>
          <a:p>
            <a:r>
              <a:rPr lang="en-US" dirty="0"/>
              <a:t>A trial of PPI therapy is no longer proposed as </a:t>
            </a:r>
            <a:br>
              <a:rPr lang="en-US" dirty="0"/>
            </a:br>
            <a:r>
              <a:rPr lang="en-US" dirty="0"/>
              <a:t>part of the diagnostic evaluation in suspected </a:t>
            </a:r>
            <a:r>
              <a:rPr lang="en-US" dirty="0" err="1"/>
              <a:t>EoE</a:t>
            </a:r>
            <a:endParaRPr lang="en-US" dirty="0"/>
          </a:p>
        </p:txBody>
      </p:sp>
      <p:pic>
        <p:nvPicPr>
          <p:cNvPr id="5" name="Picture 5">
            <a:extLst>
              <a:ext uri="{FF2B5EF4-FFF2-40B4-BE49-F238E27FC236}">
                <a16:creationId xmlns:a16="http://schemas.microsoft.com/office/drawing/2014/main" id="{500471F6-142B-1047-87CC-72D6653B77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12" r="39085"/>
          <a:stretch/>
        </p:blipFill>
        <p:spPr bwMode="auto">
          <a:xfrm>
            <a:off x="6846701" y="0"/>
            <a:ext cx="1964874" cy="57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762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20704D-9AEC-1544-8BF5-1F5F4E8DC7BF}"/>
              </a:ext>
            </a:extLst>
          </p:cNvPr>
          <p:cNvSpPr>
            <a:spLocks noGrp="1"/>
          </p:cNvSpPr>
          <p:nvPr>
            <p:ph type="body" sz="quarter" idx="11"/>
          </p:nvPr>
        </p:nvSpPr>
        <p:spPr/>
        <p:txBody>
          <a:bodyPr>
            <a:noAutofit/>
          </a:bodyPr>
          <a:lstStyle/>
          <a:p>
            <a:pPr marL="136525" indent="-131763">
              <a:defRPr/>
            </a:pPr>
            <a:r>
              <a:rPr lang="en-GB" dirty="0">
                <a:latin typeface="Arial" panose="020B0604020202020204" pitchFamily="34" charset="0"/>
                <a:cs typeface="Arial" panose="020B0604020202020204" pitchFamily="34" charset="0"/>
              </a:rPr>
              <a:t>1. 	</a:t>
            </a:r>
            <a:r>
              <a:rPr lang="en-GB" dirty="0" err="1">
                <a:latin typeface="Arial" panose="020B0604020202020204" pitchFamily="34" charset="0"/>
                <a:cs typeface="Arial" panose="020B0604020202020204" pitchFamily="34" charset="0"/>
              </a:rPr>
              <a:t>Lucendo</a:t>
            </a:r>
            <a:r>
              <a:rPr lang="en-GB" dirty="0">
                <a:latin typeface="Arial" panose="020B0604020202020204" pitchFamily="34" charset="0"/>
                <a:cs typeface="Arial" panose="020B0604020202020204" pitchFamily="34" charset="0"/>
              </a:rPr>
              <a:t> AJ </a:t>
            </a:r>
            <a:r>
              <a:rPr lang="en-GB" i="1" dirty="0">
                <a:latin typeface="Arial" panose="020B0604020202020204" pitchFamily="34" charset="0"/>
                <a:cs typeface="Arial" panose="020B0604020202020204" pitchFamily="34" charset="0"/>
              </a:rPr>
              <a:t>et al</a:t>
            </a:r>
            <a:r>
              <a:rPr lang="en-GB" dirty="0">
                <a:latin typeface="Arial" panose="020B0604020202020204" pitchFamily="34" charset="0"/>
                <a:cs typeface="Arial" panose="020B0604020202020204" pitchFamily="34" charset="0"/>
              </a:rPr>
              <a:t>. United European Gastroenterol J 2017; 5(3): 335-58.</a:t>
            </a:r>
          </a:p>
          <a:p>
            <a:pPr marL="136525" indent="-131763">
              <a:defRPr/>
            </a:pPr>
            <a:r>
              <a:rPr lang="en-GB" dirty="0">
                <a:latin typeface="Arial" panose="020B0604020202020204" pitchFamily="34" charset="0"/>
                <a:cs typeface="Arial" panose="020B0604020202020204" pitchFamily="34" charset="0"/>
              </a:rPr>
              <a:t>2. 	Zhang X </a:t>
            </a:r>
            <a:r>
              <a:rPr lang="en-GB" i="1" dirty="0">
                <a:latin typeface="Arial" panose="020B0604020202020204" pitchFamily="34" charset="0"/>
                <a:cs typeface="Arial" panose="020B0604020202020204" pitchFamily="34" charset="0"/>
              </a:rPr>
              <a:t>et al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PLoS</a:t>
            </a:r>
            <a:r>
              <a:rPr lang="en-GB" dirty="0">
                <a:latin typeface="Arial" panose="020B0604020202020204" pitchFamily="34" charset="0"/>
                <a:cs typeface="Arial" panose="020B0604020202020204" pitchFamily="34" charset="0"/>
              </a:rPr>
              <a:t> One 2012; 7(11): e50037.</a:t>
            </a:r>
          </a:p>
          <a:p>
            <a:pPr marL="136525" indent="-131763">
              <a:defRPr/>
            </a:pPr>
            <a:r>
              <a:rPr lang="en-GB" dirty="0">
                <a:latin typeface="Arial" panose="020B0604020202020204" pitchFamily="34" charset="0"/>
                <a:cs typeface="Arial" panose="020B0604020202020204" pitchFamily="34" charset="0"/>
              </a:rPr>
              <a:t>3. 	Straumann A, </a:t>
            </a:r>
            <a:r>
              <a:rPr lang="en-GB" dirty="0" err="1">
                <a:latin typeface="Arial" panose="020B0604020202020204" pitchFamily="34" charset="0"/>
                <a:cs typeface="Arial" panose="020B0604020202020204" pitchFamily="34" charset="0"/>
              </a:rPr>
              <a:t>Katzka</a:t>
            </a:r>
            <a:r>
              <a:rPr lang="en-GB" dirty="0">
                <a:latin typeface="Arial" panose="020B0604020202020204" pitchFamily="34" charset="0"/>
                <a:cs typeface="Arial" panose="020B0604020202020204" pitchFamily="34" charset="0"/>
              </a:rPr>
              <a:t> DA. Gastroenterology 2018; 154(2): 346-59.</a:t>
            </a:r>
          </a:p>
          <a:p>
            <a:pPr marL="136525" indent="-131763">
              <a:defRPr/>
            </a:pPr>
            <a:r>
              <a:rPr lang="en-GB" dirty="0">
                <a:latin typeface="Arial" panose="020B0604020202020204" pitchFamily="34" charset="0"/>
                <a:cs typeface="Arial" panose="020B0604020202020204" pitchFamily="34" charset="0"/>
              </a:rPr>
              <a:t>4. 	</a:t>
            </a:r>
            <a:r>
              <a:rPr lang="en-GB" dirty="0" err="1">
                <a:latin typeface="Arial" panose="020B0604020202020204" pitchFamily="34" charset="0"/>
                <a:cs typeface="Arial" panose="020B0604020202020204" pitchFamily="34" charset="0"/>
              </a:rPr>
              <a:t>Durrani</a:t>
            </a:r>
            <a:r>
              <a:rPr lang="en-GB" dirty="0">
                <a:latin typeface="Arial" panose="020B0604020202020204" pitchFamily="34" charset="0"/>
                <a:cs typeface="Arial" panose="020B0604020202020204" pitchFamily="34" charset="0"/>
              </a:rPr>
              <a:t> S, Rothenberg M. F1000Res 2017 28; 6: 1775.</a:t>
            </a:r>
          </a:p>
        </p:txBody>
      </p:sp>
      <p:sp>
        <p:nvSpPr>
          <p:cNvPr id="49" name="Content Placeholder 12">
            <a:extLst>
              <a:ext uri="{FF2B5EF4-FFF2-40B4-BE49-F238E27FC236}">
                <a16:creationId xmlns:a16="http://schemas.microsoft.com/office/drawing/2014/main" id="{0635D2CF-0613-AB46-B3C7-D643884A1A67}"/>
              </a:ext>
            </a:extLst>
          </p:cNvPr>
          <p:cNvSpPr txBox="1">
            <a:spLocks noChangeArrowheads="1"/>
          </p:cNvSpPr>
          <p:nvPr/>
        </p:nvSpPr>
        <p:spPr bwMode="auto">
          <a:xfrm>
            <a:off x="431800" y="2955775"/>
            <a:ext cx="7839454" cy="2562278"/>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vert="horz" wrap="square" lIns="144000" tIns="144000" rIns="144000" bIns="144000" numCol="1"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41288" indent="-141288" eaLnBrk="1" hangingPunct="1">
              <a:lnSpc>
                <a:spcPct val="100000"/>
              </a:lnSpc>
              <a:spcBef>
                <a:spcPct val="0"/>
              </a:spcBef>
              <a:spcAft>
                <a:spcPts val="500"/>
              </a:spcAft>
            </a:pPr>
            <a:endParaRPr lang="en-GB" altLang="en-US" sz="1200" dirty="0">
              <a:latin typeface="Arial" panose="020B0604020202020204" pitchFamily="34" charset="0"/>
              <a:ea typeface="Arial Regular"/>
              <a:cs typeface="Arial" panose="020B0604020202020204" pitchFamily="34" charset="0"/>
            </a:endParaRPr>
          </a:p>
        </p:txBody>
      </p:sp>
      <p:sp>
        <p:nvSpPr>
          <p:cNvPr id="50" name="Text Placeholder 5">
            <a:extLst>
              <a:ext uri="{FF2B5EF4-FFF2-40B4-BE49-F238E27FC236}">
                <a16:creationId xmlns:a16="http://schemas.microsoft.com/office/drawing/2014/main" id="{88A80BB9-E827-754E-843C-4708DB1B20AE}"/>
              </a:ext>
            </a:extLst>
          </p:cNvPr>
          <p:cNvSpPr>
            <a:spLocks noGrp="1"/>
          </p:cNvSpPr>
          <p:nvPr>
            <p:ph type="body" sz="quarter" idx="13"/>
          </p:nvPr>
        </p:nvSpPr>
        <p:spPr>
          <a:xfrm>
            <a:off x="414336" y="1047780"/>
            <a:ext cx="7862887" cy="275686"/>
          </a:xfrm>
        </p:spPr>
        <p:txBody>
          <a:bodyPr>
            <a:noAutofit/>
          </a:bodyPr>
          <a:lstStyle/>
          <a:p>
            <a:pPr>
              <a:spcBef>
                <a:spcPct val="0"/>
              </a:spcBef>
              <a:spcAft>
                <a:spcPts val="600"/>
              </a:spcAft>
            </a:pPr>
            <a:r>
              <a:rPr lang="en-GB" altLang="en-US" dirty="0">
                <a:latin typeface="Arial" panose="020B0604020202020204" pitchFamily="34" charset="0"/>
                <a:ea typeface="Arial Regular"/>
                <a:cs typeface="Arial" panose="020B0604020202020204" pitchFamily="34" charset="0"/>
              </a:rPr>
              <a:t>Please note, PPIs are not licensed for the treatment of EoE</a:t>
            </a:r>
            <a:r>
              <a:rPr lang="en-GB" altLang="en-US" baseline="30000" dirty="0">
                <a:latin typeface="Arial" panose="020B0604020202020204" pitchFamily="34" charset="0"/>
                <a:ea typeface="Arial Regular"/>
                <a:cs typeface="Arial" panose="020B0604020202020204" pitchFamily="34" charset="0"/>
              </a:rPr>
              <a:t>1</a:t>
            </a:r>
          </a:p>
        </p:txBody>
      </p:sp>
      <p:sp>
        <p:nvSpPr>
          <p:cNvPr id="51" name="Content Placeholder 12">
            <a:extLst>
              <a:ext uri="{FF2B5EF4-FFF2-40B4-BE49-F238E27FC236}">
                <a16:creationId xmlns:a16="http://schemas.microsoft.com/office/drawing/2014/main" id="{7FE6C3CC-D124-4447-B19E-4C000AC2AACF}"/>
              </a:ext>
            </a:extLst>
          </p:cNvPr>
          <p:cNvSpPr txBox="1">
            <a:spLocks noChangeArrowheads="1"/>
          </p:cNvSpPr>
          <p:nvPr/>
        </p:nvSpPr>
        <p:spPr>
          <a:xfrm>
            <a:off x="417513" y="1403827"/>
            <a:ext cx="8242740" cy="1416629"/>
          </a:xfrm>
          <a:prstGeom prst="rect">
            <a:avLst/>
          </a:prstGeom>
          <a:noFill/>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700"/>
              </a:spcBef>
            </a:pPr>
            <a: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t>PPIs decrease IL-4-stimulated eotaxin-3 expression and so may have an anti-eosinophil effect</a:t>
            </a:r>
            <a:r>
              <a:rPr lang="en-GB" altLang="en-US" sz="1500" baseline="30000" dirty="0">
                <a:solidFill>
                  <a:schemeClr val="bg2">
                    <a:lumMod val="25000"/>
                  </a:schemeClr>
                </a:solidFill>
                <a:latin typeface="Arial" panose="020B0604020202020204" pitchFamily="34" charset="0"/>
                <a:ea typeface="Arial Regular"/>
                <a:cs typeface="Arial" panose="020B0604020202020204" pitchFamily="34" charset="0"/>
              </a:rPr>
              <a:t>2</a:t>
            </a:r>
            <a: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t> </a:t>
            </a:r>
          </a:p>
          <a:p>
            <a:pPr marL="171450" indent="-171450">
              <a:lnSpc>
                <a:spcPct val="100000"/>
              </a:lnSpc>
              <a:spcBef>
                <a:spcPts val="700"/>
              </a:spcBef>
            </a:pPr>
            <a: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t>Since oesophageal exposure to acid causes more pain in patients with </a:t>
            </a:r>
            <a:r>
              <a:rPr lang="en-GB" altLang="en-US" sz="1500" dirty="0" err="1">
                <a:solidFill>
                  <a:schemeClr val="bg2">
                    <a:lumMod val="25000"/>
                  </a:schemeClr>
                </a:solidFill>
                <a:latin typeface="Arial" panose="020B0604020202020204" pitchFamily="34" charset="0"/>
                <a:ea typeface="Arial Regular"/>
                <a:cs typeface="Arial" panose="020B0604020202020204" pitchFamily="34" charset="0"/>
              </a:rPr>
              <a:t>EoE</a:t>
            </a:r>
            <a: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t> than in healthy individuals, acid blockade may also reduce the symptoms of EoE</a:t>
            </a:r>
            <a:r>
              <a:rPr lang="en-GB" altLang="en-US" sz="1500" baseline="30000" dirty="0">
                <a:solidFill>
                  <a:schemeClr val="bg2">
                    <a:lumMod val="25000"/>
                  </a:schemeClr>
                </a:solidFill>
                <a:latin typeface="Arial" panose="020B0604020202020204" pitchFamily="34" charset="0"/>
                <a:ea typeface="Arial Regular"/>
                <a:cs typeface="Arial" panose="020B0604020202020204" pitchFamily="34" charset="0"/>
              </a:rPr>
              <a:t>3</a:t>
            </a:r>
          </a:p>
          <a:p>
            <a:pPr marL="171450" indent="-171450">
              <a:lnSpc>
                <a:spcPct val="100000"/>
              </a:lnSpc>
              <a:spcBef>
                <a:spcPts val="700"/>
              </a:spcBef>
            </a:pPr>
            <a: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t>This mechanism, along with improvement of barrier function, may be the reason why PPIs are an effective form of treatment for some </a:t>
            </a:r>
            <a:r>
              <a:rPr lang="en-GB" altLang="en-US" sz="1500" dirty="0" err="1">
                <a:solidFill>
                  <a:schemeClr val="bg2">
                    <a:lumMod val="25000"/>
                  </a:schemeClr>
                </a:solidFill>
                <a:latin typeface="Arial" panose="020B0604020202020204" pitchFamily="34" charset="0"/>
                <a:ea typeface="Arial Regular"/>
                <a:cs typeface="Arial" panose="020B0604020202020204" pitchFamily="34" charset="0"/>
              </a:rPr>
              <a:t>EoE</a:t>
            </a:r>
            <a: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t> cases</a:t>
            </a:r>
            <a:r>
              <a:rPr lang="en-GB" altLang="en-US" sz="1500" baseline="30000" dirty="0">
                <a:solidFill>
                  <a:schemeClr val="bg2">
                    <a:lumMod val="25000"/>
                  </a:schemeClr>
                </a:solidFill>
                <a:latin typeface="Arial" panose="020B0604020202020204" pitchFamily="34" charset="0"/>
                <a:ea typeface="Arial Regular"/>
                <a:cs typeface="Arial" panose="020B0604020202020204" pitchFamily="34" charset="0"/>
              </a:rPr>
              <a:t>4</a:t>
            </a:r>
          </a:p>
        </p:txBody>
      </p:sp>
      <p:grpSp>
        <p:nvGrpSpPr>
          <p:cNvPr id="52" name="Group 51">
            <a:extLst>
              <a:ext uri="{FF2B5EF4-FFF2-40B4-BE49-F238E27FC236}">
                <a16:creationId xmlns:a16="http://schemas.microsoft.com/office/drawing/2014/main" id="{0C55F88A-4754-0C43-A1F0-FD92C574C794}"/>
              </a:ext>
            </a:extLst>
          </p:cNvPr>
          <p:cNvGrpSpPr/>
          <p:nvPr/>
        </p:nvGrpSpPr>
        <p:grpSpPr>
          <a:xfrm>
            <a:off x="598570" y="3098532"/>
            <a:ext cx="4247750" cy="2339754"/>
            <a:chOff x="382002" y="3465195"/>
            <a:chExt cx="4247750" cy="2733599"/>
          </a:xfrm>
        </p:grpSpPr>
        <p:sp>
          <p:nvSpPr>
            <p:cNvPr id="53" name="Content Placeholder 12">
              <a:extLst>
                <a:ext uri="{FF2B5EF4-FFF2-40B4-BE49-F238E27FC236}">
                  <a16:creationId xmlns:a16="http://schemas.microsoft.com/office/drawing/2014/main" id="{836200B4-E2E8-124A-9A0A-918A7534FE31}"/>
                </a:ext>
              </a:extLst>
            </p:cNvPr>
            <p:cNvSpPr txBox="1">
              <a:spLocks noChangeArrowheads="1"/>
            </p:cNvSpPr>
            <p:nvPr/>
          </p:nvSpPr>
          <p:spPr bwMode="auto">
            <a:xfrm>
              <a:off x="394620" y="3465195"/>
              <a:ext cx="4235132" cy="29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spcBef>
                  <a:spcPct val="0"/>
                </a:spcBef>
                <a:spcAft>
                  <a:spcPts val="200"/>
                </a:spcAft>
                <a:buFont typeface="Arial" panose="020B0604020202020204" pitchFamily="34" charset="0"/>
                <a:buNone/>
              </a:pPr>
              <a:r>
                <a:rPr lang="en-GB" altLang="en-US" sz="1200" b="1" dirty="0">
                  <a:solidFill>
                    <a:schemeClr val="bg2">
                      <a:lumMod val="25000"/>
                    </a:schemeClr>
                  </a:solidFill>
                  <a:ea typeface="Arial Regular"/>
                  <a:cs typeface="Arial Regular"/>
                </a:rPr>
                <a:t>Impact of PPIs in patients with suspected EoE</a:t>
              </a:r>
              <a:r>
                <a:rPr lang="en-GB" altLang="en-US" sz="1200" b="1" baseline="30000" dirty="0">
                  <a:solidFill>
                    <a:schemeClr val="bg2">
                      <a:lumMod val="25000"/>
                    </a:schemeClr>
                  </a:solidFill>
                  <a:ea typeface="Arial Regular"/>
                  <a:cs typeface="Arial Regular"/>
                </a:rPr>
                <a:t>1</a:t>
              </a:r>
            </a:p>
          </p:txBody>
        </p:sp>
        <p:cxnSp>
          <p:nvCxnSpPr>
            <p:cNvPr id="54" name="Straight Connector 53">
              <a:extLst>
                <a:ext uri="{FF2B5EF4-FFF2-40B4-BE49-F238E27FC236}">
                  <a16:creationId xmlns:a16="http://schemas.microsoft.com/office/drawing/2014/main" id="{8526188C-6782-D444-B720-C0F095C2BC3C}"/>
                </a:ext>
              </a:extLst>
            </p:cNvPr>
            <p:cNvCxnSpPr>
              <a:cxnSpLocks/>
            </p:cNvCxnSpPr>
            <p:nvPr/>
          </p:nvCxnSpPr>
          <p:spPr>
            <a:xfrm>
              <a:off x="994499" y="3973143"/>
              <a:ext cx="0" cy="175844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5" name="Content Placeholder 12">
              <a:extLst>
                <a:ext uri="{FF2B5EF4-FFF2-40B4-BE49-F238E27FC236}">
                  <a16:creationId xmlns:a16="http://schemas.microsoft.com/office/drawing/2014/main" id="{41868A1C-CCEA-6044-82B0-9C663902C648}"/>
                </a:ext>
              </a:extLst>
            </p:cNvPr>
            <p:cNvSpPr txBox="1">
              <a:spLocks/>
            </p:cNvSpPr>
            <p:nvPr/>
          </p:nvSpPr>
          <p:spPr>
            <a:xfrm>
              <a:off x="591062" y="3884267"/>
              <a:ext cx="256275" cy="2022603"/>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8113" indent="-138113" algn="r" fontAlgn="auto">
                <a:lnSpc>
                  <a:spcPts val="1100"/>
                </a:lnSpc>
                <a:spcBef>
                  <a:spcPts val="0"/>
                </a:spcBef>
                <a:spcAft>
                  <a:spcPts val="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70</a:t>
              </a:r>
            </a:p>
            <a:p>
              <a:pPr marL="138113" indent="-138113" algn="r" fontAlgn="auto">
                <a:lnSpc>
                  <a:spcPts val="1100"/>
                </a:lnSpc>
                <a:spcBef>
                  <a:spcPts val="0"/>
                </a:spcBef>
                <a:spcAft>
                  <a:spcPts val="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60</a:t>
              </a:r>
            </a:p>
            <a:p>
              <a:pPr marL="138113" indent="-138113" algn="r" fontAlgn="auto">
                <a:lnSpc>
                  <a:spcPts val="1100"/>
                </a:lnSpc>
                <a:spcBef>
                  <a:spcPts val="0"/>
                </a:spcBef>
                <a:spcAft>
                  <a:spcPts val="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50</a:t>
              </a:r>
            </a:p>
            <a:p>
              <a:pPr marL="138113" indent="-138113" algn="r" fontAlgn="auto">
                <a:lnSpc>
                  <a:spcPts val="1100"/>
                </a:lnSpc>
                <a:spcBef>
                  <a:spcPts val="0"/>
                </a:spcBef>
                <a:spcAft>
                  <a:spcPts val="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40</a:t>
              </a:r>
            </a:p>
            <a:p>
              <a:pPr marL="138113" indent="-138113" algn="r" fontAlgn="auto">
                <a:lnSpc>
                  <a:spcPts val="1100"/>
                </a:lnSpc>
                <a:spcBef>
                  <a:spcPts val="0"/>
                </a:spcBef>
                <a:spcAft>
                  <a:spcPts val="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30</a:t>
              </a:r>
            </a:p>
            <a:p>
              <a:pPr marL="138113" indent="-138113" algn="r" fontAlgn="auto">
                <a:lnSpc>
                  <a:spcPts val="1100"/>
                </a:lnSpc>
                <a:spcBef>
                  <a:spcPts val="0"/>
                </a:spcBef>
                <a:spcAft>
                  <a:spcPts val="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20</a:t>
              </a:r>
            </a:p>
            <a:p>
              <a:pPr marL="138113" indent="-138113" algn="r" fontAlgn="auto">
                <a:lnSpc>
                  <a:spcPts val="1100"/>
                </a:lnSpc>
                <a:spcBef>
                  <a:spcPts val="0"/>
                </a:spcBef>
                <a:spcAft>
                  <a:spcPts val="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10</a:t>
              </a:r>
            </a:p>
            <a:p>
              <a:pPr marL="138113" indent="-138113" algn="r" fontAlgn="auto">
                <a:lnSpc>
                  <a:spcPts val="1100"/>
                </a:lnSpc>
                <a:spcBef>
                  <a:spcPts val="0"/>
                </a:spcBef>
                <a:spcAft>
                  <a:spcPts val="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0</a:t>
              </a:r>
            </a:p>
          </p:txBody>
        </p:sp>
        <p:sp>
          <p:nvSpPr>
            <p:cNvPr id="56" name="Content Placeholder 12">
              <a:extLst>
                <a:ext uri="{FF2B5EF4-FFF2-40B4-BE49-F238E27FC236}">
                  <a16:creationId xmlns:a16="http://schemas.microsoft.com/office/drawing/2014/main" id="{10BA5F4F-53C8-C94B-A3B8-90D0F481C3E9}"/>
                </a:ext>
              </a:extLst>
            </p:cNvPr>
            <p:cNvSpPr txBox="1">
              <a:spLocks/>
            </p:cNvSpPr>
            <p:nvPr/>
          </p:nvSpPr>
          <p:spPr>
            <a:xfrm>
              <a:off x="1286258" y="5802554"/>
              <a:ext cx="1255748" cy="396240"/>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6350" algn="ctr" fontAlgn="auto">
                <a:lnSpc>
                  <a:spcPct val="100000"/>
                </a:lnSpc>
                <a:spcBef>
                  <a:spcPts val="0"/>
                </a:spcBef>
                <a:spcAft>
                  <a:spcPts val="3600"/>
                </a:spcAft>
                <a:defRPr/>
              </a:pPr>
              <a:r>
                <a:rPr lang="de-DE" sz="1000" dirty="0" err="1">
                  <a:solidFill>
                    <a:schemeClr val="bg2">
                      <a:lumMod val="25000"/>
                    </a:schemeClr>
                  </a:solidFill>
                  <a:latin typeface="Arial" panose="020B0604020202020204" pitchFamily="34" charset="0"/>
                  <a:ea typeface="Arial Regular" charset="0"/>
                  <a:cs typeface="Arial" panose="020B0604020202020204" pitchFamily="34" charset="0"/>
                </a:rPr>
                <a:t>Histological</a:t>
              </a: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 </a:t>
              </a:r>
              <a:r>
                <a:rPr lang="de-DE" sz="1000" dirty="0" err="1">
                  <a:solidFill>
                    <a:schemeClr val="bg2">
                      <a:lumMod val="25000"/>
                    </a:schemeClr>
                  </a:solidFill>
                  <a:latin typeface="Arial" panose="020B0604020202020204" pitchFamily="34" charset="0"/>
                  <a:ea typeface="Arial Regular" charset="0"/>
                  <a:cs typeface="Arial" panose="020B0604020202020204" pitchFamily="34" charset="0"/>
                </a:rPr>
                <a:t>remission</a:t>
              </a: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 (&lt;15 </a:t>
              </a:r>
              <a:r>
                <a:rPr lang="de-DE" sz="1000" dirty="0" err="1">
                  <a:solidFill>
                    <a:schemeClr val="bg2">
                      <a:lumMod val="25000"/>
                    </a:schemeClr>
                  </a:solidFill>
                  <a:latin typeface="Arial" panose="020B0604020202020204" pitchFamily="34" charset="0"/>
                  <a:ea typeface="Arial Regular" charset="0"/>
                  <a:cs typeface="Arial" panose="020B0604020202020204" pitchFamily="34" charset="0"/>
                </a:rPr>
                <a:t>eos</a:t>
              </a: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a:t>
              </a:r>
              <a:r>
                <a:rPr lang="de-DE" sz="1000" dirty="0" err="1">
                  <a:solidFill>
                    <a:schemeClr val="bg2">
                      <a:lumMod val="25000"/>
                    </a:schemeClr>
                  </a:solidFill>
                  <a:latin typeface="Arial" panose="020B0604020202020204" pitchFamily="34" charset="0"/>
                  <a:ea typeface="Arial Regular" charset="0"/>
                  <a:cs typeface="Arial" panose="020B0604020202020204" pitchFamily="34" charset="0"/>
                </a:rPr>
                <a:t>hpf</a:t>
              </a: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 </a:t>
              </a:r>
            </a:p>
          </p:txBody>
        </p:sp>
        <p:sp>
          <p:nvSpPr>
            <p:cNvPr id="57" name="Rectangle 56">
              <a:extLst>
                <a:ext uri="{FF2B5EF4-FFF2-40B4-BE49-F238E27FC236}">
                  <a16:creationId xmlns:a16="http://schemas.microsoft.com/office/drawing/2014/main" id="{8E0BADAC-E561-1747-A0ED-5F2A851E19CC}"/>
                </a:ext>
              </a:extLst>
            </p:cNvPr>
            <p:cNvSpPr/>
            <p:nvPr/>
          </p:nvSpPr>
          <p:spPr>
            <a:xfrm>
              <a:off x="1650957" y="4475836"/>
              <a:ext cx="528321" cy="1255749"/>
            </a:xfrm>
            <a:prstGeom prst="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2">
                    <a:lumMod val="25000"/>
                  </a:schemeClr>
                </a:solidFill>
                <a:latin typeface="Arial Regular"/>
              </a:endParaRPr>
            </a:p>
          </p:txBody>
        </p:sp>
        <p:sp>
          <p:nvSpPr>
            <p:cNvPr id="58" name="Rectangle 57">
              <a:extLst>
                <a:ext uri="{FF2B5EF4-FFF2-40B4-BE49-F238E27FC236}">
                  <a16:creationId xmlns:a16="http://schemas.microsoft.com/office/drawing/2014/main" id="{1865E9A4-0993-C54B-BC6F-01F6AE9A5584}"/>
                </a:ext>
              </a:extLst>
            </p:cNvPr>
            <p:cNvSpPr/>
            <p:nvPr/>
          </p:nvSpPr>
          <p:spPr>
            <a:xfrm>
              <a:off x="2791775" y="4225475"/>
              <a:ext cx="528321" cy="150611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2">
                    <a:lumMod val="25000"/>
                  </a:schemeClr>
                </a:solidFill>
                <a:latin typeface="Arial Regular"/>
              </a:endParaRPr>
            </a:p>
          </p:txBody>
        </p:sp>
        <p:cxnSp>
          <p:nvCxnSpPr>
            <p:cNvPr id="59" name="Straight Connector 58">
              <a:extLst>
                <a:ext uri="{FF2B5EF4-FFF2-40B4-BE49-F238E27FC236}">
                  <a16:creationId xmlns:a16="http://schemas.microsoft.com/office/drawing/2014/main" id="{C7F18172-C94A-EF4D-AA0B-E923CA8B58BF}"/>
                </a:ext>
              </a:extLst>
            </p:cNvPr>
            <p:cNvCxnSpPr>
              <a:cxnSpLocks/>
            </p:cNvCxnSpPr>
            <p:nvPr/>
          </p:nvCxnSpPr>
          <p:spPr>
            <a:xfrm flipH="1">
              <a:off x="994500" y="5731585"/>
              <a:ext cx="297124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0" name="Content Placeholder 12">
              <a:extLst>
                <a:ext uri="{FF2B5EF4-FFF2-40B4-BE49-F238E27FC236}">
                  <a16:creationId xmlns:a16="http://schemas.microsoft.com/office/drawing/2014/main" id="{2500773F-6D4D-7F4B-939B-86B7CB719829}"/>
                </a:ext>
              </a:extLst>
            </p:cNvPr>
            <p:cNvSpPr txBox="1">
              <a:spLocks/>
            </p:cNvSpPr>
            <p:nvPr/>
          </p:nvSpPr>
          <p:spPr>
            <a:xfrm>
              <a:off x="2427076" y="5802554"/>
              <a:ext cx="1257720" cy="396240"/>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6350" algn="ctr" fontAlgn="auto">
                <a:lnSpc>
                  <a:spcPct val="100000"/>
                </a:lnSpc>
                <a:spcBef>
                  <a:spcPts val="0"/>
                </a:spcBef>
                <a:spcAft>
                  <a:spcPts val="3600"/>
                </a:spcAft>
                <a:defRPr/>
              </a:pPr>
              <a:r>
                <a:rPr lang="de-DE" sz="1000" dirty="0" err="1">
                  <a:solidFill>
                    <a:schemeClr val="bg2">
                      <a:lumMod val="25000"/>
                    </a:schemeClr>
                  </a:solidFill>
                  <a:latin typeface="Arial" panose="020B0604020202020204" pitchFamily="34" charset="0"/>
                  <a:ea typeface="Arial Regular" charset="0"/>
                  <a:cs typeface="Arial" panose="020B0604020202020204" pitchFamily="34" charset="0"/>
                </a:rPr>
                <a:t>Symptomatic</a:t>
              </a: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 </a:t>
              </a:r>
              <a:r>
                <a:rPr lang="de-DE" sz="1000" dirty="0" err="1">
                  <a:solidFill>
                    <a:schemeClr val="bg2">
                      <a:lumMod val="25000"/>
                    </a:schemeClr>
                  </a:solidFill>
                  <a:latin typeface="Arial" panose="020B0604020202020204" pitchFamily="34" charset="0"/>
                  <a:ea typeface="Arial Regular" charset="0"/>
                  <a:cs typeface="Arial" panose="020B0604020202020204" pitchFamily="34" charset="0"/>
                </a:rPr>
                <a:t>improvement</a:t>
              </a:r>
              <a:endParaRPr lang="de-DE" sz="1000" dirty="0">
                <a:solidFill>
                  <a:schemeClr val="bg2">
                    <a:lumMod val="25000"/>
                  </a:schemeClr>
                </a:solidFill>
                <a:latin typeface="Arial" panose="020B0604020202020204" pitchFamily="34" charset="0"/>
                <a:ea typeface="Arial Regular" charset="0"/>
                <a:cs typeface="Arial" panose="020B0604020202020204" pitchFamily="34" charset="0"/>
              </a:endParaRPr>
            </a:p>
          </p:txBody>
        </p:sp>
        <p:sp>
          <p:nvSpPr>
            <p:cNvPr id="61" name="Content Placeholder 12">
              <a:extLst>
                <a:ext uri="{FF2B5EF4-FFF2-40B4-BE49-F238E27FC236}">
                  <a16:creationId xmlns:a16="http://schemas.microsoft.com/office/drawing/2014/main" id="{19C6B241-B241-5E42-8A7F-5B5AC1F92CA4}"/>
                </a:ext>
              </a:extLst>
            </p:cNvPr>
            <p:cNvSpPr txBox="1">
              <a:spLocks/>
            </p:cNvSpPr>
            <p:nvPr/>
          </p:nvSpPr>
          <p:spPr>
            <a:xfrm rot="16200000">
              <a:off x="-135476" y="4636502"/>
              <a:ext cx="1255748" cy="220791"/>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6350" algn="ctr" fontAlgn="auto">
                <a:lnSpc>
                  <a:spcPct val="100000"/>
                </a:lnSpc>
                <a:spcBef>
                  <a:spcPts val="0"/>
                </a:spcBef>
                <a:spcAft>
                  <a:spcPts val="3600"/>
                </a:spcAft>
                <a:defRPr/>
              </a:pPr>
              <a:r>
                <a:rPr lang="de-DE" sz="1000" dirty="0">
                  <a:solidFill>
                    <a:schemeClr val="bg2">
                      <a:lumMod val="25000"/>
                    </a:schemeClr>
                  </a:solidFill>
                  <a:latin typeface="Arial" panose="020B0604020202020204" pitchFamily="34" charset="0"/>
                  <a:ea typeface="Arial Regular" charset="0"/>
                  <a:cs typeface="Arial" panose="020B0604020202020204" pitchFamily="34" charset="0"/>
                </a:rPr>
                <a:t>% </a:t>
              </a:r>
              <a:r>
                <a:rPr lang="de-DE" sz="1000" dirty="0" err="1">
                  <a:solidFill>
                    <a:schemeClr val="bg2">
                      <a:lumMod val="25000"/>
                    </a:schemeClr>
                  </a:solidFill>
                  <a:latin typeface="Arial" panose="020B0604020202020204" pitchFamily="34" charset="0"/>
                  <a:ea typeface="Arial Regular" charset="0"/>
                  <a:cs typeface="Arial" panose="020B0604020202020204" pitchFamily="34" charset="0"/>
                </a:rPr>
                <a:t>patients</a:t>
              </a:r>
              <a:endParaRPr lang="de-DE" sz="1000" dirty="0">
                <a:solidFill>
                  <a:schemeClr val="bg2">
                    <a:lumMod val="25000"/>
                  </a:schemeClr>
                </a:solidFill>
                <a:latin typeface="Arial" panose="020B0604020202020204" pitchFamily="34" charset="0"/>
                <a:ea typeface="Arial Regular" charset="0"/>
                <a:cs typeface="Arial" panose="020B0604020202020204" pitchFamily="34" charset="0"/>
              </a:endParaRPr>
            </a:p>
          </p:txBody>
        </p:sp>
        <p:sp>
          <p:nvSpPr>
            <p:cNvPr id="62" name="Content Placeholder 12">
              <a:extLst>
                <a:ext uri="{FF2B5EF4-FFF2-40B4-BE49-F238E27FC236}">
                  <a16:creationId xmlns:a16="http://schemas.microsoft.com/office/drawing/2014/main" id="{91D00891-9B00-9143-877E-D98CEE61EE3B}"/>
                </a:ext>
              </a:extLst>
            </p:cNvPr>
            <p:cNvSpPr txBox="1">
              <a:spLocks noChangeArrowheads="1"/>
            </p:cNvSpPr>
            <p:nvPr/>
          </p:nvSpPr>
          <p:spPr bwMode="auto">
            <a:xfrm>
              <a:off x="1579988" y="4059413"/>
              <a:ext cx="684058" cy="29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530225" algn="l"/>
                </a:tabLst>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tabLst>
                  <a:tab pos="530225" algn="l"/>
                </a:tabLst>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tabLst>
                  <a:tab pos="530225" algn="l"/>
                </a:tabLst>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tabLst>
                  <a:tab pos="530225" algn="l"/>
                </a:tabLst>
                <a:defRPr>
                  <a:solidFill>
                    <a:schemeClr val="tx1"/>
                  </a:solidFill>
                  <a:latin typeface="Arial Regular"/>
                </a:defRPr>
              </a:lvl4pPr>
              <a:lvl5pPr marL="2057400" indent="-228600">
                <a:lnSpc>
                  <a:spcPct val="90000"/>
                </a:lnSpc>
                <a:spcBef>
                  <a:spcPts val="500"/>
                </a:spcBef>
                <a:buFont typeface="Arial" panose="020B0604020202020204" pitchFamily="34" charset="0"/>
                <a:buChar char="•"/>
                <a:tabLst>
                  <a:tab pos="530225" algn="l"/>
                </a:tabLst>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9pPr>
            </a:lstStyle>
            <a:p>
              <a:pPr algn="ctr" eaLnBrk="1" hangingPunct="1">
                <a:lnSpc>
                  <a:spcPct val="100000"/>
                </a:lnSpc>
                <a:spcBef>
                  <a:spcPct val="0"/>
                </a:spcBef>
                <a:spcAft>
                  <a:spcPts val="600"/>
                </a:spcAft>
                <a:buFont typeface="Arial" panose="020B0604020202020204" pitchFamily="34" charset="0"/>
                <a:buNone/>
              </a:pPr>
              <a:r>
                <a:rPr lang="en-GB" altLang="en-US" sz="1000" b="1" dirty="0">
                  <a:solidFill>
                    <a:srgbClr val="7030A0"/>
                  </a:solidFill>
                  <a:latin typeface="Arial" panose="020B0604020202020204" pitchFamily="34" charset="0"/>
                  <a:ea typeface="Arial Regular"/>
                  <a:cs typeface="Arial" panose="020B0604020202020204" pitchFamily="34" charset="0"/>
                </a:rPr>
                <a:t>50.5%</a:t>
              </a:r>
              <a:endParaRPr lang="en-GB" altLang="en-US" sz="1000" b="1" baseline="30000" dirty="0">
                <a:solidFill>
                  <a:srgbClr val="7030A0"/>
                </a:solidFill>
                <a:latin typeface="Arial" panose="020B0604020202020204" pitchFamily="34" charset="0"/>
                <a:ea typeface="Arial Regular"/>
                <a:cs typeface="Arial" panose="020B0604020202020204" pitchFamily="34" charset="0"/>
              </a:endParaRPr>
            </a:p>
          </p:txBody>
        </p:sp>
        <p:sp>
          <p:nvSpPr>
            <p:cNvPr id="63" name="Content Placeholder 12">
              <a:extLst>
                <a:ext uri="{FF2B5EF4-FFF2-40B4-BE49-F238E27FC236}">
                  <a16:creationId xmlns:a16="http://schemas.microsoft.com/office/drawing/2014/main" id="{DD724327-AEEE-5443-9741-E4CE7BF08372}"/>
                </a:ext>
              </a:extLst>
            </p:cNvPr>
            <p:cNvSpPr txBox="1">
              <a:spLocks noChangeArrowheads="1"/>
            </p:cNvSpPr>
            <p:nvPr/>
          </p:nvSpPr>
          <p:spPr bwMode="auto">
            <a:xfrm>
              <a:off x="2720807" y="3798272"/>
              <a:ext cx="684058" cy="29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530225" algn="l"/>
                </a:tabLst>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tabLst>
                  <a:tab pos="530225" algn="l"/>
                </a:tabLst>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tabLst>
                  <a:tab pos="530225" algn="l"/>
                </a:tabLst>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tabLst>
                  <a:tab pos="530225" algn="l"/>
                </a:tabLst>
                <a:defRPr>
                  <a:solidFill>
                    <a:schemeClr val="tx1"/>
                  </a:solidFill>
                  <a:latin typeface="Arial Regular"/>
                </a:defRPr>
              </a:lvl4pPr>
              <a:lvl5pPr marL="2057400" indent="-228600">
                <a:lnSpc>
                  <a:spcPct val="90000"/>
                </a:lnSpc>
                <a:spcBef>
                  <a:spcPts val="500"/>
                </a:spcBef>
                <a:buFont typeface="Arial" panose="020B0604020202020204" pitchFamily="34" charset="0"/>
                <a:buChar char="•"/>
                <a:tabLst>
                  <a:tab pos="530225" algn="l"/>
                </a:tabLst>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9pPr>
            </a:lstStyle>
            <a:p>
              <a:pPr algn="ctr" eaLnBrk="1" hangingPunct="1">
                <a:lnSpc>
                  <a:spcPct val="100000"/>
                </a:lnSpc>
                <a:spcBef>
                  <a:spcPct val="0"/>
                </a:spcBef>
                <a:spcAft>
                  <a:spcPts val="600"/>
                </a:spcAft>
                <a:buFont typeface="Arial" panose="020B0604020202020204" pitchFamily="34" charset="0"/>
                <a:buNone/>
              </a:pPr>
              <a:r>
                <a:rPr lang="en-GB" altLang="en-US" sz="1000" b="1" dirty="0">
                  <a:solidFill>
                    <a:srgbClr val="7030A0"/>
                  </a:solidFill>
                  <a:latin typeface="Arial" panose="020B0604020202020204" pitchFamily="34" charset="0"/>
                  <a:ea typeface="Arial Regular"/>
                  <a:cs typeface="Arial" panose="020B0604020202020204" pitchFamily="34" charset="0"/>
                </a:rPr>
                <a:t>60.8%</a:t>
              </a:r>
              <a:endParaRPr lang="en-GB" altLang="en-US" sz="1000" b="1" baseline="30000" dirty="0">
                <a:solidFill>
                  <a:srgbClr val="7030A0"/>
                </a:solidFill>
                <a:latin typeface="Arial" panose="020B0604020202020204" pitchFamily="34" charset="0"/>
                <a:ea typeface="Arial Regular"/>
                <a:cs typeface="Arial" panose="020B0604020202020204" pitchFamily="34" charset="0"/>
              </a:endParaRPr>
            </a:p>
          </p:txBody>
        </p:sp>
        <p:sp>
          <p:nvSpPr>
            <p:cNvPr id="64" name="Content Placeholder 12">
              <a:extLst>
                <a:ext uri="{FF2B5EF4-FFF2-40B4-BE49-F238E27FC236}">
                  <a16:creationId xmlns:a16="http://schemas.microsoft.com/office/drawing/2014/main" id="{05368E89-9EB8-FB42-B9BB-16D0E092A750}"/>
                </a:ext>
              </a:extLst>
            </p:cNvPr>
            <p:cNvSpPr txBox="1">
              <a:spLocks/>
            </p:cNvSpPr>
            <p:nvPr/>
          </p:nvSpPr>
          <p:spPr>
            <a:xfrm>
              <a:off x="1286258" y="4257311"/>
              <a:ext cx="1255748" cy="398212"/>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6350" algn="ctr" fontAlgn="auto">
                <a:lnSpc>
                  <a:spcPct val="100000"/>
                </a:lnSpc>
                <a:spcBef>
                  <a:spcPts val="0"/>
                </a:spcBef>
                <a:spcAft>
                  <a:spcPts val="3600"/>
                </a:spcAft>
                <a:defRPr/>
              </a:pPr>
              <a:r>
                <a:rPr lang="de-DE" sz="900" dirty="0">
                  <a:solidFill>
                    <a:schemeClr val="bg2">
                      <a:lumMod val="25000"/>
                    </a:schemeClr>
                  </a:solidFill>
                  <a:latin typeface="Arial" panose="020B0604020202020204" pitchFamily="34" charset="0"/>
                  <a:ea typeface="Arial Regular" charset="0"/>
                  <a:cs typeface="Arial" panose="020B0604020202020204" pitchFamily="34" charset="0"/>
                </a:rPr>
                <a:t>(95% CI: 42.2–58.7)</a:t>
              </a:r>
            </a:p>
          </p:txBody>
        </p:sp>
        <p:sp>
          <p:nvSpPr>
            <p:cNvPr id="65" name="Content Placeholder 12">
              <a:extLst>
                <a:ext uri="{FF2B5EF4-FFF2-40B4-BE49-F238E27FC236}">
                  <a16:creationId xmlns:a16="http://schemas.microsoft.com/office/drawing/2014/main" id="{C61113C6-49C3-E44E-85FC-07C5763672B2}"/>
                </a:ext>
              </a:extLst>
            </p:cNvPr>
            <p:cNvSpPr txBox="1">
              <a:spLocks/>
            </p:cNvSpPr>
            <p:nvPr/>
          </p:nvSpPr>
          <p:spPr>
            <a:xfrm>
              <a:off x="2427076" y="4014834"/>
              <a:ext cx="1257720" cy="396242"/>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6350" algn="ctr" fontAlgn="auto">
                <a:lnSpc>
                  <a:spcPct val="100000"/>
                </a:lnSpc>
                <a:spcBef>
                  <a:spcPts val="0"/>
                </a:spcBef>
                <a:spcAft>
                  <a:spcPts val="3600"/>
                </a:spcAft>
                <a:defRPr/>
              </a:pPr>
              <a:r>
                <a:rPr lang="de-DE" sz="900" dirty="0">
                  <a:solidFill>
                    <a:schemeClr val="bg2">
                      <a:lumMod val="25000"/>
                    </a:schemeClr>
                  </a:solidFill>
                  <a:latin typeface="Arial" panose="020B0604020202020204" pitchFamily="34" charset="0"/>
                  <a:ea typeface="Arial Regular" charset="0"/>
                  <a:cs typeface="Arial" panose="020B0604020202020204" pitchFamily="34" charset="0"/>
                </a:rPr>
                <a:t>(95% CI: 48.4–72.2)</a:t>
              </a:r>
            </a:p>
          </p:txBody>
        </p:sp>
      </p:grpSp>
      <p:sp>
        <p:nvSpPr>
          <p:cNvPr id="11" name="Title 10">
            <a:extLst>
              <a:ext uri="{FF2B5EF4-FFF2-40B4-BE49-F238E27FC236}">
                <a16:creationId xmlns:a16="http://schemas.microsoft.com/office/drawing/2014/main" id="{1B06FB74-A5D0-EA42-828D-B928012D7375}"/>
              </a:ext>
            </a:extLst>
          </p:cNvPr>
          <p:cNvSpPr>
            <a:spLocks noGrp="1"/>
          </p:cNvSpPr>
          <p:nvPr>
            <p:ph type="title"/>
          </p:nvPr>
        </p:nvSpPr>
        <p:spPr/>
        <p:txBody>
          <a:bodyPr/>
          <a:lstStyle/>
          <a:p>
            <a:r>
              <a:rPr lang="en-US" dirty="0"/>
              <a:t>Drug treatment of </a:t>
            </a:r>
            <a:r>
              <a:rPr lang="en-US" dirty="0" err="1"/>
              <a:t>EoE</a:t>
            </a:r>
            <a:r>
              <a:rPr lang="en-US" dirty="0"/>
              <a:t>: PPIs</a:t>
            </a:r>
          </a:p>
        </p:txBody>
      </p:sp>
      <p:sp>
        <p:nvSpPr>
          <p:cNvPr id="23" name="Content Placeholder 12">
            <a:extLst>
              <a:ext uri="{FF2B5EF4-FFF2-40B4-BE49-F238E27FC236}">
                <a16:creationId xmlns:a16="http://schemas.microsoft.com/office/drawing/2014/main" id="{8DF8BEDC-12A4-8641-80CA-2C62CD716ADC}"/>
              </a:ext>
            </a:extLst>
          </p:cNvPr>
          <p:cNvSpPr txBox="1">
            <a:spLocks noChangeArrowheads="1"/>
          </p:cNvSpPr>
          <p:nvPr/>
        </p:nvSpPr>
        <p:spPr bwMode="auto">
          <a:xfrm>
            <a:off x="4755033" y="3529343"/>
            <a:ext cx="3056016" cy="175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a:lnSpc>
                <a:spcPct val="90000"/>
              </a:lnSpc>
              <a:spcBef>
                <a:spcPts val="1000"/>
              </a:spcBef>
              <a:buFont typeface="Arial" panose="020B0604020202020204" pitchFamily="34" charset="0"/>
              <a:buChar char="•"/>
              <a:tabLst>
                <a:tab pos="530225" algn="l"/>
              </a:tabLst>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tabLst>
                <a:tab pos="530225" algn="l"/>
              </a:tabLst>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tabLst>
                <a:tab pos="530225" algn="l"/>
              </a:tabLst>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tabLst>
                <a:tab pos="530225" algn="l"/>
              </a:tabLst>
              <a:defRPr>
                <a:solidFill>
                  <a:schemeClr val="tx1"/>
                </a:solidFill>
                <a:latin typeface="Arial Regular"/>
              </a:defRPr>
            </a:lvl4pPr>
            <a:lvl5pPr marL="2057400" indent="-228600">
              <a:lnSpc>
                <a:spcPct val="90000"/>
              </a:lnSpc>
              <a:spcBef>
                <a:spcPts val="500"/>
              </a:spcBef>
              <a:buFont typeface="Arial" panose="020B0604020202020204" pitchFamily="34" charset="0"/>
              <a:buChar char="•"/>
              <a:tabLst>
                <a:tab pos="530225" algn="l"/>
              </a:tabLst>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0225" algn="l"/>
              </a:tabLst>
              <a:defRPr>
                <a:solidFill>
                  <a:schemeClr val="tx1"/>
                </a:solidFill>
                <a:latin typeface="Arial Regular"/>
              </a:defRPr>
            </a:lvl9pPr>
          </a:lstStyle>
          <a:p>
            <a:pPr marL="171450" marR="0" lvl="0" indent="-171450" algn="l" defTabSz="914400" rtl="0" eaLnBrk="1" fontAlgn="auto" latinLnBrk="0" hangingPunct="1">
              <a:lnSpc>
                <a:spcPct val="100000"/>
              </a:lnSpc>
              <a:spcBef>
                <a:spcPct val="0"/>
              </a:spcBef>
              <a:spcAft>
                <a:spcPts val="600"/>
              </a:spcAft>
              <a:buClrTx/>
              <a:buSzTx/>
              <a:buFont typeface="Arial" panose="020B0604020202020204" pitchFamily="34" charset="0"/>
              <a:buChar char="•"/>
              <a:tabLst>
                <a:tab pos="530225" algn="l"/>
              </a:tabLst>
              <a:defRPr/>
            </a:pPr>
            <a:r>
              <a:rPr kumimoji="0" lang="en-GB" altLang="en-US" sz="12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Results of a recent meta-analysis of 33 studies, n=619</a:t>
            </a:r>
          </a:p>
          <a:p>
            <a:pPr marL="171450" marR="0" lvl="0" indent="-171450" algn="l" defTabSz="914400" rtl="0" eaLnBrk="1" fontAlgn="auto" latinLnBrk="0" hangingPunct="1">
              <a:lnSpc>
                <a:spcPct val="100000"/>
              </a:lnSpc>
              <a:spcBef>
                <a:spcPct val="0"/>
              </a:spcBef>
              <a:spcAft>
                <a:spcPts val="600"/>
              </a:spcAft>
              <a:buClrTx/>
              <a:buSzTx/>
              <a:buFont typeface="Arial" panose="020B0604020202020204" pitchFamily="34" charset="0"/>
              <a:buChar char="•"/>
              <a:tabLst>
                <a:tab pos="530225" algn="l"/>
              </a:tabLst>
              <a:defRPr/>
            </a:pPr>
            <a:r>
              <a:rPr kumimoji="0" lang="en-GB" altLang="en-US" sz="12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Arial Regular"/>
                <a:cs typeface="Arial" panose="020B0604020202020204" pitchFamily="34" charset="0"/>
              </a:rPr>
              <a:t>These results should be interpreted with caution as many of the studies were of poor quality</a:t>
            </a:r>
            <a:r>
              <a:rPr kumimoji="0" lang="en-GB" altLang="en-US" sz="1200" b="0" i="0" u="none" strike="noStrike" kern="1200" cap="none" spc="0" normalizeH="0" baseline="30000" noProof="0" dirty="0">
                <a:ln>
                  <a:noFill/>
                </a:ln>
                <a:solidFill>
                  <a:schemeClr val="bg2">
                    <a:lumMod val="25000"/>
                  </a:schemeClr>
                </a:solidFill>
                <a:effectLst/>
                <a:uLnTx/>
                <a:uFillTx/>
                <a:latin typeface="Arial" panose="020B0604020202020204" pitchFamily="34" charset="0"/>
                <a:ea typeface="Arial Regular"/>
                <a:cs typeface="Arial" panose="020B0604020202020204" pitchFamily="34" charset="0"/>
              </a:rPr>
              <a:t>1</a:t>
            </a:r>
          </a:p>
          <a:p>
            <a:pPr marL="355600" marR="0" lvl="0" indent="-174625" algn="l" defTabSz="914400" rtl="0" eaLnBrk="1" fontAlgn="auto" latinLnBrk="0" hangingPunct="1">
              <a:lnSpc>
                <a:spcPct val="100000"/>
              </a:lnSpc>
              <a:spcBef>
                <a:spcPct val="0"/>
              </a:spcBef>
              <a:spcAft>
                <a:spcPts val="600"/>
              </a:spcAft>
              <a:buClrTx/>
              <a:buSzTx/>
              <a:buFont typeface="Arial" panose="020B0604020202020204" pitchFamily="34" charset="0"/>
              <a:buNone/>
              <a:tabLst>
                <a:tab pos="530225" algn="l"/>
              </a:tabLst>
              <a:defRPr/>
            </a:pPr>
            <a:r>
              <a:rPr kumimoji="0" lang="en-GB" altLang="en-US" sz="11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Arial Regular"/>
                <a:cs typeface="Arial" panose="020B0604020202020204" pitchFamily="34" charset="0"/>
              </a:rPr>
              <a:t>–	there are no placebo-controlled trials with PPI therapy for </a:t>
            </a:r>
            <a:r>
              <a:rPr kumimoji="0" lang="en-GB" altLang="en-US" sz="1100" b="0" i="0" u="none" strike="noStrike" kern="1200" cap="none" spc="0" normalizeH="0" baseline="0" noProof="0" dirty="0" err="1">
                <a:ln>
                  <a:noFill/>
                </a:ln>
                <a:solidFill>
                  <a:schemeClr val="bg2">
                    <a:lumMod val="25000"/>
                  </a:schemeClr>
                </a:solidFill>
                <a:effectLst/>
                <a:uLnTx/>
                <a:uFillTx/>
                <a:latin typeface="Arial" panose="020B0604020202020204" pitchFamily="34" charset="0"/>
                <a:ea typeface="Arial Regular"/>
                <a:cs typeface="Arial" panose="020B0604020202020204" pitchFamily="34" charset="0"/>
              </a:rPr>
              <a:t>EoE</a:t>
            </a:r>
            <a:endParaRPr kumimoji="0" lang="en-GB" altLang="en-US" sz="11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Arial Regular"/>
              <a:cs typeface="Arial" panose="020B0604020202020204" pitchFamily="34" charset="0"/>
            </a:endParaRPr>
          </a:p>
        </p:txBody>
      </p:sp>
      <p:sp>
        <p:nvSpPr>
          <p:cNvPr id="22" name="Text Placeholder 3">
            <a:extLst>
              <a:ext uri="{FF2B5EF4-FFF2-40B4-BE49-F238E27FC236}">
                <a16:creationId xmlns:a16="http://schemas.microsoft.com/office/drawing/2014/main" id="{11F20B02-F0F2-6842-B77F-8EA1751C3629}"/>
              </a:ext>
            </a:extLst>
          </p:cNvPr>
          <p:cNvSpPr txBox="1">
            <a:spLocks/>
          </p:cNvSpPr>
          <p:nvPr/>
        </p:nvSpPr>
        <p:spPr>
          <a:xfrm>
            <a:off x="5398618" y="5702210"/>
            <a:ext cx="2447818" cy="1124097"/>
          </a:xfrm>
          <a:prstGeom prst="rect">
            <a:avLst/>
          </a:prstGeom>
          <a:noFill/>
        </p:spPr>
        <p:txBody>
          <a:bodyPr vert="horz" lIns="0" tIns="108000" rIns="108000" bIns="0" rtlCol="0">
            <a:noAutofit/>
          </a:bodyPr>
          <a:lstStyle>
            <a:lvl1pPr marL="136525" indent="-136525" algn="l" defTabSz="914400" rtl="0" eaLnBrk="1" latinLnBrk="0" hangingPunct="1">
              <a:lnSpc>
                <a:spcPct val="100000"/>
              </a:lnSpc>
              <a:spcBef>
                <a:spcPts val="0"/>
              </a:spcBef>
              <a:buFont typeface="Arial" panose="020B0604020202020204" pitchFamily="34" charset="0"/>
              <a:buNone/>
              <a:tabLst/>
              <a:defRPr sz="900" b="0" i="0" kern="1200">
                <a:solidFill>
                  <a:schemeClr val="bg1"/>
                </a:solidFill>
                <a:latin typeface="Arial Regular"/>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CI: confidence interval</a:t>
            </a:r>
          </a:p>
          <a:p>
            <a:r>
              <a:rPr lang="en-GB" dirty="0" err="1"/>
              <a:t>EoE</a:t>
            </a:r>
            <a:r>
              <a:rPr lang="en-GB" dirty="0"/>
              <a:t>: eosinophilic oesophagitis</a:t>
            </a:r>
          </a:p>
          <a:p>
            <a:r>
              <a:rPr lang="en-GB" dirty="0" err="1"/>
              <a:t>eos</a:t>
            </a:r>
            <a:r>
              <a:rPr lang="en-GB" dirty="0"/>
              <a:t>: eosinophils</a:t>
            </a:r>
          </a:p>
          <a:p>
            <a:r>
              <a:rPr lang="en-GB" dirty="0" err="1"/>
              <a:t>hpf</a:t>
            </a:r>
            <a:r>
              <a:rPr lang="en-GB" dirty="0"/>
              <a:t>: high power field</a:t>
            </a:r>
          </a:p>
          <a:p>
            <a:r>
              <a:rPr lang="en-GB" dirty="0"/>
              <a:t>PPI: proton pump inhibitor</a:t>
            </a:r>
          </a:p>
        </p:txBody>
      </p:sp>
    </p:spTree>
    <p:extLst>
      <p:ext uri="{BB962C8B-B14F-4D97-AF65-F5344CB8AC3E}">
        <p14:creationId xmlns:p14="http://schemas.microsoft.com/office/powerpoint/2010/main" val="2634022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AC7E1D-35BB-074F-80F0-E429B1893473}"/>
              </a:ext>
            </a:extLst>
          </p:cNvPr>
          <p:cNvSpPr>
            <a:spLocks noGrp="1"/>
          </p:cNvSpPr>
          <p:nvPr>
            <p:ph type="body" sz="quarter" idx="11"/>
          </p:nvPr>
        </p:nvSpPr>
        <p:spPr>
          <a:xfrm>
            <a:off x="428624" y="5739342"/>
            <a:ext cx="5955991" cy="1118660"/>
          </a:xfrm>
        </p:spPr>
        <p:txBody>
          <a:bodyPr>
            <a:normAutofit/>
          </a:bodyPr>
          <a:lstStyle/>
          <a:p>
            <a:r>
              <a:rPr lang="en-GB" sz="800" dirty="0"/>
              <a:t>1. 	</a:t>
            </a:r>
            <a:r>
              <a:rPr lang="en-GB" sz="800" dirty="0" err="1"/>
              <a:t>Lucendo</a:t>
            </a:r>
            <a:r>
              <a:rPr lang="en-GB" sz="800" dirty="0"/>
              <a:t> AJ </a:t>
            </a:r>
            <a:r>
              <a:rPr lang="en-GB" sz="800" i="1" dirty="0"/>
              <a:t>et al</a:t>
            </a:r>
            <a:r>
              <a:rPr lang="en-GB" sz="800" dirty="0"/>
              <a:t>. J Allergy </a:t>
            </a:r>
            <a:r>
              <a:rPr lang="en-GB" sz="800" dirty="0" err="1"/>
              <a:t>Clin</a:t>
            </a:r>
            <a:r>
              <a:rPr lang="en-GB" sz="800" dirty="0"/>
              <a:t> Immunol 2013; 131(3): 797-804.</a:t>
            </a:r>
          </a:p>
          <a:p>
            <a:r>
              <a:rPr lang="en-GB" sz="800" dirty="0"/>
              <a:t>2. 	</a:t>
            </a:r>
            <a:r>
              <a:rPr lang="en-GB" sz="800" dirty="0" err="1"/>
              <a:t>Safroneeva</a:t>
            </a:r>
            <a:r>
              <a:rPr lang="en-GB" sz="800" dirty="0"/>
              <a:t> E </a:t>
            </a:r>
            <a:r>
              <a:rPr lang="en-GB" sz="800" i="1" dirty="0"/>
              <a:t>et al</a:t>
            </a:r>
            <a:r>
              <a:rPr lang="en-GB" sz="800" dirty="0"/>
              <a:t>. Gastroenterology 2016; 150(3): 581-90. </a:t>
            </a:r>
          </a:p>
          <a:p>
            <a:r>
              <a:rPr lang="en-GB" sz="800" dirty="0"/>
              <a:t>3. 	Goyal A, Cheng E. World J </a:t>
            </a:r>
            <a:r>
              <a:rPr lang="en-GB" sz="800" dirty="0" err="1"/>
              <a:t>Gastrointest</a:t>
            </a:r>
            <a:r>
              <a:rPr lang="en-GB" sz="800" dirty="0"/>
              <a:t> </a:t>
            </a:r>
            <a:r>
              <a:rPr lang="en-GB" sz="800" dirty="0" err="1"/>
              <a:t>Pharmacol</a:t>
            </a:r>
            <a:r>
              <a:rPr lang="en-GB" sz="800" dirty="0"/>
              <a:t> </a:t>
            </a:r>
            <a:r>
              <a:rPr lang="en-GB" sz="800" dirty="0" err="1"/>
              <a:t>Ther</a:t>
            </a:r>
            <a:r>
              <a:rPr lang="en-GB" sz="800" dirty="0"/>
              <a:t> 2016; 7(1): 21-32.</a:t>
            </a:r>
          </a:p>
          <a:p>
            <a:r>
              <a:rPr lang="en-GB" sz="800" dirty="0"/>
              <a:t>4. 	</a:t>
            </a:r>
            <a:r>
              <a:rPr lang="en-GB" sz="800" dirty="0" err="1"/>
              <a:t>Lucendo</a:t>
            </a:r>
            <a:r>
              <a:rPr lang="en-GB" sz="800" dirty="0"/>
              <a:t> AJ </a:t>
            </a:r>
            <a:r>
              <a:rPr lang="en-GB" sz="800" i="1" dirty="0"/>
              <a:t>et al. </a:t>
            </a:r>
            <a:r>
              <a:rPr lang="en-GB" sz="800" dirty="0"/>
              <a:t>Aliment </a:t>
            </a:r>
            <a:r>
              <a:rPr lang="en-GB" sz="800" dirty="0" err="1"/>
              <a:t>Pharmacol</a:t>
            </a:r>
            <a:r>
              <a:rPr lang="en-GB" sz="800" dirty="0"/>
              <a:t> </a:t>
            </a:r>
            <a:r>
              <a:rPr lang="en-GB" sz="800" dirty="0" err="1"/>
              <a:t>Ther</a:t>
            </a:r>
            <a:r>
              <a:rPr lang="en-GB" sz="800" dirty="0"/>
              <a:t> 2017; 46(4): 401-9.</a:t>
            </a:r>
          </a:p>
          <a:p>
            <a:r>
              <a:rPr lang="en-GB" sz="800" dirty="0"/>
              <a:t>5. 	</a:t>
            </a:r>
            <a:r>
              <a:rPr lang="en-GB" sz="800" dirty="0" err="1"/>
              <a:t>Lucendo</a:t>
            </a:r>
            <a:r>
              <a:rPr lang="en-GB" sz="800" dirty="0"/>
              <a:t> AJ </a:t>
            </a:r>
            <a:r>
              <a:rPr lang="en-GB" sz="800" i="1" dirty="0"/>
              <a:t>et al. </a:t>
            </a:r>
            <a:r>
              <a:rPr lang="en-GB" sz="800" dirty="0"/>
              <a:t>United European Gastroenterol J 2018; 6(1): 38-45.</a:t>
            </a:r>
          </a:p>
          <a:p>
            <a:r>
              <a:rPr lang="en-GB" sz="800" dirty="0"/>
              <a:t>6. 	</a:t>
            </a:r>
            <a:r>
              <a:rPr lang="en-GB" sz="800" dirty="0" err="1"/>
              <a:t>Gonsalves</a:t>
            </a:r>
            <a:r>
              <a:rPr lang="en-GB" sz="800" dirty="0"/>
              <a:t> N </a:t>
            </a:r>
            <a:r>
              <a:rPr lang="en-GB" sz="800" i="1" dirty="0"/>
              <a:t>et al</a:t>
            </a:r>
            <a:r>
              <a:rPr lang="en-GB" sz="800" dirty="0"/>
              <a:t>. Gastroenterology 2012; 142: 1451-5.</a:t>
            </a:r>
          </a:p>
          <a:p>
            <a:r>
              <a:rPr lang="en-US" sz="800" dirty="0"/>
              <a:t>7. 	Case C </a:t>
            </a:r>
            <a:r>
              <a:rPr lang="en-GB" sz="800" i="1" dirty="0"/>
              <a:t>et al</a:t>
            </a:r>
            <a:r>
              <a:rPr lang="en-GB" sz="800" dirty="0"/>
              <a:t>. J </a:t>
            </a:r>
            <a:r>
              <a:rPr lang="en-GB" sz="800" dirty="0" err="1"/>
              <a:t>Pediatr</a:t>
            </a:r>
            <a:r>
              <a:rPr lang="en-GB" sz="800" dirty="0"/>
              <a:t> Gastroenterol </a:t>
            </a:r>
            <a:r>
              <a:rPr lang="en-GB" sz="800" dirty="0" err="1"/>
              <a:t>Nutr</a:t>
            </a:r>
            <a:r>
              <a:rPr lang="en-GB" sz="800" dirty="0"/>
              <a:t> 2017; 65(3): 281-4.</a:t>
            </a:r>
          </a:p>
          <a:p>
            <a:endParaRPr lang="en-US" sz="800" dirty="0"/>
          </a:p>
        </p:txBody>
      </p:sp>
      <p:sp>
        <p:nvSpPr>
          <p:cNvPr id="4" name="Title 3">
            <a:extLst>
              <a:ext uri="{FF2B5EF4-FFF2-40B4-BE49-F238E27FC236}">
                <a16:creationId xmlns:a16="http://schemas.microsoft.com/office/drawing/2014/main" id="{92764241-EDDA-D64A-A46D-BEFFC53C8235}"/>
              </a:ext>
            </a:extLst>
          </p:cNvPr>
          <p:cNvSpPr>
            <a:spLocks noGrp="1"/>
          </p:cNvSpPr>
          <p:nvPr>
            <p:ph type="title"/>
          </p:nvPr>
        </p:nvSpPr>
        <p:spPr/>
        <p:txBody>
          <a:bodyPr/>
          <a:lstStyle/>
          <a:p>
            <a:r>
              <a:rPr lang="en-US" dirty="0"/>
              <a:t>Dietary therapy for </a:t>
            </a:r>
            <a:r>
              <a:rPr lang="en-US" dirty="0" err="1"/>
              <a:t>EoE</a:t>
            </a:r>
            <a:endParaRPr lang="en-US" dirty="0"/>
          </a:p>
        </p:txBody>
      </p:sp>
      <p:sp>
        <p:nvSpPr>
          <p:cNvPr id="21" name="Content Placeholder 12">
            <a:extLst>
              <a:ext uri="{FF2B5EF4-FFF2-40B4-BE49-F238E27FC236}">
                <a16:creationId xmlns:a16="http://schemas.microsoft.com/office/drawing/2014/main" id="{6BD7B0DD-9C53-3740-9AEC-9E5B8C2AC8B8}"/>
              </a:ext>
            </a:extLst>
          </p:cNvPr>
          <p:cNvSpPr txBox="1">
            <a:spLocks noChangeArrowheads="1"/>
          </p:cNvSpPr>
          <p:nvPr/>
        </p:nvSpPr>
        <p:spPr bwMode="auto">
          <a:xfrm>
            <a:off x="431801" y="1235964"/>
            <a:ext cx="7848600" cy="420550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vert="horz" wrap="square" lIns="144000" tIns="144000" rIns="144000" bIns="144000" numCol="1"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41288" indent="-141288" eaLnBrk="1" hangingPunct="1">
              <a:lnSpc>
                <a:spcPct val="100000"/>
              </a:lnSpc>
              <a:spcBef>
                <a:spcPct val="0"/>
              </a:spcBef>
              <a:spcAft>
                <a:spcPts val="500"/>
              </a:spcAft>
            </a:pPr>
            <a:endParaRPr lang="en-GB" altLang="en-US" sz="1200" dirty="0">
              <a:latin typeface="Arial" panose="020B0604020202020204" pitchFamily="34" charset="0"/>
              <a:ea typeface="Arial Regular"/>
              <a:cs typeface="Arial" panose="020B0604020202020204" pitchFamily="34" charset="0"/>
            </a:endParaRPr>
          </a:p>
        </p:txBody>
      </p:sp>
      <p:sp>
        <p:nvSpPr>
          <p:cNvPr id="22" name="Text Placeholder 2">
            <a:extLst>
              <a:ext uri="{FF2B5EF4-FFF2-40B4-BE49-F238E27FC236}">
                <a16:creationId xmlns:a16="http://schemas.microsoft.com/office/drawing/2014/main" id="{4B8E187D-42DB-4D4C-8207-D323813034F0}"/>
              </a:ext>
            </a:extLst>
          </p:cNvPr>
          <p:cNvSpPr txBox="1">
            <a:spLocks/>
          </p:cNvSpPr>
          <p:nvPr/>
        </p:nvSpPr>
        <p:spPr>
          <a:xfrm>
            <a:off x="610487" y="2140913"/>
            <a:ext cx="7214163" cy="324902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solidFill>
                  <a:schemeClr val="bg2">
                    <a:lumMod val="25000"/>
                  </a:schemeClr>
                </a:solidFill>
              </a:rPr>
              <a:t>Multiple endoscopies (&gt;7) are required to identify the causative foods</a:t>
            </a:r>
            <a:r>
              <a:rPr lang="en-GB" sz="1400" baseline="30000" dirty="0">
                <a:solidFill>
                  <a:schemeClr val="bg2">
                    <a:lumMod val="25000"/>
                  </a:schemeClr>
                </a:solidFill>
              </a:rPr>
              <a:t>1,2</a:t>
            </a:r>
          </a:p>
          <a:p>
            <a:r>
              <a:rPr lang="en-GB" sz="1400" dirty="0">
                <a:solidFill>
                  <a:schemeClr val="bg2">
                    <a:lumMod val="25000"/>
                  </a:schemeClr>
                </a:solidFill>
              </a:rPr>
              <a:t>Patients need intensive dietetic support to prevent vitamin and nutrient deficiencies</a:t>
            </a:r>
            <a:r>
              <a:rPr lang="en-GB" sz="1400" baseline="30000" dirty="0">
                <a:solidFill>
                  <a:schemeClr val="bg2">
                    <a:lumMod val="25000"/>
                  </a:schemeClr>
                </a:solidFill>
              </a:rPr>
              <a:t>3</a:t>
            </a:r>
          </a:p>
          <a:p>
            <a:r>
              <a:rPr lang="en-GB" sz="1400" dirty="0">
                <a:solidFill>
                  <a:schemeClr val="bg2">
                    <a:lumMod val="25000"/>
                  </a:schemeClr>
                </a:solidFill>
              </a:rPr>
              <a:t>Significant modification of lifestyle is to the detriment of quality of life</a:t>
            </a:r>
            <a:r>
              <a:rPr lang="en-GB" sz="1400" baseline="30000" dirty="0">
                <a:solidFill>
                  <a:schemeClr val="bg2">
                    <a:lumMod val="25000"/>
                  </a:schemeClr>
                </a:solidFill>
              </a:rPr>
              <a:t>4,5</a:t>
            </a:r>
          </a:p>
          <a:p>
            <a:endParaRPr lang="en-GB" dirty="0">
              <a:solidFill>
                <a:schemeClr val="bg2">
                  <a:lumMod val="25000"/>
                </a:schemeClr>
              </a:solidFill>
            </a:endParaRPr>
          </a:p>
          <a:p>
            <a:r>
              <a:rPr lang="en-GB" sz="1800" b="1" dirty="0">
                <a:solidFill>
                  <a:schemeClr val="bg2">
                    <a:lumMod val="25000"/>
                  </a:schemeClr>
                </a:solidFill>
              </a:rPr>
              <a:t>The initial success </a:t>
            </a:r>
            <a:br>
              <a:rPr lang="en-GB" sz="1800" b="1" dirty="0">
                <a:solidFill>
                  <a:schemeClr val="bg2">
                    <a:lumMod val="25000"/>
                  </a:schemeClr>
                </a:solidFill>
              </a:rPr>
            </a:br>
            <a:r>
              <a:rPr lang="en-GB" sz="1800" b="1" dirty="0">
                <a:solidFill>
                  <a:schemeClr val="bg2">
                    <a:lumMod val="25000"/>
                  </a:schemeClr>
                </a:solidFill>
              </a:rPr>
              <a:t>rate is only 70%</a:t>
            </a:r>
            <a:r>
              <a:rPr lang="en-GB" sz="1800" b="1" baseline="30000" dirty="0">
                <a:solidFill>
                  <a:schemeClr val="bg2">
                    <a:lumMod val="25000"/>
                  </a:schemeClr>
                </a:solidFill>
              </a:rPr>
              <a:t>1</a:t>
            </a:r>
          </a:p>
          <a:p>
            <a:pPr>
              <a:spcBef>
                <a:spcPts val="900"/>
              </a:spcBef>
            </a:pPr>
            <a:endParaRPr lang="en-GB" dirty="0">
              <a:solidFill>
                <a:schemeClr val="bg2">
                  <a:lumMod val="25000"/>
                </a:schemeClr>
              </a:solidFill>
            </a:endParaRPr>
          </a:p>
          <a:p>
            <a:r>
              <a:rPr lang="en-GB" sz="1400" dirty="0">
                <a:solidFill>
                  <a:schemeClr val="bg2">
                    <a:lumMod val="25000"/>
                  </a:schemeClr>
                </a:solidFill>
              </a:rPr>
              <a:t>Few adults have the perseverance required</a:t>
            </a:r>
            <a:r>
              <a:rPr lang="en-GB" sz="1400" baseline="30000" dirty="0">
                <a:solidFill>
                  <a:schemeClr val="bg2">
                    <a:lumMod val="25000"/>
                  </a:schemeClr>
                </a:solidFill>
              </a:rPr>
              <a:t>6</a:t>
            </a:r>
            <a:endParaRPr lang="en-GB" sz="1400" dirty="0">
              <a:solidFill>
                <a:schemeClr val="bg2">
                  <a:lumMod val="25000"/>
                </a:schemeClr>
              </a:solidFill>
            </a:endParaRPr>
          </a:p>
          <a:p>
            <a:r>
              <a:rPr lang="en-GB" sz="1400" dirty="0">
                <a:solidFill>
                  <a:schemeClr val="bg2">
                    <a:lumMod val="25000"/>
                  </a:schemeClr>
                </a:solidFill>
              </a:rPr>
              <a:t>Specialised diets causes psychosocial difficulties in children and adolescents</a:t>
            </a:r>
            <a:r>
              <a:rPr lang="en-GB" sz="1400" baseline="30000" dirty="0">
                <a:solidFill>
                  <a:schemeClr val="bg2">
                    <a:lumMod val="25000"/>
                  </a:schemeClr>
                </a:solidFill>
              </a:rPr>
              <a:t>7</a:t>
            </a:r>
            <a:endParaRPr lang="en-GB" sz="1400" dirty="0">
              <a:solidFill>
                <a:schemeClr val="bg2">
                  <a:lumMod val="25000"/>
                </a:schemeClr>
              </a:solidFill>
            </a:endParaRPr>
          </a:p>
        </p:txBody>
      </p:sp>
      <p:cxnSp>
        <p:nvCxnSpPr>
          <p:cNvPr id="24" name="Straight Connector 23">
            <a:extLst>
              <a:ext uri="{FF2B5EF4-FFF2-40B4-BE49-F238E27FC236}">
                <a16:creationId xmlns:a16="http://schemas.microsoft.com/office/drawing/2014/main" id="{59DED5B6-60BC-3D41-B5BD-722C47752EE3}"/>
              </a:ext>
            </a:extLst>
          </p:cNvPr>
          <p:cNvCxnSpPr>
            <a:cxnSpLocks/>
          </p:cNvCxnSpPr>
          <p:nvPr/>
        </p:nvCxnSpPr>
        <p:spPr>
          <a:xfrm>
            <a:off x="610488" y="2449453"/>
            <a:ext cx="6553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610BD8F-657A-4642-A53A-8444B7AF4B8B}"/>
              </a:ext>
            </a:extLst>
          </p:cNvPr>
          <p:cNvCxnSpPr>
            <a:cxnSpLocks/>
          </p:cNvCxnSpPr>
          <p:nvPr/>
        </p:nvCxnSpPr>
        <p:spPr>
          <a:xfrm>
            <a:off x="610488" y="2801841"/>
            <a:ext cx="6553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12EA279-698D-1A41-A751-A2A28D44E189}"/>
              </a:ext>
            </a:extLst>
          </p:cNvPr>
          <p:cNvCxnSpPr>
            <a:cxnSpLocks/>
          </p:cNvCxnSpPr>
          <p:nvPr/>
        </p:nvCxnSpPr>
        <p:spPr>
          <a:xfrm>
            <a:off x="610488" y="3142119"/>
            <a:ext cx="6553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E08892-B782-D844-8C9E-71886C7AB084}"/>
              </a:ext>
            </a:extLst>
          </p:cNvPr>
          <p:cNvCxnSpPr>
            <a:cxnSpLocks/>
          </p:cNvCxnSpPr>
          <p:nvPr/>
        </p:nvCxnSpPr>
        <p:spPr>
          <a:xfrm>
            <a:off x="610488" y="4861118"/>
            <a:ext cx="6553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E65BA6B-B459-CB4D-B1FB-459DEE93BB63}"/>
              </a:ext>
            </a:extLst>
          </p:cNvPr>
          <p:cNvCxnSpPr>
            <a:cxnSpLocks/>
          </p:cNvCxnSpPr>
          <p:nvPr/>
        </p:nvCxnSpPr>
        <p:spPr>
          <a:xfrm>
            <a:off x="610488" y="5219497"/>
            <a:ext cx="6553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146DCC-2EB6-B84A-BF90-D420162D182C}"/>
              </a:ext>
            </a:extLst>
          </p:cNvPr>
          <p:cNvCxnSpPr>
            <a:cxnSpLocks/>
          </p:cNvCxnSpPr>
          <p:nvPr/>
        </p:nvCxnSpPr>
        <p:spPr>
          <a:xfrm>
            <a:off x="610488" y="4505500"/>
            <a:ext cx="65539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7DAA99D5-C10A-C34F-8C3F-FC27DB09BB5F}"/>
              </a:ext>
            </a:extLst>
          </p:cNvPr>
          <p:cNvPicPr>
            <a:picLocks noChangeAspect="1"/>
          </p:cNvPicPr>
          <p:nvPr/>
        </p:nvPicPr>
        <p:blipFill>
          <a:blip r:embed="rId2">
            <a:clrChange>
              <a:clrFrom>
                <a:srgbClr val="FFFEFF"/>
              </a:clrFrom>
              <a:clrTo>
                <a:srgbClr val="FFFEFF">
                  <a:alpha val="0"/>
                </a:srgbClr>
              </a:clrTo>
            </a:clrChange>
          </a:blip>
          <a:stretch>
            <a:fillRect/>
          </a:stretch>
        </p:blipFill>
        <p:spPr>
          <a:xfrm>
            <a:off x="623220" y="1416534"/>
            <a:ext cx="211358" cy="554815"/>
          </a:xfrm>
          <a:prstGeom prst="rect">
            <a:avLst/>
          </a:prstGeom>
        </p:spPr>
      </p:pic>
      <p:pic>
        <p:nvPicPr>
          <p:cNvPr id="32" name="Picture 31">
            <a:extLst>
              <a:ext uri="{FF2B5EF4-FFF2-40B4-BE49-F238E27FC236}">
                <a16:creationId xmlns:a16="http://schemas.microsoft.com/office/drawing/2014/main" id="{2AB027F5-FA22-3C40-A05B-A7D2CB495F43}"/>
              </a:ext>
            </a:extLst>
          </p:cNvPr>
          <p:cNvPicPr>
            <a:picLocks noChangeAspect="1"/>
          </p:cNvPicPr>
          <p:nvPr/>
        </p:nvPicPr>
        <p:blipFill>
          <a:blip r:embed="rId3"/>
          <a:stretch>
            <a:fillRect/>
          </a:stretch>
        </p:blipFill>
        <p:spPr>
          <a:xfrm>
            <a:off x="1335088" y="1521460"/>
            <a:ext cx="556260" cy="438265"/>
          </a:xfrm>
          <a:prstGeom prst="rect">
            <a:avLst/>
          </a:prstGeom>
        </p:spPr>
      </p:pic>
      <p:pic>
        <p:nvPicPr>
          <p:cNvPr id="33" name="Picture 32">
            <a:extLst>
              <a:ext uri="{FF2B5EF4-FFF2-40B4-BE49-F238E27FC236}">
                <a16:creationId xmlns:a16="http://schemas.microsoft.com/office/drawing/2014/main" id="{0518E1F3-6181-BF48-93DF-7E57EB26FA72}"/>
              </a:ext>
            </a:extLst>
          </p:cNvPr>
          <p:cNvPicPr>
            <a:picLocks noChangeAspect="1"/>
          </p:cNvPicPr>
          <p:nvPr/>
        </p:nvPicPr>
        <p:blipFill>
          <a:blip r:embed="rId4"/>
          <a:stretch>
            <a:fillRect/>
          </a:stretch>
        </p:blipFill>
        <p:spPr>
          <a:xfrm>
            <a:off x="2242859" y="1521460"/>
            <a:ext cx="515063" cy="427393"/>
          </a:xfrm>
          <a:prstGeom prst="rect">
            <a:avLst/>
          </a:prstGeom>
        </p:spPr>
      </p:pic>
      <p:pic>
        <p:nvPicPr>
          <p:cNvPr id="35" name="Picture 34">
            <a:extLst>
              <a:ext uri="{FF2B5EF4-FFF2-40B4-BE49-F238E27FC236}">
                <a16:creationId xmlns:a16="http://schemas.microsoft.com/office/drawing/2014/main" id="{38A7B887-8811-8B46-91B0-1C4A1D63F9F4}"/>
              </a:ext>
            </a:extLst>
          </p:cNvPr>
          <p:cNvPicPr>
            <a:picLocks noChangeAspect="1"/>
          </p:cNvPicPr>
          <p:nvPr/>
        </p:nvPicPr>
        <p:blipFill>
          <a:blip r:embed="rId5">
            <a:clrChange>
              <a:clrFrom>
                <a:srgbClr val="FFFEFF"/>
              </a:clrFrom>
              <a:clrTo>
                <a:srgbClr val="FFFEFF">
                  <a:alpha val="0"/>
                </a:srgbClr>
              </a:clrTo>
            </a:clrChange>
          </a:blip>
          <a:stretch>
            <a:fillRect/>
          </a:stretch>
        </p:blipFill>
        <p:spPr>
          <a:xfrm>
            <a:off x="3112115" y="1526463"/>
            <a:ext cx="578716" cy="405101"/>
          </a:xfrm>
          <a:prstGeom prst="rect">
            <a:avLst/>
          </a:prstGeom>
        </p:spPr>
      </p:pic>
      <p:pic>
        <p:nvPicPr>
          <p:cNvPr id="37" name="Picture 36">
            <a:extLst>
              <a:ext uri="{FF2B5EF4-FFF2-40B4-BE49-F238E27FC236}">
                <a16:creationId xmlns:a16="http://schemas.microsoft.com/office/drawing/2014/main" id="{E3091656-69FC-984E-9435-3E4541D7FC90}"/>
              </a:ext>
            </a:extLst>
          </p:cNvPr>
          <p:cNvPicPr>
            <a:picLocks noChangeAspect="1"/>
          </p:cNvPicPr>
          <p:nvPr/>
        </p:nvPicPr>
        <p:blipFill>
          <a:blip r:embed="rId6"/>
          <a:stretch>
            <a:fillRect/>
          </a:stretch>
        </p:blipFill>
        <p:spPr>
          <a:xfrm>
            <a:off x="3962434" y="1590638"/>
            <a:ext cx="607060" cy="279966"/>
          </a:xfrm>
          <a:prstGeom prst="rect">
            <a:avLst/>
          </a:prstGeom>
        </p:spPr>
      </p:pic>
      <p:pic>
        <p:nvPicPr>
          <p:cNvPr id="38" name="Picture 37">
            <a:extLst>
              <a:ext uri="{FF2B5EF4-FFF2-40B4-BE49-F238E27FC236}">
                <a16:creationId xmlns:a16="http://schemas.microsoft.com/office/drawing/2014/main" id="{D0952894-A65E-9446-8828-DE3D4B0FBA3A}"/>
              </a:ext>
            </a:extLst>
          </p:cNvPr>
          <p:cNvPicPr>
            <a:picLocks noChangeAspect="1"/>
          </p:cNvPicPr>
          <p:nvPr/>
        </p:nvPicPr>
        <p:blipFill>
          <a:blip r:embed="rId7"/>
          <a:stretch>
            <a:fillRect/>
          </a:stretch>
        </p:blipFill>
        <p:spPr>
          <a:xfrm>
            <a:off x="4847621" y="1600693"/>
            <a:ext cx="579407" cy="285735"/>
          </a:xfrm>
          <a:prstGeom prst="rect">
            <a:avLst/>
          </a:prstGeom>
        </p:spPr>
      </p:pic>
      <p:grpSp>
        <p:nvGrpSpPr>
          <p:cNvPr id="39" name="Group 38">
            <a:extLst>
              <a:ext uri="{FF2B5EF4-FFF2-40B4-BE49-F238E27FC236}">
                <a16:creationId xmlns:a16="http://schemas.microsoft.com/office/drawing/2014/main" id="{42DA387B-8F97-F24E-8F60-A8F090F0F1BB}"/>
              </a:ext>
            </a:extLst>
          </p:cNvPr>
          <p:cNvGrpSpPr/>
          <p:nvPr/>
        </p:nvGrpSpPr>
        <p:grpSpPr>
          <a:xfrm>
            <a:off x="2993866" y="3118133"/>
            <a:ext cx="1712972" cy="1317671"/>
            <a:chOff x="5430103" y="3128099"/>
            <a:chExt cx="1937136" cy="1490105"/>
          </a:xfrm>
        </p:grpSpPr>
        <p:pic>
          <p:nvPicPr>
            <p:cNvPr id="40" name="Picture 39">
              <a:extLst>
                <a:ext uri="{FF2B5EF4-FFF2-40B4-BE49-F238E27FC236}">
                  <a16:creationId xmlns:a16="http://schemas.microsoft.com/office/drawing/2014/main" id="{04A6FA1C-CAAC-3943-A871-19588D0BF8D8}"/>
                </a:ext>
              </a:extLst>
            </p:cNvPr>
            <p:cNvPicPr>
              <a:picLocks noChangeAspect="1"/>
            </p:cNvPicPr>
            <p:nvPr/>
          </p:nvPicPr>
          <p:blipFill>
            <a:blip r:embed="rId8"/>
            <a:stretch>
              <a:fillRect/>
            </a:stretch>
          </p:blipFill>
          <p:spPr>
            <a:xfrm>
              <a:off x="5430103" y="3128099"/>
              <a:ext cx="1937136" cy="1490105"/>
            </a:xfrm>
            <a:prstGeom prst="rect">
              <a:avLst/>
            </a:prstGeom>
          </p:spPr>
        </p:pic>
        <p:graphicFrame>
          <p:nvGraphicFramePr>
            <p:cNvPr id="41" name="Chart 40">
              <a:extLst>
                <a:ext uri="{FF2B5EF4-FFF2-40B4-BE49-F238E27FC236}">
                  <a16:creationId xmlns:a16="http://schemas.microsoft.com/office/drawing/2014/main" id="{B8FE877C-89A1-FC46-86A7-E11CABCED9CB}"/>
                </a:ext>
              </a:extLst>
            </p:cNvPr>
            <p:cNvGraphicFramePr/>
            <p:nvPr/>
          </p:nvGraphicFramePr>
          <p:xfrm>
            <a:off x="5548153" y="3385982"/>
            <a:ext cx="1529154" cy="1019437"/>
          </p:xfrm>
          <a:graphic>
            <a:graphicData uri="http://schemas.openxmlformats.org/drawingml/2006/chart">
              <c:chart xmlns:c="http://schemas.openxmlformats.org/drawingml/2006/chart" xmlns:r="http://schemas.openxmlformats.org/officeDocument/2006/relationships" r:id="rId9"/>
            </a:graphicData>
          </a:graphic>
        </p:graphicFrame>
      </p:grpSp>
    </p:spTree>
    <p:extLst>
      <p:ext uri="{BB962C8B-B14F-4D97-AF65-F5344CB8AC3E}">
        <p14:creationId xmlns:p14="http://schemas.microsoft.com/office/powerpoint/2010/main" val="2453451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20704D-9AEC-1544-8BF5-1F5F4E8DC7BF}"/>
              </a:ext>
            </a:extLst>
          </p:cNvPr>
          <p:cNvSpPr>
            <a:spLocks noGrp="1"/>
          </p:cNvSpPr>
          <p:nvPr>
            <p:ph type="body" sz="quarter" idx="11"/>
          </p:nvPr>
        </p:nvSpPr>
        <p:spPr/>
        <p:txBody>
          <a:bodyPr>
            <a:noAutofit/>
          </a:bodyPr>
          <a:lstStyle/>
          <a:p>
            <a:pPr marL="136525" indent="-131763">
              <a:defRPr/>
            </a:pPr>
            <a:r>
              <a:rPr lang="en-GB" dirty="0">
                <a:latin typeface="Arial" panose="020B0604020202020204" pitchFamily="34" charset="0"/>
                <a:cs typeface="Arial" panose="020B0604020202020204" pitchFamily="34" charset="0"/>
              </a:rPr>
              <a:t>1. 	Schroeder S </a:t>
            </a:r>
            <a:r>
              <a:rPr lang="en-GB" i="1" dirty="0">
                <a:latin typeface="Arial" panose="020B0604020202020204" pitchFamily="34" charset="0"/>
                <a:cs typeface="Arial" panose="020B0604020202020204" pitchFamily="34" charset="0"/>
              </a:rPr>
              <a:t>et al</a:t>
            </a:r>
            <a:r>
              <a:rPr lang="en-GB" dirty="0">
                <a:latin typeface="Arial" panose="020B0604020202020204" pitchFamily="34" charset="0"/>
                <a:cs typeface="Arial" panose="020B0604020202020204" pitchFamily="34" charset="0"/>
              </a:rPr>
              <a:t>. Expert Rev </a:t>
            </a:r>
            <a:r>
              <a:rPr lang="en-GB" dirty="0" err="1">
                <a:latin typeface="Arial" panose="020B0604020202020204" pitchFamily="34" charset="0"/>
                <a:cs typeface="Arial" panose="020B0604020202020204" pitchFamily="34" charset="0"/>
              </a:rPr>
              <a:t>Clin</a:t>
            </a:r>
            <a:r>
              <a:rPr lang="en-GB" dirty="0">
                <a:latin typeface="Arial" panose="020B0604020202020204" pitchFamily="34" charset="0"/>
                <a:cs typeface="Arial" panose="020B0604020202020204" pitchFamily="34" charset="0"/>
              </a:rPr>
              <a:t> Immunol 2010; 6(6): 929-37.</a:t>
            </a:r>
          </a:p>
          <a:p>
            <a:pPr marL="136525" indent="-131763">
              <a:defRPr/>
            </a:pPr>
            <a:r>
              <a:rPr lang="en-GB" dirty="0">
                <a:latin typeface="Arial" panose="020B0604020202020204" pitchFamily="34" charset="0"/>
                <a:cs typeface="Arial" panose="020B0604020202020204" pitchFamily="34" charset="0"/>
              </a:rPr>
              <a:t>2. 	Straumann A, </a:t>
            </a:r>
            <a:r>
              <a:rPr lang="en-GB" dirty="0" err="1">
                <a:latin typeface="Arial" panose="020B0604020202020204" pitchFamily="34" charset="0"/>
                <a:cs typeface="Arial" panose="020B0604020202020204" pitchFamily="34" charset="0"/>
              </a:rPr>
              <a:t>Katzka</a:t>
            </a:r>
            <a:r>
              <a:rPr lang="en-GB" dirty="0">
                <a:latin typeface="Arial" panose="020B0604020202020204" pitchFamily="34" charset="0"/>
                <a:cs typeface="Arial" panose="020B0604020202020204" pitchFamily="34" charset="0"/>
              </a:rPr>
              <a:t> DA. Gastroenterology 2018; 154(2): 346-59.</a:t>
            </a:r>
          </a:p>
          <a:p>
            <a:pPr marL="136525" indent="-131763">
              <a:defRPr/>
            </a:pPr>
            <a:r>
              <a:rPr lang="en-GB" dirty="0">
                <a:latin typeface="Arial" panose="020B0604020202020204" pitchFamily="34" charset="0"/>
                <a:cs typeface="Arial" panose="020B0604020202020204" pitchFamily="34" charset="0"/>
              </a:rPr>
              <a:t>3. 	Alexander JA, </a:t>
            </a:r>
            <a:r>
              <a:rPr lang="en-GB" dirty="0" err="1">
                <a:latin typeface="Arial" panose="020B0604020202020204" pitchFamily="34" charset="0"/>
                <a:cs typeface="Arial" panose="020B0604020202020204" pitchFamily="34" charset="0"/>
              </a:rPr>
              <a:t>Katke</a:t>
            </a:r>
            <a:r>
              <a:rPr lang="en-GB" dirty="0">
                <a:latin typeface="Arial" panose="020B0604020202020204" pitchFamily="34" charset="0"/>
                <a:cs typeface="Arial" panose="020B0604020202020204" pitchFamily="34" charset="0"/>
              </a:rPr>
              <a:t> DA. Gastroenterol </a:t>
            </a:r>
            <a:r>
              <a:rPr lang="en-GB" dirty="0" err="1">
                <a:latin typeface="Arial" panose="020B0604020202020204" pitchFamily="34" charset="0"/>
                <a:cs typeface="Arial" panose="020B0604020202020204" pitchFamily="34" charset="0"/>
              </a:rPr>
              <a:t>Hepatol</a:t>
            </a:r>
            <a:r>
              <a:rPr lang="en-GB" dirty="0">
                <a:latin typeface="Arial" panose="020B0604020202020204" pitchFamily="34" charset="0"/>
                <a:cs typeface="Arial" panose="020B0604020202020204" pitchFamily="34" charset="0"/>
              </a:rPr>
              <a:t> 2011; 7(1): 59-61.</a:t>
            </a:r>
          </a:p>
          <a:p>
            <a:pPr marL="136525" indent="-131763">
              <a:defRPr/>
            </a:pPr>
            <a:r>
              <a:rPr lang="en-GB" dirty="0">
                <a:latin typeface="Arial" panose="020B0604020202020204" pitchFamily="34" charset="0"/>
                <a:cs typeface="Arial" panose="020B0604020202020204" pitchFamily="34" charset="0"/>
              </a:rPr>
              <a:t>4. 	Alexander JA. Gastroenterol </a:t>
            </a:r>
            <a:r>
              <a:rPr lang="en-GB" dirty="0" err="1">
                <a:latin typeface="Arial" panose="020B0604020202020204" pitchFamily="34" charset="0"/>
                <a:cs typeface="Arial" panose="020B0604020202020204" pitchFamily="34" charset="0"/>
              </a:rPr>
              <a:t>Hepatol</a:t>
            </a:r>
            <a:r>
              <a:rPr lang="en-GB" dirty="0">
                <a:latin typeface="Arial" panose="020B0604020202020204" pitchFamily="34" charset="0"/>
                <a:cs typeface="Arial" panose="020B0604020202020204" pitchFamily="34" charset="0"/>
              </a:rPr>
              <a:t> 2014; 10(5): 327-9.</a:t>
            </a:r>
          </a:p>
        </p:txBody>
      </p:sp>
      <p:sp>
        <p:nvSpPr>
          <p:cNvPr id="2" name="Title 1">
            <a:extLst>
              <a:ext uri="{FF2B5EF4-FFF2-40B4-BE49-F238E27FC236}">
                <a16:creationId xmlns:a16="http://schemas.microsoft.com/office/drawing/2014/main" id="{99526E0E-3759-9A4D-BA78-801DD31912A3}"/>
              </a:ext>
            </a:extLst>
          </p:cNvPr>
          <p:cNvSpPr>
            <a:spLocks noGrp="1"/>
          </p:cNvSpPr>
          <p:nvPr>
            <p:ph type="title"/>
          </p:nvPr>
        </p:nvSpPr>
        <p:spPr/>
        <p:txBody>
          <a:bodyPr/>
          <a:lstStyle/>
          <a:p>
            <a:r>
              <a:rPr lang="en-US" dirty="0"/>
              <a:t>Drug treatment of </a:t>
            </a:r>
            <a:r>
              <a:rPr lang="en-US" dirty="0" err="1"/>
              <a:t>EoE</a:t>
            </a:r>
            <a:r>
              <a:rPr lang="en-US" dirty="0"/>
              <a:t>: corticosteroids</a:t>
            </a:r>
          </a:p>
        </p:txBody>
      </p:sp>
      <p:sp>
        <p:nvSpPr>
          <p:cNvPr id="23" name="Rectangle 22">
            <a:extLst>
              <a:ext uri="{FF2B5EF4-FFF2-40B4-BE49-F238E27FC236}">
                <a16:creationId xmlns:a16="http://schemas.microsoft.com/office/drawing/2014/main" id="{6C118E78-0794-3840-A5C9-A3DE51696C8C}"/>
              </a:ext>
            </a:extLst>
          </p:cNvPr>
          <p:cNvSpPr/>
          <p:nvPr/>
        </p:nvSpPr>
        <p:spPr>
          <a:xfrm>
            <a:off x="428624" y="1918437"/>
            <a:ext cx="7893741" cy="23243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5">
            <a:extLst>
              <a:ext uri="{FF2B5EF4-FFF2-40B4-BE49-F238E27FC236}">
                <a16:creationId xmlns:a16="http://schemas.microsoft.com/office/drawing/2014/main" id="{227DD06B-374E-EB42-AAB9-4097DE572330}"/>
              </a:ext>
            </a:extLst>
          </p:cNvPr>
          <p:cNvSpPr>
            <a:spLocks noGrp="1"/>
          </p:cNvSpPr>
          <p:nvPr>
            <p:ph type="body" sz="quarter" idx="13"/>
          </p:nvPr>
        </p:nvSpPr>
        <p:spPr>
          <a:xfrm>
            <a:off x="428624" y="1040738"/>
            <a:ext cx="4361861" cy="806245"/>
          </a:xfrm>
        </p:spPr>
        <p:txBody>
          <a:bodyPr>
            <a:noAutofit/>
          </a:bodyPr>
          <a:lstStyle/>
          <a:p>
            <a:pPr marL="177800" indent="-177800">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As seen in a number of other allergic diseases, eosinophilia is relatively responsive to the administration of corticosteroids</a:t>
            </a:r>
            <a:r>
              <a:rPr lang="en-GB" altLang="en-US" baseline="30000" dirty="0">
                <a:latin typeface="Arial" panose="020B0604020202020204" pitchFamily="34" charset="0"/>
                <a:ea typeface="Arial Regular"/>
                <a:cs typeface="Arial" panose="020B0604020202020204" pitchFamily="34" charset="0"/>
              </a:rPr>
              <a:t>1</a:t>
            </a:r>
            <a:endParaRPr lang="en-US" dirty="0"/>
          </a:p>
        </p:txBody>
      </p:sp>
      <p:sp>
        <p:nvSpPr>
          <p:cNvPr id="25" name="Text Placeholder 5">
            <a:extLst>
              <a:ext uri="{FF2B5EF4-FFF2-40B4-BE49-F238E27FC236}">
                <a16:creationId xmlns:a16="http://schemas.microsoft.com/office/drawing/2014/main" id="{D08E118D-7992-A24D-89AA-4DAD426D5C60}"/>
              </a:ext>
            </a:extLst>
          </p:cNvPr>
          <p:cNvSpPr txBox="1">
            <a:spLocks/>
          </p:cNvSpPr>
          <p:nvPr/>
        </p:nvSpPr>
        <p:spPr>
          <a:xfrm>
            <a:off x="5026723" y="1040739"/>
            <a:ext cx="3303462" cy="91682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Arial Regular"/>
                <a:ea typeface="+mn-ea"/>
                <a:cs typeface="+mn-cs"/>
              </a:defRPr>
            </a:lvl1pPr>
            <a:lvl2pPr marL="180975" indent="-174625" algn="l" defTabSz="914400" rtl="0" eaLnBrk="1" latinLnBrk="0" hangingPunct="1">
              <a:lnSpc>
                <a:spcPct val="100000"/>
              </a:lnSpc>
              <a:spcBef>
                <a:spcPts val="500"/>
              </a:spcBef>
              <a:buFont typeface="Arial" panose="020B0604020202020204" pitchFamily="34" charset="0"/>
              <a:buChar char="•"/>
              <a:tabLst/>
              <a:defRPr sz="1400" b="0" i="0" kern="1200">
                <a:solidFill>
                  <a:schemeClr val="tx1"/>
                </a:solidFill>
                <a:latin typeface="Arial Regular"/>
                <a:ea typeface="+mn-ea"/>
                <a:cs typeface="+mn-cs"/>
              </a:defRPr>
            </a:lvl2pPr>
            <a:lvl3pPr marL="401638" indent="-176213" algn="l" defTabSz="914400" rtl="0" eaLnBrk="1" latinLnBrk="0" hangingPunct="1">
              <a:lnSpc>
                <a:spcPct val="100000"/>
              </a:lnSpc>
              <a:spcBef>
                <a:spcPts val="500"/>
              </a:spcBef>
              <a:buFont typeface=".AppleSystemUIFont"/>
              <a:buChar char="–"/>
              <a:tabLst/>
              <a:defRPr sz="1400" b="0" i="0" kern="1200">
                <a:solidFill>
                  <a:schemeClr val="tx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Font typeface="Arial" panose="020B0604020202020204" pitchFamily="34" charset="0"/>
              <a:buChar char="•"/>
            </a:pPr>
            <a:r>
              <a:rPr lang="en-GB" altLang="en-US" sz="1500" dirty="0">
                <a:solidFill>
                  <a:schemeClr val="accent1"/>
                </a:solidFill>
                <a:latin typeface="Arial" panose="020B0604020202020204" pitchFamily="34" charset="0"/>
                <a:ea typeface="Arial Regular"/>
                <a:cs typeface="Arial" panose="020B0604020202020204" pitchFamily="34" charset="0"/>
              </a:rPr>
              <a:t>Topical corticosteroids have also been shown to reduce oesophageal remodelling</a:t>
            </a:r>
            <a:r>
              <a:rPr lang="en-GB" altLang="en-US" sz="1500" baseline="30000" dirty="0">
                <a:solidFill>
                  <a:schemeClr val="accent1"/>
                </a:solidFill>
                <a:latin typeface="Arial" panose="020B0604020202020204" pitchFamily="34" charset="0"/>
                <a:ea typeface="Arial Regular"/>
                <a:cs typeface="Arial" panose="020B0604020202020204" pitchFamily="34" charset="0"/>
              </a:rPr>
              <a:t>2</a:t>
            </a:r>
          </a:p>
        </p:txBody>
      </p:sp>
      <p:sp>
        <p:nvSpPr>
          <p:cNvPr id="26" name="Content Placeholder 12">
            <a:extLst>
              <a:ext uri="{FF2B5EF4-FFF2-40B4-BE49-F238E27FC236}">
                <a16:creationId xmlns:a16="http://schemas.microsoft.com/office/drawing/2014/main" id="{55E066F7-3355-DE4C-93B6-E3B143F9740D}"/>
              </a:ext>
            </a:extLst>
          </p:cNvPr>
          <p:cNvSpPr txBox="1">
            <a:spLocks noChangeArrowheads="1"/>
          </p:cNvSpPr>
          <p:nvPr/>
        </p:nvSpPr>
        <p:spPr bwMode="auto">
          <a:xfrm>
            <a:off x="600903" y="2073729"/>
            <a:ext cx="6663908" cy="473910"/>
          </a:xfrm>
          <a:prstGeom prst="rect">
            <a:avLst/>
          </a:prstGeom>
          <a:noFill/>
          <a:ln>
            <a:noFill/>
          </a:ln>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buFont typeface="Arial" panose="020B0604020202020204" pitchFamily="34" charset="0"/>
              <a:buNone/>
            </a:pPr>
            <a:r>
              <a:rPr lang="en-GB" altLang="en-US" sz="1400" b="1" dirty="0">
                <a:solidFill>
                  <a:schemeClr val="bg2">
                    <a:lumMod val="25000"/>
                  </a:schemeClr>
                </a:solidFill>
                <a:ea typeface="Arial Regular"/>
                <a:cs typeface="Arial Regular"/>
              </a:rPr>
              <a:t>Impact of budesonide in the oesophageal mucosa on factors accompanying inflammation and lamina propria fibrosis</a:t>
            </a:r>
            <a:r>
              <a:rPr lang="en-GB" altLang="en-US" sz="1400" b="1" baseline="30000" dirty="0">
                <a:solidFill>
                  <a:schemeClr val="bg2">
                    <a:lumMod val="25000"/>
                  </a:schemeClr>
                </a:solidFill>
                <a:ea typeface="Arial Regular"/>
                <a:cs typeface="Arial Regular"/>
              </a:rPr>
              <a:t>3</a:t>
            </a:r>
            <a:endParaRPr lang="en-GB" altLang="en-US" sz="1400" b="1" dirty="0">
              <a:solidFill>
                <a:schemeClr val="bg2">
                  <a:lumMod val="25000"/>
                </a:schemeClr>
              </a:solidFill>
              <a:ea typeface="Arial Regular"/>
              <a:cs typeface="Arial Regular"/>
            </a:endParaRPr>
          </a:p>
        </p:txBody>
      </p:sp>
      <p:sp>
        <p:nvSpPr>
          <p:cNvPr id="27" name="Content Placeholder 12">
            <a:extLst>
              <a:ext uri="{FF2B5EF4-FFF2-40B4-BE49-F238E27FC236}">
                <a16:creationId xmlns:a16="http://schemas.microsoft.com/office/drawing/2014/main" id="{0ACB10BF-6FB5-A441-A9D7-EDC2B2C41063}"/>
              </a:ext>
            </a:extLst>
          </p:cNvPr>
          <p:cNvSpPr txBox="1">
            <a:spLocks noChangeArrowheads="1"/>
          </p:cNvSpPr>
          <p:nvPr/>
        </p:nvSpPr>
        <p:spPr bwMode="auto">
          <a:xfrm>
            <a:off x="4018308" y="2673321"/>
            <a:ext cx="1874627" cy="52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76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buFont typeface="Arial" panose="020B0604020202020204" pitchFamily="34" charset="0"/>
              <a:buNone/>
            </a:pPr>
            <a:r>
              <a:rPr lang="en-GB" altLang="en-US" sz="1200">
                <a:solidFill>
                  <a:schemeClr val="bg2">
                    <a:lumMod val="25000"/>
                  </a:schemeClr>
                </a:solidFill>
                <a:latin typeface="Arial" panose="020B0604020202020204" pitchFamily="34" charset="0"/>
                <a:ea typeface="Arial Regular"/>
                <a:cs typeface="Arial" panose="020B0604020202020204" pitchFamily="34" charset="0"/>
              </a:rPr>
              <a:t>Tumour necrosis </a:t>
            </a:r>
            <a:br>
              <a:rPr lang="en-GB" altLang="en-US" sz="1200">
                <a:solidFill>
                  <a:schemeClr val="bg2">
                    <a:lumMod val="25000"/>
                  </a:schemeClr>
                </a:solidFill>
                <a:latin typeface="Arial" panose="020B0604020202020204" pitchFamily="34" charset="0"/>
                <a:ea typeface="Arial Regular"/>
                <a:cs typeface="Arial" panose="020B0604020202020204" pitchFamily="34" charset="0"/>
              </a:rPr>
            </a:br>
            <a:r>
              <a:rPr lang="en-GB" altLang="en-US" sz="1200">
                <a:solidFill>
                  <a:schemeClr val="bg2">
                    <a:lumMod val="25000"/>
                  </a:schemeClr>
                </a:solidFill>
                <a:latin typeface="Arial" panose="020B0604020202020204" pitchFamily="34" charset="0"/>
                <a:ea typeface="Arial Regular"/>
                <a:cs typeface="Arial" panose="020B0604020202020204" pitchFamily="34" charset="0"/>
              </a:rPr>
              <a:t>factor-</a:t>
            </a:r>
            <a:r>
              <a:rPr lang="en-GB" altLang="en-US" sz="1200">
                <a:solidFill>
                  <a:schemeClr val="bg2">
                    <a:lumMod val="25000"/>
                  </a:schemeClr>
                </a:solidFill>
                <a:latin typeface="Arial" panose="020B0604020202020204" pitchFamily="34" charset="0"/>
                <a:ea typeface="Arial Regular"/>
                <a:cs typeface="Arial" panose="020B0604020202020204" pitchFamily="34" charset="0"/>
                <a:sym typeface="Symbol" pitchFamily="2" charset="2"/>
              </a:rPr>
              <a:t></a:t>
            </a:r>
            <a:r>
              <a:rPr lang="en-GB" altLang="en-US" sz="1200">
                <a:solidFill>
                  <a:schemeClr val="bg2">
                    <a:lumMod val="25000"/>
                  </a:schemeClr>
                </a:solidFill>
                <a:latin typeface="Arial" panose="020B0604020202020204" pitchFamily="34" charset="0"/>
                <a:ea typeface="Arial Regular"/>
                <a:cs typeface="Arial" panose="020B0604020202020204" pitchFamily="34" charset="0"/>
              </a:rPr>
              <a:t> </a:t>
            </a:r>
            <a:endParaRPr lang="en-GB" altLang="en-US" sz="1200" baseline="3000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28" name="Content Placeholder 12">
            <a:extLst>
              <a:ext uri="{FF2B5EF4-FFF2-40B4-BE49-F238E27FC236}">
                <a16:creationId xmlns:a16="http://schemas.microsoft.com/office/drawing/2014/main" id="{6FF385C2-CC40-2743-AA0E-F15BDE1C5D2A}"/>
              </a:ext>
            </a:extLst>
          </p:cNvPr>
          <p:cNvSpPr txBox="1">
            <a:spLocks noChangeArrowheads="1"/>
          </p:cNvSpPr>
          <p:nvPr/>
        </p:nvSpPr>
        <p:spPr bwMode="auto">
          <a:xfrm>
            <a:off x="567154" y="2671286"/>
            <a:ext cx="788783" cy="30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76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buFont typeface="Arial" panose="020B0604020202020204" pitchFamily="34" charset="0"/>
              <a:buNone/>
            </a:pPr>
            <a:r>
              <a:rPr lang="en-GB" altLang="en-US" sz="1200" dirty="0">
                <a:solidFill>
                  <a:schemeClr val="bg2">
                    <a:lumMod val="25000"/>
                  </a:schemeClr>
                </a:solidFill>
                <a:latin typeface="Arial" panose="020B0604020202020204" pitchFamily="34" charset="0"/>
                <a:ea typeface="Arial Regular"/>
                <a:cs typeface="Arial" panose="020B0604020202020204" pitchFamily="34" charset="0"/>
              </a:rPr>
              <a:t>Eosinophils </a:t>
            </a:r>
            <a:endParaRPr lang="en-GB" altLang="en-US" sz="1200" baseline="30000" dirty="0">
              <a:solidFill>
                <a:schemeClr val="bg2">
                  <a:lumMod val="25000"/>
                </a:schemeClr>
              </a:solidFill>
              <a:latin typeface="Arial" panose="020B0604020202020204" pitchFamily="34" charset="0"/>
              <a:ea typeface="Arial Regular"/>
              <a:cs typeface="Arial" panose="020B0604020202020204" pitchFamily="34" charset="0"/>
            </a:endParaRPr>
          </a:p>
        </p:txBody>
      </p:sp>
      <p:pic>
        <p:nvPicPr>
          <p:cNvPr id="29" name="Picture 21">
            <a:extLst>
              <a:ext uri="{FF2B5EF4-FFF2-40B4-BE49-F238E27FC236}">
                <a16:creationId xmlns:a16="http://schemas.microsoft.com/office/drawing/2014/main" id="{1F900399-0E03-984B-A35B-C010619E9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82" y="3047839"/>
            <a:ext cx="814170" cy="88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2">
            <a:extLst>
              <a:ext uri="{FF2B5EF4-FFF2-40B4-BE49-F238E27FC236}">
                <a16:creationId xmlns:a16="http://schemas.microsoft.com/office/drawing/2014/main" id="{A61CCA50-50CD-414A-BC45-5C9A0FD6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17" r="-2809" b="-1768"/>
          <a:stretch>
            <a:fillRect/>
          </a:stretch>
        </p:blipFill>
        <p:spPr bwMode="auto">
          <a:xfrm>
            <a:off x="7264811" y="3013237"/>
            <a:ext cx="860984" cy="82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7">
            <a:extLst>
              <a:ext uri="{FF2B5EF4-FFF2-40B4-BE49-F238E27FC236}">
                <a16:creationId xmlns:a16="http://schemas.microsoft.com/office/drawing/2014/main" id="{A3CBF217-12B7-B540-B131-6C89EF9A5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175" y="3106867"/>
            <a:ext cx="799921" cy="6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Content Placeholder 12">
            <a:extLst>
              <a:ext uri="{FF2B5EF4-FFF2-40B4-BE49-F238E27FC236}">
                <a16:creationId xmlns:a16="http://schemas.microsoft.com/office/drawing/2014/main" id="{7F128DE7-833E-F449-87F4-90D3BD041841}"/>
              </a:ext>
            </a:extLst>
          </p:cNvPr>
          <p:cNvSpPr txBox="1">
            <a:spLocks noChangeArrowheads="1"/>
          </p:cNvSpPr>
          <p:nvPr/>
        </p:nvSpPr>
        <p:spPr bwMode="auto">
          <a:xfrm>
            <a:off x="2058195" y="2671286"/>
            <a:ext cx="1632410" cy="30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76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buFont typeface="Arial" panose="020B0604020202020204" pitchFamily="34" charset="0"/>
              <a:buNone/>
            </a:pPr>
            <a:r>
              <a:rPr lang="en-GB" altLang="en-US" sz="1200" dirty="0">
                <a:solidFill>
                  <a:schemeClr val="bg2">
                    <a:lumMod val="25000"/>
                  </a:schemeClr>
                </a:solidFill>
                <a:latin typeface="Arial" panose="020B0604020202020204" pitchFamily="34" charset="0"/>
                <a:ea typeface="Arial Regular"/>
                <a:cs typeface="Arial" panose="020B0604020202020204" pitchFamily="34" charset="0"/>
              </a:rPr>
              <a:t>Mast cells </a:t>
            </a:r>
            <a:endParaRPr lang="en-GB" altLang="en-US" sz="1200" baseline="30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33" name="Content Placeholder 12">
            <a:extLst>
              <a:ext uri="{FF2B5EF4-FFF2-40B4-BE49-F238E27FC236}">
                <a16:creationId xmlns:a16="http://schemas.microsoft.com/office/drawing/2014/main" id="{B16085C0-6DEA-E141-865D-00C994DB2EDB}"/>
              </a:ext>
            </a:extLst>
          </p:cNvPr>
          <p:cNvSpPr txBox="1">
            <a:spLocks noChangeArrowheads="1"/>
          </p:cNvSpPr>
          <p:nvPr/>
        </p:nvSpPr>
        <p:spPr bwMode="auto">
          <a:xfrm>
            <a:off x="6285771" y="2665179"/>
            <a:ext cx="1573384" cy="52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76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buFont typeface="Arial" panose="020B0604020202020204" pitchFamily="34" charset="0"/>
              <a:buNone/>
            </a:pPr>
            <a:r>
              <a:rPr lang="en-GB" altLang="en-US" sz="1200">
                <a:solidFill>
                  <a:schemeClr val="bg2">
                    <a:lumMod val="25000"/>
                  </a:schemeClr>
                </a:solidFill>
                <a:latin typeface="Arial" panose="020B0604020202020204" pitchFamily="34" charset="0"/>
                <a:ea typeface="Arial Regular"/>
                <a:cs typeface="Arial" panose="020B0604020202020204" pitchFamily="34" charset="0"/>
              </a:rPr>
              <a:t>Epithelial </a:t>
            </a:r>
            <a:br>
              <a:rPr lang="en-GB" altLang="en-US" sz="1200">
                <a:solidFill>
                  <a:schemeClr val="bg2">
                    <a:lumMod val="25000"/>
                  </a:schemeClr>
                </a:solidFill>
                <a:latin typeface="Arial" panose="020B0604020202020204" pitchFamily="34" charset="0"/>
                <a:ea typeface="Arial Regular"/>
                <a:cs typeface="Arial" panose="020B0604020202020204" pitchFamily="34" charset="0"/>
              </a:rPr>
            </a:br>
            <a:r>
              <a:rPr lang="en-GB" altLang="en-US" sz="1200">
                <a:solidFill>
                  <a:schemeClr val="bg2">
                    <a:lumMod val="25000"/>
                  </a:schemeClr>
                </a:solidFill>
                <a:latin typeface="Arial" panose="020B0604020202020204" pitchFamily="34" charset="0"/>
                <a:ea typeface="Arial Regular"/>
                <a:cs typeface="Arial" panose="020B0604020202020204" pitchFamily="34" charset="0"/>
              </a:rPr>
              <a:t>cell apoptosis </a:t>
            </a:r>
            <a:endParaRPr lang="en-GB" altLang="en-US" sz="1200" baseline="3000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34" name="Down Arrow 33">
            <a:extLst>
              <a:ext uri="{FF2B5EF4-FFF2-40B4-BE49-F238E27FC236}">
                <a16:creationId xmlns:a16="http://schemas.microsoft.com/office/drawing/2014/main" id="{95570D86-5402-B242-83A5-3778AF7972E7}"/>
              </a:ext>
            </a:extLst>
          </p:cNvPr>
          <p:cNvSpPr/>
          <p:nvPr/>
        </p:nvSpPr>
        <p:spPr>
          <a:xfrm>
            <a:off x="602866" y="3119079"/>
            <a:ext cx="692044" cy="95663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35" name="Down Arrow 34">
            <a:extLst>
              <a:ext uri="{FF2B5EF4-FFF2-40B4-BE49-F238E27FC236}">
                <a16:creationId xmlns:a16="http://schemas.microsoft.com/office/drawing/2014/main" id="{6CD50471-0D08-764B-BE9E-4E005BA33908}"/>
              </a:ext>
            </a:extLst>
          </p:cNvPr>
          <p:cNvSpPr/>
          <p:nvPr/>
        </p:nvSpPr>
        <p:spPr>
          <a:xfrm>
            <a:off x="2538555" y="3119079"/>
            <a:ext cx="694079" cy="95663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36" name="Down Arrow 35">
            <a:extLst>
              <a:ext uri="{FF2B5EF4-FFF2-40B4-BE49-F238E27FC236}">
                <a16:creationId xmlns:a16="http://schemas.microsoft.com/office/drawing/2014/main" id="{A0F7E6F2-547C-AE4B-ADFA-09500F8C040D}"/>
              </a:ext>
            </a:extLst>
          </p:cNvPr>
          <p:cNvSpPr/>
          <p:nvPr/>
        </p:nvSpPr>
        <p:spPr>
          <a:xfrm>
            <a:off x="4626901" y="3121114"/>
            <a:ext cx="694079" cy="95663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41" name="Down Arrow 40">
            <a:extLst>
              <a:ext uri="{FF2B5EF4-FFF2-40B4-BE49-F238E27FC236}">
                <a16:creationId xmlns:a16="http://schemas.microsoft.com/office/drawing/2014/main" id="{70DFD966-F053-4342-8C01-4945A8052A9D}"/>
              </a:ext>
            </a:extLst>
          </p:cNvPr>
          <p:cNvSpPr/>
          <p:nvPr/>
        </p:nvSpPr>
        <p:spPr>
          <a:xfrm>
            <a:off x="6698963" y="3115009"/>
            <a:ext cx="692044" cy="95663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2" name="Text Placeholder 5">
            <a:extLst>
              <a:ext uri="{FF2B5EF4-FFF2-40B4-BE49-F238E27FC236}">
                <a16:creationId xmlns:a16="http://schemas.microsoft.com/office/drawing/2014/main" id="{02505F76-D703-624C-B372-F9780F0AABD6}"/>
              </a:ext>
            </a:extLst>
          </p:cNvPr>
          <p:cNvSpPr txBox="1">
            <a:spLocks/>
          </p:cNvSpPr>
          <p:nvPr/>
        </p:nvSpPr>
        <p:spPr>
          <a:xfrm>
            <a:off x="428624" y="4455050"/>
            <a:ext cx="6472239" cy="106828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Arial Regular"/>
                <a:ea typeface="+mn-ea"/>
                <a:cs typeface="+mn-cs"/>
              </a:defRPr>
            </a:lvl1pPr>
            <a:lvl2pPr marL="180975" indent="-174625" algn="l" defTabSz="914400" rtl="0" eaLnBrk="1" latinLnBrk="0" hangingPunct="1">
              <a:lnSpc>
                <a:spcPct val="100000"/>
              </a:lnSpc>
              <a:spcBef>
                <a:spcPts val="500"/>
              </a:spcBef>
              <a:buFont typeface="Arial" panose="020B0604020202020204" pitchFamily="34" charset="0"/>
              <a:buChar char="•"/>
              <a:tabLst/>
              <a:defRPr sz="1400" b="0" i="0" kern="1200">
                <a:solidFill>
                  <a:schemeClr val="tx1"/>
                </a:solidFill>
                <a:latin typeface="Arial Regular"/>
                <a:ea typeface="+mn-ea"/>
                <a:cs typeface="+mn-cs"/>
              </a:defRPr>
            </a:lvl2pPr>
            <a:lvl3pPr marL="401638" indent="-176213" algn="l" defTabSz="914400" rtl="0" eaLnBrk="1" latinLnBrk="0" hangingPunct="1">
              <a:lnSpc>
                <a:spcPct val="100000"/>
              </a:lnSpc>
              <a:spcBef>
                <a:spcPts val="500"/>
              </a:spcBef>
              <a:buFont typeface=".AppleSystemUIFont"/>
              <a:buChar char="–"/>
              <a:tabLst/>
              <a:defRPr sz="1400" b="0" i="0" kern="1200">
                <a:solidFill>
                  <a:schemeClr val="tx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Font typeface="Arial" panose="020B0604020202020204" pitchFamily="34" charset="0"/>
              <a:buChar char="•"/>
            </a:pPr>
            <a: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t>While trials have used different agents, delivery systems, and dosages, at least a partial symptomatic response is seen in about 60-75% of adults; a similar proportion achieve a complete histologic response</a:t>
            </a:r>
            <a:r>
              <a:rPr lang="en-GB" altLang="en-US" sz="1500" baseline="30000" dirty="0">
                <a:solidFill>
                  <a:schemeClr val="bg2">
                    <a:lumMod val="25000"/>
                  </a:schemeClr>
                </a:solidFill>
                <a:latin typeface="Arial" panose="020B0604020202020204" pitchFamily="34" charset="0"/>
                <a:ea typeface="Arial Regular"/>
                <a:cs typeface="Arial" panose="020B0604020202020204" pitchFamily="34" charset="0"/>
              </a:rPr>
              <a:t>4</a:t>
            </a:r>
          </a:p>
          <a:p>
            <a:pPr marL="177800" indent="-177800">
              <a:buFont typeface="Arial" panose="020B0604020202020204" pitchFamily="34" charset="0"/>
              <a:buChar char="•"/>
            </a:pPr>
            <a: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t>Use of systemic steroids is not recommended because of adverse effects</a:t>
            </a:r>
            <a:r>
              <a:rPr lang="en-GB" altLang="en-US" sz="1500" baseline="30000" dirty="0">
                <a:solidFill>
                  <a:schemeClr val="bg2">
                    <a:lumMod val="25000"/>
                  </a:schemeClr>
                </a:solidFill>
                <a:latin typeface="Arial" panose="020B0604020202020204" pitchFamily="34" charset="0"/>
                <a:ea typeface="Arial Regular"/>
                <a:cs typeface="Arial" panose="020B0604020202020204" pitchFamily="34" charset="0"/>
              </a:rPr>
              <a:t>1</a:t>
            </a:r>
          </a:p>
        </p:txBody>
      </p:sp>
      <p:pic>
        <p:nvPicPr>
          <p:cNvPr id="53" name="Picture 52">
            <a:extLst>
              <a:ext uri="{FF2B5EF4-FFF2-40B4-BE49-F238E27FC236}">
                <a16:creationId xmlns:a16="http://schemas.microsoft.com/office/drawing/2014/main" id="{C4EEDACA-9DD8-4A41-B4FD-6160636F7A3A}"/>
              </a:ext>
            </a:extLst>
          </p:cNvPr>
          <p:cNvPicPr>
            <a:picLocks noChangeAspect="1"/>
          </p:cNvPicPr>
          <p:nvPr/>
        </p:nvPicPr>
        <p:blipFill>
          <a:blip r:embed="rId5"/>
          <a:stretch>
            <a:fillRect/>
          </a:stretch>
        </p:blipFill>
        <p:spPr>
          <a:xfrm>
            <a:off x="1341750" y="3106867"/>
            <a:ext cx="561725" cy="561725"/>
          </a:xfrm>
          <a:prstGeom prst="rect">
            <a:avLst/>
          </a:prstGeom>
        </p:spPr>
      </p:pic>
    </p:spTree>
    <p:extLst>
      <p:ext uri="{BB962C8B-B14F-4D97-AF65-F5344CB8AC3E}">
        <p14:creationId xmlns:p14="http://schemas.microsoft.com/office/powerpoint/2010/main" val="1268496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20704D-9AEC-1544-8BF5-1F5F4E8DC7BF}"/>
              </a:ext>
            </a:extLst>
          </p:cNvPr>
          <p:cNvSpPr>
            <a:spLocks noGrp="1"/>
          </p:cNvSpPr>
          <p:nvPr>
            <p:ph type="body" sz="quarter" idx="11"/>
          </p:nvPr>
        </p:nvSpPr>
        <p:spPr>
          <a:xfrm>
            <a:off x="428624" y="6028828"/>
            <a:ext cx="5955991" cy="829173"/>
          </a:xfrm>
        </p:spPr>
        <p:txBody>
          <a:bodyPr>
            <a:noAutofit/>
          </a:bodyPr>
          <a:lstStyle/>
          <a:p>
            <a:pPr marL="136525" indent="-131763">
              <a:defRPr/>
            </a:pPr>
            <a:r>
              <a:rPr lang="en-GB" dirty="0">
                <a:latin typeface="Arial" panose="020B0604020202020204" pitchFamily="34" charset="0"/>
                <a:cs typeface="Arial" panose="020B0604020202020204" pitchFamily="34" charset="0"/>
              </a:rPr>
              <a:t>1. 	</a:t>
            </a:r>
            <a:r>
              <a:rPr lang="en-GB" dirty="0" err="1">
                <a:latin typeface="Arial" panose="020B0604020202020204" pitchFamily="34" charset="0"/>
                <a:cs typeface="Arial" panose="020B0604020202020204" pitchFamily="34" charset="0"/>
              </a:rPr>
              <a:t>Dellon</a:t>
            </a:r>
            <a:r>
              <a:rPr lang="en-GB" dirty="0">
                <a:latin typeface="Arial" panose="020B0604020202020204" pitchFamily="34" charset="0"/>
                <a:cs typeface="Arial" panose="020B0604020202020204" pitchFamily="34" charset="0"/>
              </a:rPr>
              <a:t> ES </a:t>
            </a:r>
            <a:r>
              <a:rPr lang="en-GB" i="1" dirty="0">
                <a:latin typeface="Arial" panose="020B0604020202020204" pitchFamily="34" charset="0"/>
                <a:cs typeface="Arial" panose="020B0604020202020204" pitchFamily="34" charset="0"/>
              </a:rPr>
              <a:t>et al. </a:t>
            </a:r>
            <a:r>
              <a:rPr lang="en-GB" dirty="0">
                <a:latin typeface="Arial" panose="020B0604020202020204" pitchFamily="34" charset="0"/>
                <a:cs typeface="Arial" panose="020B0604020202020204" pitchFamily="34" charset="0"/>
              </a:rPr>
              <a:t>Gastroenterology 2017; 152(4): 776-86.</a:t>
            </a:r>
          </a:p>
          <a:p>
            <a:pPr marL="136525" indent="-131763">
              <a:defRPr/>
            </a:pPr>
            <a:r>
              <a:rPr lang="en-GB" dirty="0">
                <a:latin typeface="Arial" panose="020B0604020202020204" pitchFamily="34" charset="0"/>
                <a:cs typeface="Arial" panose="020B0604020202020204" pitchFamily="34" charset="0"/>
              </a:rPr>
              <a:t>2. 	</a:t>
            </a:r>
            <a:r>
              <a:rPr lang="en-GB" dirty="0" err="1">
                <a:latin typeface="Arial" panose="020B0604020202020204" pitchFamily="34" charset="0"/>
                <a:cs typeface="Arial" panose="020B0604020202020204" pitchFamily="34" charset="0"/>
              </a:rPr>
              <a:t>Dellon</a:t>
            </a:r>
            <a:r>
              <a:rPr lang="en-GB" dirty="0">
                <a:latin typeface="Arial" panose="020B0604020202020204" pitchFamily="34" charset="0"/>
                <a:cs typeface="Arial" panose="020B0604020202020204" pitchFamily="34" charset="0"/>
              </a:rPr>
              <a:t> ES </a:t>
            </a:r>
            <a:r>
              <a:rPr lang="en-GB" i="1" dirty="0">
                <a:latin typeface="Arial" panose="020B0604020202020204" pitchFamily="34" charset="0"/>
                <a:cs typeface="Arial" panose="020B0604020202020204" pitchFamily="34" charset="0"/>
              </a:rPr>
              <a:t>et al</a:t>
            </a:r>
            <a:r>
              <a:rPr lang="en-GB" dirty="0">
                <a:latin typeface="Arial" panose="020B0604020202020204" pitchFamily="34" charset="0"/>
                <a:cs typeface="Arial" panose="020B0604020202020204" pitchFamily="34" charset="0"/>
              </a:rPr>
              <a:t>. Gastroenterology 2012; 143(2): 321-4.</a:t>
            </a:r>
          </a:p>
        </p:txBody>
      </p:sp>
      <p:sp>
        <p:nvSpPr>
          <p:cNvPr id="2" name="Title 1">
            <a:extLst>
              <a:ext uri="{FF2B5EF4-FFF2-40B4-BE49-F238E27FC236}">
                <a16:creationId xmlns:a16="http://schemas.microsoft.com/office/drawing/2014/main" id="{99526E0E-3759-9A4D-BA78-801DD31912A3}"/>
              </a:ext>
            </a:extLst>
          </p:cNvPr>
          <p:cNvSpPr>
            <a:spLocks noGrp="1"/>
          </p:cNvSpPr>
          <p:nvPr>
            <p:ph type="title"/>
          </p:nvPr>
        </p:nvSpPr>
        <p:spPr>
          <a:xfrm>
            <a:off x="428624" y="0"/>
            <a:ext cx="7906774" cy="1020932"/>
          </a:xfrm>
        </p:spPr>
        <p:txBody>
          <a:bodyPr/>
          <a:lstStyle/>
          <a:p>
            <a:r>
              <a:rPr lang="en-US" dirty="0"/>
              <a:t>Off-label corticosteroids are not </a:t>
            </a:r>
            <a:r>
              <a:rPr lang="en-US" dirty="0" err="1"/>
              <a:t>optimised</a:t>
            </a:r>
            <a:r>
              <a:rPr lang="en-US" dirty="0"/>
              <a:t> for </a:t>
            </a:r>
            <a:r>
              <a:rPr lang="en-US" dirty="0" err="1"/>
              <a:t>oesophageal</a:t>
            </a:r>
            <a:r>
              <a:rPr lang="en-US" dirty="0"/>
              <a:t> delivery</a:t>
            </a:r>
            <a:r>
              <a:rPr lang="en-US" baseline="30000" dirty="0"/>
              <a:t>1</a:t>
            </a:r>
          </a:p>
        </p:txBody>
      </p:sp>
      <p:sp>
        <p:nvSpPr>
          <p:cNvPr id="14" name="Text Placeholder 5">
            <a:extLst>
              <a:ext uri="{FF2B5EF4-FFF2-40B4-BE49-F238E27FC236}">
                <a16:creationId xmlns:a16="http://schemas.microsoft.com/office/drawing/2014/main" id="{DC4CA46C-6CB7-F948-837E-7A64FB21A834}"/>
              </a:ext>
            </a:extLst>
          </p:cNvPr>
          <p:cNvSpPr>
            <a:spLocks noGrp="1"/>
          </p:cNvSpPr>
          <p:nvPr>
            <p:ph type="body" sz="quarter" idx="13"/>
          </p:nvPr>
        </p:nvSpPr>
        <p:spPr>
          <a:xfrm>
            <a:off x="428624" y="1055259"/>
            <a:ext cx="7521366" cy="2096221"/>
          </a:xfrm>
        </p:spPr>
        <p:txBody>
          <a:bodyPr>
            <a:noAutofit/>
          </a:bodyPr>
          <a:lstStyle/>
          <a:p>
            <a:pPr marL="171450" indent="-171450">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Asthma steroid preparations have been swallowed rather than inhaled to coat the oesophagus, but are suboptimal for use in EoE</a:t>
            </a:r>
            <a:r>
              <a:rPr lang="en-GB" altLang="en-US" baseline="30000" dirty="0">
                <a:latin typeface="Arial" panose="020B0604020202020204" pitchFamily="34" charset="0"/>
                <a:ea typeface="Arial Regular"/>
                <a:cs typeface="Arial" panose="020B0604020202020204" pitchFamily="34" charset="0"/>
              </a:rPr>
              <a:t>1</a:t>
            </a:r>
          </a:p>
          <a:p>
            <a:pPr marL="171450" indent="-171450">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Undesired lung deposition can result from medication administered into the mouth using metered-dose inhalers</a:t>
            </a:r>
            <a:r>
              <a:rPr lang="en-GB" altLang="en-US" baseline="30000" dirty="0">
                <a:latin typeface="Arial" panose="020B0604020202020204" pitchFamily="34" charset="0"/>
                <a:ea typeface="Arial Regular"/>
                <a:cs typeface="Arial" panose="020B0604020202020204" pitchFamily="34" charset="0"/>
              </a:rPr>
              <a:t>1,2</a:t>
            </a:r>
          </a:p>
          <a:p>
            <a:pPr marL="171450" indent="-171450">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While there is greater oesophageal deposition with topical viscous steroids, variable drug concentrations are possible when patients mix aqueous forms into slurries</a:t>
            </a:r>
            <a:r>
              <a:rPr lang="en-GB" altLang="en-US" baseline="30000" dirty="0">
                <a:latin typeface="Arial" panose="020B0604020202020204" pitchFamily="34" charset="0"/>
                <a:ea typeface="Arial Regular"/>
                <a:cs typeface="Arial" panose="020B0604020202020204" pitchFamily="34" charset="0"/>
              </a:rPr>
              <a:t>1,2</a:t>
            </a:r>
          </a:p>
        </p:txBody>
      </p:sp>
      <p:sp>
        <p:nvSpPr>
          <p:cNvPr id="19" name="Rectangle 18">
            <a:extLst>
              <a:ext uri="{FF2B5EF4-FFF2-40B4-BE49-F238E27FC236}">
                <a16:creationId xmlns:a16="http://schemas.microsoft.com/office/drawing/2014/main" id="{E90A7EB6-41B1-AF43-8D6D-D2F0569B29E2}"/>
              </a:ext>
            </a:extLst>
          </p:cNvPr>
          <p:cNvSpPr/>
          <p:nvPr/>
        </p:nvSpPr>
        <p:spPr>
          <a:xfrm>
            <a:off x="6447721" y="5893642"/>
            <a:ext cx="1946094" cy="738664"/>
          </a:xfrm>
          <a:prstGeom prst="rect">
            <a:avLst/>
          </a:prstGeom>
        </p:spPr>
        <p:txBody>
          <a:bodyPr wrap="square" lIns="0" tIns="0" rIns="0" bIns="0">
            <a:spAutoFit/>
          </a:bodyPr>
          <a:lstStyle/>
          <a:p>
            <a:r>
              <a:rPr lang="en-GB" sz="800" dirty="0">
                <a:solidFill>
                  <a:schemeClr val="bg1"/>
                </a:solidFill>
                <a:latin typeface="Arial" panose="020B0604020202020204" pitchFamily="34" charset="0"/>
                <a:cs typeface="Arial" panose="020B0604020202020204" pitchFamily="34" charset="0"/>
              </a:rPr>
              <a:t>Reprinted from Gastroenterology, vol. 143, issue 2, Evan S. </a:t>
            </a:r>
            <a:r>
              <a:rPr lang="en-GB" sz="800" dirty="0" err="1">
                <a:solidFill>
                  <a:schemeClr val="bg1"/>
                </a:solidFill>
                <a:latin typeface="Arial" panose="020B0604020202020204" pitchFamily="34" charset="0"/>
                <a:cs typeface="Arial" panose="020B0604020202020204" pitchFamily="34" charset="0"/>
              </a:rPr>
              <a:t>Dellon</a:t>
            </a:r>
            <a:r>
              <a:rPr lang="en-GB" sz="800" dirty="0">
                <a:solidFill>
                  <a:schemeClr val="bg1"/>
                </a:solidFill>
                <a:latin typeface="Arial" panose="020B0604020202020204" pitchFamily="34" charset="0"/>
                <a:cs typeface="Arial" panose="020B0604020202020204" pitchFamily="34" charset="0"/>
              </a:rPr>
              <a:t> et al, Viscous Topical Is More Effective Than Nebulized Steroid Therapy for Patients With Eosinophilic Esophagitis, 321-324, </a:t>
            </a:r>
            <a:br>
              <a:rPr lang="en-GB" sz="800" dirty="0">
                <a:solidFill>
                  <a:schemeClr val="bg1"/>
                </a:solidFill>
                <a:latin typeface="Arial" panose="020B0604020202020204" pitchFamily="34" charset="0"/>
                <a:cs typeface="Arial" panose="020B0604020202020204" pitchFamily="34" charset="0"/>
              </a:rPr>
            </a:br>
            <a:r>
              <a:rPr lang="en-GB" sz="800" dirty="0">
                <a:solidFill>
                  <a:schemeClr val="bg1"/>
                </a:solidFill>
                <a:latin typeface="Arial" panose="020B0604020202020204" pitchFamily="34" charset="0"/>
                <a:cs typeface="Arial" panose="020B0604020202020204" pitchFamily="34" charset="0"/>
              </a:rPr>
              <a:t>© 2012 with permission from Elsevier.</a:t>
            </a:r>
          </a:p>
        </p:txBody>
      </p:sp>
      <p:pic>
        <p:nvPicPr>
          <p:cNvPr id="11" name="Grafik 7">
            <a:extLst>
              <a:ext uri="{FF2B5EF4-FFF2-40B4-BE49-F238E27FC236}">
                <a16:creationId xmlns:a16="http://schemas.microsoft.com/office/drawing/2014/main" id="{70AE3F1C-019D-8043-9D75-DC6384D95B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52" t="9415" r="5697" b="4364"/>
          <a:stretch/>
        </p:blipFill>
        <p:spPr bwMode="auto">
          <a:xfrm>
            <a:off x="612324" y="2934321"/>
            <a:ext cx="2075022" cy="30945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 name="Grafik 6">
            <a:extLst>
              <a:ext uri="{FF2B5EF4-FFF2-40B4-BE49-F238E27FC236}">
                <a16:creationId xmlns:a16="http://schemas.microsoft.com/office/drawing/2014/main" id="{544B1207-87D1-4047-90C0-0A8350CACC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3" t="11065" r="6359" b="3061"/>
          <a:stretch/>
        </p:blipFill>
        <p:spPr bwMode="auto">
          <a:xfrm>
            <a:off x="4066155" y="2934321"/>
            <a:ext cx="2128654" cy="313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12">
            <a:extLst>
              <a:ext uri="{FF2B5EF4-FFF2-40B4-BE49-F238E27FC236}">
                <a16:creationId xmlns:a16="http://schemas.microsoft.com/office/drawing/2014/main" id="{D2B0E4F3-126F-2944-9F84-10E0D85A8FBF}"/>
              </a:ext>
            </a:extLst>
          </p:cNvPr>
          <p:cNvSpPr txBox="1">
            <a:spLocks noChangeArrowheads="1"/>
          </p:cNvSpPr>
          <p:nvPr/>
        </p:nvSpPr>
        <p:spPr bwMode="auto">
          <a:xfrm>
            <a:off x="2813366" y="2934320"/>
            <a:ext cx="999877" cy="97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76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buFont typeface="Arial" panose="020B0604020202020204" pitchFamily="34" charset="0"/>
              <a:buNone/>
            </a:pPr>
            <a:r>
              <a:rPr lang="en-GB" altLang="en-US" sz="1200" dirty="0">
                <a:solidFill>
                  <a:schemeClr val="bg2">
                    <a:lumMod val="25000"/>
                  </a:schemeClr>
                </a:solidFill>
                <a:latin typeface="Arial" panose="020B0604020202020204" pitchFamily="34" charset="0"/>
                <a:ea typeface="Arial Regular"/>
                <a:cs typeface="Arial" panose="020B0604020202020204" pitchFamily="34" charset="0"/>
              </a:rPr>
              <a:t>Nebulised </a:t>
            </a:r>
            <a:br>
              <a:rPr lang="en-GB" altLang="en-US" sz="1200" dirty="0">
                <a:solidFill>
                  <a:schemeClr val="bg2">
                    <a:lumMod val="25000"/>
                  </a:schemeClr>
                </a:solidFill>
                <a:latin typeface="Arial" panose="020B0604020202020204" pitchFamily="34" charset="0"/>
                <a:ea typeface="Arial Regular"/>
                <a:cs typeface="Arial" panose="020B0604020202020204" pitchFamily="34" charset="0"/>
              </a:rPr>
            </a:br>
            <a:r>
              <a:rPr lang="en-GB" altLang="en-US" sz="1200" dirty="0">
                <a:solidFill>
                  <a:schemeClr val="bg2">
                    <a:lumMod val="25000"/>
                  </a:schemeClr>
                </a:solidFill>
                <a:latin typeface="Arial" panose="020B0604020202020204" pitchFamily="34" charset="0"/>
                <a:ea typeface="Arial Regular"/>
                <a:cs typeface="Arial" panose="020B0604020202020204" pitchFamily="34" charset="0"/>
              </a:rPr>
              <a:t>swallowed budesonide</a:t>
            </a:r>
            <a:r>
              <a:rPr lang="en-GB" altLang="en-US" sz="1200" baseline="30000" dirty="0">
                <a:solidFill>
                  <a:schemeClr val="bg2">
                    <a:lumMod val="25000"/>
                  </a:schemeClr>
                </a:solidFill>
                <a:latin typeface="Arial" panose="020B0604020202020204" pitchFamily="34" charset="0"/>
                <a:ea typeface="Arial Regular"/>
                <a:cs typeface="Arial" panose="020B0604020202020204" pitchFamily="34" charset="0"/>
              </a:rPr>
              <a:t>2</a:t>
            </a:r>
          </a:p>
        </p:txBody>
      </p:sp>
      <p:sp>
        <p:nvSpPr>
          <p:cNvPr id="21" name="Content Placeholder 12">
            <a:extLst>
              <a:ext uri="{FF2B5EF4-FFF2-40B4-BE49-F238E27FC236}">
                <a16:creationId xmlns:a16="http://schemas.microsoft.com/office/drawing/2014/main" id="{5A080CD7-1BDB-B541-A41A-506831F72CFD}"/>
              </a:ext>
            </a:extLst>
          </p:cNvPr>
          <p:cNvSpPr txBox="1">
            <a:spLocks noChangeArrowheads="1"/>
          </p:cNvSpPr>
          <p:nvPr/>
        </p:nvSpPr>
        <p:spPr bwMode="auto">
          <a:xfrm>
            <a:off x="6332791" y="2934321"/>
            <a:ext cx="1294827" cy="42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76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buFont typeface="Arial" panose="020B0604020202020204" pitchFamily="34" charset="0"/>
              <a:buNone/>
            </a:pPr>
            <a:r>
              <a:rPr lang="en-GB" altLang="en-US" sz="1200" dirty="0">
                <a:solidFill>
                  <a:schemeClr val="bg2">
                    <a:lumMod val="25000"/>
                  </a:schemeClr>
                </a:solidFill>
                <a:latin typeface="Arial" panose="020B0604020202020204" pitchFamily="34" charset="0"/>
                <a:ea typeface="Arial Regular"/>
                <a:cs typeface="Arial" panose="020B0604020202020204" pitchFamily="34" charset="0"/>
              </a:rPr>
              <a:t>Oral viscous </a:t>
            </a:r>
            <a:br>
              <a:rPr lang="en-GB" altLang="en-US" sz="1200" dirty="0">
                <a:solidFill>
                  <a:schemeClr val="bg2">
                    <a:lumMod val="25000"/>
                  </a:schemeClr>
                </a:solidFill>
                <a:latin typeface="Arial" panose="020B0604020202020204" pitchFamily="34" charset="0"/>
                <a:ea typeface="Arial Regular"/>
                <a:cs typeface="Arial" panose="020B0604020202020204" pitchFamily="34" charset="0"/>
              </a:rPr>
            </a:br>
            <a:r>
              <a:rPr lang="en-GB" altLang="en-US" sz="1200" dirty="0">
                <a:solidFill>
                  <a:schemeClr val="bg2">
                    <a:lumMod val="25000"/>
                  </a:schemeClr>
                </a:solidFill>
                <a:latin typeface="Arial" panose="020B0604020202020204" pitchFamily="34" charset="0"/>
                <a:ea typeface="Arial Regular"/>
                <a:cs typeface="Arial" panose="020B0604020202020204" pitchFamily="34" charset="0"/>
              </a:rPr>
              <a:t>budesonide</a:t>
            </a:r>
            <a:r>
              <a:rPr lang="en-GB" altLang="en-US" sz="1200" baseline="30000" dirty="0">
                <a:solidFill>
                  <a:schemeClr val="bg2">
                    <a:lumMod val="25000"/>
                  </a:schemeClr>
                </a:solidFill>
                <a:latin typeface="Arial" panose="020B0604020202020204" pitchFamily="34" charset="0"/>
                <a:ea typeface="Arial Regular"/>
                <a:cs typeface="Arial" panose="020B0604020202020204" pitchFamily="34" charset="0"/>
              </a:rPr>
              <a:t>2</a:t>
            </a:r>
          </a:p>
        </p:txBody>
      </p:sp>
    </p:spTree>
    <p:extLst>
      <p:ext uri="{BB962C8B-B14F-4D97-AF65-F5344CB8AC3E}">
        <p14:creationId xmlns:p14="http://schemas.microsoft.com/office/powerpoint/2010/main" val="356979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7378EDC5-FEC7-9C49-84E5-913D16131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22" r="29282" b="21597"/>
          <a:stretch/>
        </p:blipFill>
        <p:spPr bwMode="auto">
          <a:xfrm>
            <a:off x="6792914" y="0"/>
            <a:ext cx="2016404" cy="573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81E117F0-A5C8-964F-829A-CB7D3F9DA58E}"/>
              </a:ext>
            </a:extLst>
          </p:cNvPr>
          <p:cNvSpPr>
            <a:spLocks noGrp="1"/>
          </p:cNvSpPr>
          <p:nvPr>
            <p:ph type="body" sz="quarter" idx="11"/>
          </p:nvPr>
        </p:nvSpPr>
        <p:spPr>
          <a:xfrm>
            <a:off x="428624" y="5733905"/>
            <a:ext cx="5955991" cy="1124096"/>
          </a:xfrm>
        </p:spPr>
        <p:txBody>
          <a:bodyPr>
            <a:normAutofit/>
          </a:bodyPr>
          <a:lstStyle/>
          <a:p>
            <a:r>
              <a:rPr lang="en-US" dirty="0"/>
              <a:t>1. 	</a:t>
            </a:r>
            <a:r>
              <a:rPr lang="en-GB" dirty="0" err="1"/>
              <a:t>Lucendo</a:t>
            </a:r>
            <a:r>
              <a:rPr lang="en-GB" dirty="0"/>
              <a:t> AJ </a:t>
            </a:r>
            <a:r>
              <a:rPr lang="en-GB" i="1" dirty="0"/>
              <a:t>et al. </a:t>
            </a:r>
            <a:r>
              <a:rPr lang="en-GB" dirty="0"/>
              <a:t>United European Gastroenterol J 2017; 5(3): 335-58.</a:t>
            </a:r>
            <a:endParaRPr lang="en-US" dirty="0"/>
          </a:p>
          <a:p>
            <a:r>
              <a:rPr lang="en-US" dirty="0"/>
              <a:t>2. 	Attwood SEA </a:t>
            </a:r>
            <a:r>
              <a:rPr lang="en-US" i="1" dirty="0"/>
              <a:t>et al. </a:t>
            </a:r>
            <a:r>
              <a:rPr lang="en-US" dirty="0"/>
              <a:t>Gut 1989; 30: A1493. </a:t>
            </a:r>
          </a:p>
          <a:p>
            <a:r>
              <a:rPr lang="en-US" dirty="0"/>
              <a:t>3. Chen JW, Kao JY. BMJ 2017; 359: j4482.</a:t>
            </a:r>
          </a:p>
          <a:p>
            <a:r>
              <a:rPr lang="en-GB" dirty="0"/>
              <a:t>4. </a:t>
            </a:r>
            <a:r>
              <a:rPr lang="en-GB" dirty="0" err="1"/>
              <a:t>Lucendo</a:t>
            </a:r>
            <a:r>
              <a:rPr lang="en-GB" dirty="0"/>
              <a:t> AJ </a:t>
            </a:r>
            <a:r>
              <a:rPr lang="en-GB" i="1" dirty="0"/>
              <a:t>et al</a:t>
            </a:r>
            <a:r>
              <a:rPr lang="en-GB" dirty="0"/>
              <a:t>. Gastroenterology 2019; 157(1): 74-86.</a:t>
            </a:r>
          </a:p>
          <a:p>
            <a:pPr marL="228600" indent="-228600">
              <a:buAutoNum type="arabicPeriod" startAt="3"/>
            </a:pPr>
            <a:endParaRPr lang="en-US" dirty="0">
              <a:solidFill>
                <a:schemeClr val="bg1"/>
              </a:solidFill>
            </a:endParaRPr>
          </a:p>
        </p:txBody>
      </p:sp>
      <p:sp>
        <p:nvSpPr>
          <p:cNvPr id="5" name="Title 4">
            <a:extLst>
              <a:ext uri="{FF2B5EF4-FFF2-40B4-BE49-F238E27FC236}">
                <a16:creationId xmlns:a16="http://schemas.microsoft.com/office/drawing/2014/main" id="{F294B4DC-A96A-F941-A4B3-67B51C28B62C}"/>
              </a:ext>
            </a:extLst>
          </p:cNvPr>
          <p:cNvSpPr>
            <a:spLocks noGrp="1"/>
          </p:cNvSpPr>
          <p:nvPr>
            <p:ph type="title"/>
          </p:nvPr>
        </p:nvSpPr>
        <p:spPr/>
        <p:txBody>
          <a:bodyPr/>
          <a:lstStyle/>
          <a:p>
            <a:r>
              <a:rPr lang="en-US" dirty="0"/>
              <a:t>Eosinophilic </a:t>
            </a:r>
            <a:r>
              <a:rPr lang="en-US" dirty="0" err="1"/>
              <a:t>oesophagitis</a:t>
            </a:r>
            <a:r>
              <a:rPr lang="en-US" dirty="0"/>
              <a:t> (</a:t>
            </a:r>
            <a:r>
              <a:rPr lang="en-US" dirty="0" err="1"/>
              <a:t>EoE</a:t>
            </a:r>
            <a:r>
              <a:rPr lang="en-US" dirty="0"/>
              <a:t>)</a:t>
            </a:r>
          </a:p>
        </p:txBody>
      </p:sp>
      <p:sp>
        <p:nvSpPr>
          <p:cNvPr id="14" name="Content Placeholder 12">
            <a:extLst>
              <a:ext uri="{FF2B5EF4-FFF2-40B4-BE49-F238E27FC236}">
                <a16:creationId xmlns:a16="http://schemas.microsoft.com/office/drawing/2014/main" id="{76A84DC0-E522-FE4A-9646-8E865CA73DA5}"/>
              </a:ext>
            </a:extLst>
          </p:cNvPr>
          <p:cNvSpPr txBox="1">
            <a:spLocks/>
          </p:cNvSpPr>
          <p:nvPr/>
        </p:nvSpPr>
        <p:spPr>
          <a:xfrm>
            <a:off x="6792913" y="5774859"/>
            <a:ext cx="1667845" cy="860743"/>
          </a:xfrm>
          <a:prstGeom prst="rect">
            <a:avLst/>
          </a:prstGeom>
          <a:noFill/>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0" indent="-7938">
              <a:lnSpc>
                <a:spcPct val="100000"/>
              </a:lnSpc>
              <a:spcBef>
                <a:spcPts val="0"/>
              </a:spcBef>
              <a:defRPr/>
            </a:pPr>
            <a:r>
              <a:rPr lang="en-GB" sz="900" dirty="0">
                <a:solidFill>
                  <a:schemeClr val="bg1"/>
                </a:solidFill>
                <a:latin typeface="Arial" panose="020B0604020202020204" pitchFamily="34" charset="0"/>
                <a:ea typeface="Arial Regular" charset="0"/>
                <a:cs typeface="Arial" panose="020B0604020202020204" pitchFamily="34" charset="0"/>
              </a:rPr>
              <a:t>*(48 </a:t>
            </a:r>
            <a:r>
              <a:rPr lang="en-GB" sz="900" dirty="0" err="1">
                <a:solidFill>
                  <a:schemeClr val="bg1"/>
                </a:solidFill>
                <a:latin typeface="Arial" panose="020B0604020202020204" pitchFamily="34" charset="0"/>
                <a:ea typeface="Arial Regular" charset="0"/>
                <a:cs typeface="Arial" panose="020B0604020202020204" pitchFamily="34" charset="0"/>
              </a:rPr>
              <a:t>eos</a:t>
            </a:r>
            <a:r>
              <a:rPr lang="en-GB" sz="900" dirty="0">
                <a:solidFill>
                  <a:schemeClr val="bg1"/>
                </a:solidFill>
                <a:latin typeface="Arial" panose="020B0604020202020204" pitchFamily="34" charset="0"/>
                <a:ea typeface="Arial Regular" charset="0"/>
                <a:cs typeface="Arial" panose="020B0604020202020204" pitchFamily="34" charset="0"/>
              </a:rPr>
              <a:t>/mm</a:t>
            </a:r>
            <a:r>
              <a:rPr lang="en-GB" sz="900" baseline="30000" dirty="0">
                <a:solidFill>
                  <a:schemeClr val="bg1"/>
                </a:solidFill>
                <a:latin typeface="Arial" panose="020B0604020202020204" pitchFamily="34" charset="0"/>
                <a:ea typeface="Arial Regular" charset="0"/>
                <a:cs typeface="Arial" panose="020B0604020202020204" pitchFamily="34" charset="0"/>
              </a:rPr>
              <a:t>2</a:t>
            </a:r>
            <a:r>
              <a:rPr lang="en-GB" sz="900" dirty="0">
                <a:solidFill>
                  <a:schemeClr val="bg1"/>
                </a:solidFill>
                <a:latin typeface="Arial" panose="020B0604020202020204" pitchFamily="34" charset="0"/>
                <a:ea typeface="Arial Regular" charset="0"/>
                <a:cs typeface="Arial" panose="020B0604020202020204" pitchFamily="34" charset="0"/>
              </a:rPr>
              <a:t>)</a:t>
            </a:r>
            <a:r>
              <a:rPr lang="en-GB" sz="900" baseline="30000" dirty="0">
                <a:solidFill>
                  <a:schemeClr val="bg1"/>
                </a:solidFill>
                <a:latin typeface="Arial" panose="020B0604020202020204" pitchFamily="34" charset="0"/>
                <a:ea typeface="Arial Regular" charset="0"/>
                <a:cs typeface="Arial" panose="020B0604020202020204" pitchFamily="34" charset="0"/>
              </a:rPr>
              <a:t>4</a:t>
            </a:r>
          </a:p>
          <a:p>
            <a:pPr marL="7938" lvl="0" indent="-7938">
              <a:lnSpc>
                <a:spcPct val="100000"/>
              </a:lnSpc>
              <a:spcBef>
                <a:spcPts val="0"/>
              </a:spcBef>
              <a:defRPr/>
            </a:pPr>
            <a:endParaRPr lang="en-GB" sz="700" dirty="0">
              <a:solidFill>
                <a:schemeClr val="bg1"/>
              </a:solidFill>
              <a:latin typeface="Arial" panose="020B0604020202020204" pitchFamily="34" charset="0"/>
              <a:ea typeface="Arial Regular" charset="0"/>
              <a:cs typeface="Arial" panose="020B0604020202020204" pitchFamily="34" charset="0"/>
            </a:endParaRPr>
          </a:p>
          <a:p>
            <a:pPr marL="7938" lvl="0" indent="-7938">
              <a:lnSpc>
                <a:spcPct val="100000"/>
              </a:lnSpc>
              <a:spcBef>
                <a:spcPts val="0"/>
              </a:spcBef>
              <a:defRPr/>
            </a:pPr>
            <a:endParaRPr lang="en-GB" sz="700" dirty="0">
              <a:solidFill>
                <a:schemeClr val="bg1"/>
              </a:solidFill>
              <a:latin typeface="Arial" panose="020B0604020202020204" pitchFamily="34" charset="0"/>
              <a:ea typeface="Arial Regular" charset="0"/>
              <a:cs typeface="Arial" panose="020B0604020202020204" pitchFamily="34" charset="0"/>
            </a:endParaRPr>
          </a:p>
          <a:p>
            <a:pPr marL="7938" lvl="0" indent="-7938">
              <a:lnSpc>
                <a:spcPct val="100000"/>
              </a:lnSpc>
              <a:spcBef>
                <a:spcPts val="0"/>
              </a:spcBef>
              <a:defRPr/>
            </a:pPr>
            <a:endParaRPr lang="en-GB" sz="700" dirty="0">
              <a:solidFill>
                <a:schemeClr val="bg1"/>
              </a:solidFill>
              <a:latin typeface="Arial" panose="020B0604020202020204" pitchFamily="34" charset="0"/>
              <a:ea typeface="Arial Regular" charset="0"/>
              <a:cs typeface="Arial" panose="020B0604020202020204" pitchFamily="34" charset="0"/>
            </a:endParaRPr>
          </a:p>
          <a:p>
            <a:pPr marL="7938" lvl="0" indent="-7938">
              <a:lnSpc>
                <a:spcPct val="100000"/>
              </a:lnSpc>
              <a:spcBef>
                <a:spcPts val="0"/>
              </a:spcBef>
              <a:defRPr/>
            </a:pPr>
            <a:endParaRPr lang="en-GB" sz="700" dirty="0">
              <a:solidFill>
                <a:schemeClr val="bg1"/>
              </a:solidFill>
              <a:latin typeface="Arial" panose="020B0604020202020204" pitchFamily="34" charset="0"/>
              <a:ea typeface="Arial Regular" charset="0"/>
              <a:cs typeface="Arial" panose="020B0604020202020204" pitchFamily="34" charset="0"/>
            </a:endParaRPr>
          </a:p>
          <a:p>
            <a:pPr marL="7938" lvl="0" indent="-7938">
              <a:lnSpc>
                <a:spcPct val="100000"/>
              </a:lnSpc>
              <a:spcBef>
                <a:spcPts val="0"/>
              </a:spcBef>
              <a:defRPr/>
            </a:pPr>
            <a:r>
              <a:rPr lang="en-GB" sz="700" dirty="0">
                <a:solidFill>
                  <a:schemeClr val="bg1"/>
                </a:solidFill>
                <a:latin typeface="Arial" panose="020B0604020202020204" pitchFamily="34" charset="0"/>
                <a:ea typeface="Arial Regular" charset="0"/>
                <a:cs typeface="Arial" panose="020B0604020202020204" pitchFamily="34" charset="0"/>
              </a:rPr>
              <a:t>Photo: Professor Stephen Attwood</a:t>
            </a:r>
          </a:p>
        </p:txBody>
      </p:sp>
      <p:sp>
        <p:nvSpPr>
          <p:cNvPr id="7" name="Text Placeholder 11">
            <a:extLst>
              <a:ext uri="{FF2B5EF4-FFF2-40B4-BE49-F238E27FC236}">
                <a16:creationId xmlns:a16="http://schemas.microsoft.com/office/drawing/2014/main" id="{406C61C3-142B-7844-9270-500E1FAE9AA6}"/>
              </a:ext>
            </a:extLst>
          </p:cNvPr>
          <p:cNvSpPr txBox="1">
            <a:spLocks/>
          </p:cNvSpPr>
          <p:nvPr/>
        </p:nvSpPr>
        <p:spPr>
          <a:xfrm>
            <a:off x="1400223" y="3429000"/>
            <a:ext cx="5955992" cy="1385225"/>
          </a:xfrm>
          <a:prstGeom prst="rect">
            <a:avLst/>
          </a:prstGeom>
          <a:solidFill>
            <a:schemeClr val="bg2">
              <a:lumMod val="90000"/>
            </a:schemeClr>
          </a:solidFill>
        </p:spPr>
        <p:txBody>
          <a:bodyPr vert="horz" lIns="144000" tIns="144000" rIns="144000" bIns="14400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8">
              <a:spcBef>
                <a:spcPct val="0"/>
              </a:spcBef>
              <a:spcAft>
                <a:spcPts val="1200"/>
              </a:spcAft>
            </a:pPr>
            <a: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t>A European consensus group has recommended that</a:t>
            </a:r>
            <a:b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br>
            <a: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t>≥15 eosinophils per </a:t>
            </a:r>
            <a:r>
              <a:rPr lang="en-GB" altLang="en-US" sz="1500" dirty="0" err="1">
                <a:solidFill>
                  <a:schemeClr val="bg2">
                    <a:lumMod val="25000"/>
                  </a:schemeClr>
                </a:solidFill>
                <a:latin typeface="Arial" panose="020B0604020202020204" pitchFamily="34" charset="0"/>
                <a:ea typeface="Arial Regular"/>
                <a:cs typeface="Arial" panose="020B0604020202020204" pitchFamily="34" charset="0"/>
              </a:rPr>
              <a:t>hpf</a:t>
            </a:r>
            <a:r>
              <a:rPr lang="en-GB" altLang="en-US" sz="1500" dirty="0">
                <a:solidFill>
                  <a:schemeClr val="bg2">
                    <a:lumMod val="25000"/>
                  </a:schemeClr>
                </a:solidFill>
                <a:latin typeface="Arial" panose="020B0604020202020204" pitchFamily="34" charset="0"/>
                <a:ea typeface="Arial Regular"/>
                <a:cs typeface="Arial" panose="020B0604020202020204" pitchFamily="34" charset="0"/>
              </a:rPr>
              <a:t> as the threshold for diagnosis*</a:t>
            </a:r>
            <a:r>
              <a:rPr lang="en-GB" altLang="en-US" sz="1500" baseline="30000" dirty="0">
                <a:solidFill>
                  <a:schemeClr val="bg2">
                    <a:lumMod val="25000"/>
                  </a:schemeClr>
                </a:solidFill>
                <a:latin typeface="Arial" panose="020B0604020202020204" pitchFamily="34" charset="0"/>
                <a:ea typeface="Arial Regular"/>
                <a:cs typeface="Arial" panose="020B0604020202020204" pitchFamily="34" charset="0"/>
              </a:rPr>
              <a:t>1</a:t>
            </a:r>
          </a:p>
          <a:p>
            <a:pPr marL="225425" indent="-179388">
              <a:spcBef>
                <a:spcPct val="0"/>
              </a:spcBef>
              <a:spcAft>
                <a:spcPts val="1200"/>
              </a:spcAft>
            </a:pPr>
            <a:r>
              <a:rPr lang="en-GB" altLang="en-US" sz="1500" dirty="0">
                <a:solidFill>
                  <a:schemeClr val="bg2">
                    <a:lumMod val="25000"/>
                  </a:schemeClr>
                </a:solidFill>
                <a:latin typeface="Arial" panose="020B0604020202020204" pitchFamily="34" charset="0"/>
                <a:cs typeface="Arial" panose="020B0604020202020204" pitchFamily="34" charset="0"/>
              </a:rPr>
              <a:t>–	because microscopes vary in regard to </a:t>
            </a:r>
            <a:r>
              <a:rPr lang="en-GB" altLang="en-US" sz="1500" dirty="0" err="1">
                <a:solidFill>
                  <a:schemeClr val="bg2">
                    <a:lumMod val="25000"/>
                  </a:schemeClr>
                </a:solidFill>
                <a:latin typeface="Arial" panose="020B0604020202020204" pitchFamily="34" charset="0"/>
                <a:cs typeface="Arial" panose="020B0604020202020204" pitchFamily="34" charset="0"/>
              </a:rPr>
              <a:t>hpf</a:t>
            </a:r>
            <a:r>
              <a:rPr lang="en-GB" altLang="en-US" sz="1500" dirty="0">
                <a:solidFill>
                  <a:schemeClr val="bg2">
                    <a:lumMod val="25000"/>
                  </a:schemeClr>
                </a:solidFill>
                <a:latin typeface="Arial" panose="020B0604020202020204" pitchFamily="34" charset="0"/>
                <a:cs typeface="Arial" panose="020B0604020202020204" pitchFamily="34" charset="0"/>
              </a:rPr>
              <a:t> size, this definition </a:t>
            </a:r>
            <a:br>
              <a:rPr lang="en-GB" altLang="en-US" sz="1500" dirty="0">
                <a:solidFill>
                  <a:schemeClr val="bg2">
                    <a:lumMod val="25000"/>
                  </a:schemeClr>
                </a:solidFill>
                <a:latin typeface="Arial" panose="020B0604020202020204" pitchFamily="34" charset="0"/>
                <a:cs typeface="Arial" panose="020B0604020202020204" pitchFamily="34" charset="0"/>
              </a:rPr>
            </a:br>
            <a:r>
              <a:rPr lang="en-GB" altLang="en-US" sz="1500" dirty="0">
                <a:solidFill>
                  <a:schemeClr val="bg2">
                    <a:lumMod val="25000"/>
                  </a:schemeClr>
                </a:solidFill>
                <a:latin typeface="Arial" panose="020B0604020202020204" pitchFamily="34" charset="0"/>
                <a:cs typeface="Arial" panose="020B0604020202020204" pitchFamily="34" charset="0"/>
              </a:rPr>
              <a:t>is for a standard size </a:t>
            </a:r>
            <a:r>
              <a:rPr lang="en-GB" altLang="en-US" sz="1500" dirty="0" err="1">
                <a:solidFill>
                  <a:schemeClr val="bg2">
                    <a:lumMod val="25000"/>
                  </a:schemeClr>
                </a:solidFill>
                <a:latin typeface="Arial" panose="020B0604020202020204" pitchFamily="34" charset="0"/>
                <a:cs typeface="Arial" panose="020B0604020202020204" pitchFamily="34" charset="0"/>
              </a:rPr>
              <a:t>hpf</a:t>
            </a:r>
            <a:r>
              <a:rPr lang="en-GB" altLang="en-US" sz="1500" dirty="0">
                <a:solidFill>
                  <a:schemeClr val="bg2">
                    <a:lumMod val="25000"/>
                  </a:schemeClr>
                </a:solidFill>
                <a:latin typeface="Arial" panose="020B0604020202020204" pitchFamily="34" charset="0"/>
                <a:cs typeface="Arial" panose="020B0604020202020204" pitchFamily="34" charset="0"/>
              </a:rPr>
              <a:t> of ~0.3 mm</a:t>
            </a:r>
            <a:r>
              <a:rPr lang="en-GB" altLang="en-US" sz="1500" baseline="30000" dirty="0">
                <a:solidFill>
                  <a:schemeClr val="bg2">
                    <a:lumMod val="25000"/>
                  </a:schemeClr>
                </a:solidFill>
                <a:latin typeface="Arial" panose="020B0604020202020204" pitchFamily="34" charset="0"/>
                <a:cs typeface="Arial" panose="020B0604020202020204" pitchFamily="34" charset="0"/>
              </a:rPr>
              <a:t>2</a:t>
            </a:r>
            <a:endParaRPr lang="en-GB" altLang="en-US" sz="15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10" name="Text Placeholder 9">
            <a:extLst>
              <a:ext uri="{FF2B5EF4-FFF2-40B4-BE49-F238E27FC236}">
                <a16:creationId xmlns:a16="http://schemas.microsoft.com/office/drawing/2014/main" id="{A6CC4BFF-B293-9841-A3CB-A8E0EA468FFA}"/>
              </a:ext>
            </a:extLst>
          </p:cNvPr>
          <p:cNvSpPr>
            <a:spLocks noGrp="1"/>
          </p:cNvSpPr>
          <p:nvPr>
            <p:ph type="body" sz="quarter" idx="13"/>
          </p:nvPr>
        </p:nvSpPr>
        <p:spPr>
          <a:xfrm>
            <a:off x="428625" y="1047567"/>
            <a:ext cx="5836149" cy="4426722"/>
          </a:xfrm>
        </p:spPr>
        <p:txBody>
          <a:bodyPr>
            <a:normAutofit/>
          </a:bodyPr>
          <a:lstStyle/>
          <a:p>
            <a:r>
              <a:rPr lang="en-GB" dirty="0" err="1"/>
              <a:t>EoE</a:t>
            </a:r>
            <a:r>
              <a:rPr lang="en-GB" dirty="0"/>
              <a:t> is a chronic disorder in which eosinophils infiltrate the oesophageal epithelium</a:t>
            </a:r>
            <a:r>
              <a:rPr lang="en-GB" baseline="30000" dirty="0"/>
              <a:t>1</a:t>
            </a:r>
          </a:p>
          <a:p>
            <a:r>
              <a:rPr lang="en-GB" dirty="0"/>
              <a:t>It is characterised clinically by symptoms related to oesophageal dysfunction, and histologically by eosinophil-predominant inflammation</a:t>
            </a:r>
            <a:r>
              <a:rPr lang="en-GB" baseline="30000" dirty="0"/>
              <a:t>1</a:t>
            </a:r>
          </a:p>
          <a:p>
            <a:r>
              <a:rPr lang="en-GB" dirty="0"/>
              <a:t>Since its recognition as a clinical entity in 1989,</a:t>
            </a:r>
            <a:r>
              <a:rPr lang="en-GB" baseline="30000" dirty="0"/>
              <a:t>2</a:t>
            </a:r>
            <a:r>
              <a:rPr lang="en-GB" dirty="0"/>
              <a:t> </a:t>
            </a:r>
            <a:r>
              <a:rPr lang="en-GB" dirty="0" err="1"/>
              <a:t>EoE</a:t>
            </a:r>
            <a:r>
              <a:rPr lang="en-GB" dirty="0"/>
              <a:t> has evolved from sporadic case reports to become a widely recognised cause of oesophageal morbidity</a:t>
            </a:r>
            <a:r>
              <a:rPr lang="en-GB" baseline="30000" dirty="0"/>
              <a:t>3</a:t>
            </a:r>
          </a:p>
        </p:txBody>
      </p:sp>
    </p:spTree>
    <p:extLst>
      <p:ext uri="{BB962C8B-B14F-4D97-AF65-F5344CB8AC3E}">
        <p14:creationId xmlns:p14="http://schemas.microsoft.com/office/powerpoint/2010/main" val="2614793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Content Placeholder 12">
            <a:extLst>
              <a:ext uri="{FF2B5EF4-FFF2-40B4-BE49-F238E27FC236}">
                <a16:creationId xmlns:a16="http://schemas.microsoft.com/office/drawing/2014/main" id="{F60D3B6D-6BFF-EF46-B059-2EC4FD9F9234}"/>
              </a:ext>
            </a:extLst>
          </p:cNvPr>
          <p:cNvSpPr txBox="1">
            <a:spLocks noChangeArrowheads="1"/>
          </p:cNvSpPr>
          <p:nvPr/>
        </p:nvSpPr>
        <p:spPr bwMode="auto">
          <a:xfrm>
            <a:off x="431800" y="1707130"/>
            <a:ext cx="4008821" cy="2568280"/>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vert="horz" wrap="square" lIns="144000" tIns="144000" rIns="144000" bIns="144000" numCol="1"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41288" indent="-141288" eaLnBrk="1" hangingPunct="1">
              <a:lnSpc>
                <a:spcPct val="100000"/>
              </a:lnSpc>
              <a:spcBef>
                <a:spcPct val="0"/>
              </a:spcBef>
              <a:spcAft>
                <a:spcPts val="500"/>
              </a:spcAft>
            </a:pPr>
            <a:endParaRPr lang="en-GB" altLang="en-US" sz="12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2" name="Text Placeholder 1">
            <a:extLst>
              <a:ext uri="{FF2B5EF4-FFF2-40B4-BE49-F238E27FC236}">
                <a16:creationId xmlns:a16="http://schemas.microsoft.com/office/drawing/2014/main" id="{4B87854E-890F-844B-8F44-191A4CB227CB}"/>
              </a:ext>
            </a:extLst>
          </p:cNvPr>
          <p:cNvSpPr>
            <a:spLocks noGrp="1"/>
          </p:cNvSpPr>
          <p:nvPr>
            <p:ph type="body" sz="quarter" idx="11"/>
          </p:nvPr>
        </p:nvSpPr>
        <p:spPr/>
        <p:txBody>
          <a:bodyPr/>
          <a:lstStyle/>
          <a:p>
            <a:r>
              <a:rPr lang="en-US" dirty="0"/>
              <a:t>1. 	Murali AR </a:t>
            </a:r>
            <a:r>
              <a:rPr lang="en-US" i="1" dirty="0"/>
              <a:t>et al. </a:t>
            </a:r>
            <a:r>
              <a:rPr lang="en-US" dirty="0"/>
              <a:t>J Gastroenterol </a:t>
            </a:r>
            <a:r>
              <a:rPr lang="en-US" dirty="0" err="1"/>
              <a:t>Hepatol</a:t>
            </a:r>
            <a:r>
              <a:rPr lang="en-US" dirty="0"/>
              <a:t> 2016; 31(6): 1111-9.</a:t>
            </a:r>
            <a:endParaRPr lang="en-GB" dirty="0"/>
          </a:p>
          <a:p>
            <a:r>
              <a:rPr lang="en-US" dirty="0"/>
              <a:t>2. 	Shah NA </a:t>
            </a:r>
            <a:r>
              <a:rPr lang="en-US" i="1" dirty="0"/>
              <a:t>et al. </a:t>
            </a:r>
            <a:r>
              <a:rPr lang="en-US" dirty="0" err="1"/>
              <a:t>Clin</a:t>
            </a:r>
            <a:r>
              <a:rPr lang="en-US" dirty="0"/>
              <a:t> </a:t>
            </a:r>
            <a:r>
              <a:rPr lang="en-US" dirty="0" err="1"/>
              <a:t>Exp</a:t>
            </a:r>
            <a:r>
              <a:rPr lang="en-US" dirty="0"/>
              <a:t> Gastroenterol 2016; 9: 281-90.</a:t>
            </a:r>
            <a:endParaRPr lang="en-GB" dirty="0"/>
          </a:p>
        </p:txBody>
      </p:sp>
      <p:sp>
        <p:nvSpPr>
          <p:cNvPr id="4" name="Title 3">
            <a:extLst>
              <a:ext uri="{FF2B5EF4-FFF2-40B4-BE49-F238E27FC236}">
                <a16:creationId xmlns:a16="http://schemas.microsoft.com/office/drawing/2014/main" id="{92A6FAA5-5A2C-984A-A73C-474F57FAE32C}"/>
              </a:ext>
            </a:extLst>
          </p:cNvPr>
          <p:cNvSpPr>
            <a:spLocks noGrp="1"/>
          </p:cNvSpPr>
          <p:nvPr>
            <p:ph type="title"/>
          </p:nvPr>
        </p:nvSpPr>
        <p:spPr>
          <a:xfrm>
            <a:off x="428625" y="146304"/>
            <a:ext cx="5790716" cy="983412"/>
          </a:xfrm>
        </p:spPr>
        <p:txBody>
          <a:bodyPr/>
          <a:lstStyle/>
          <a:p>
            <a:r>
              <a:rPr lang="en-US" dirty="0"/>
              <a:t>Off-label corticosteroids have not delivered consistent efficacy in EoE</a:t>
            </a:r>
            <a:r>
              <a:rPr lang="en-US" baseline="30000" dirty="0"/>
              <a:t>1</a:t>
            </a:r>
            <a:endParaRPr lang="en-GB" dirty="0"/>
          </a:p>
        </p:txBody>
      </p:sp>
      <p:sp>
        <p:nvSpPr>
          <p:cNvPr id="9" name="Text Placeholder 5">
            <a:extLst>
              <a:ext uri="{FF2B5EF4-FFF2-40B4-BE49-F238E27FC236}">
                <a16:creationId xmlns:a16="http://schemas.microsoft.com/office/drawing/2014/main" id="{A6C369DD-42E3-DB4B-AE2E-A6BF6E260497}"/>
              </a:ext>
            </a:extLst>
          </p:cNvPr>
          <p:cNvSpPr>
            <a:spLocks noGrp="1"/>
          </p:cNvSpPr>
          <p:nvPr>
            <p:ph type="body" sz="quarter" idx="13"/>
          </p:nvPr>
        </p:nvSpPr>
        <p:spPr>
          <a:xfrm>
            <a:off x="584515" y="1865811"/>
            <a:ext cx="2217934" cy="1639492"/>
          </a:xfrm>
        </p:spPr>
        <p:txBody>
          <a:bodyPr>
            <a:normAutofit/>
          </a:bodyPr>
          <a:lstStyle/>
          <a:p>
            <a:pPr>
              <a:spcBef>
                <a:spcPts val="600"/>
              </a:spcBef>
              <a:spcAft>
                <a:spcPts val="1100"/>
              </a:spcAft>
              <a:defRPr/>
            </a:pPr>
            <a:r>
              <a:rPr lang="en-GB" altLang="en-US" b="1" dirty="0">
                <a:latin typeface="Arial" panose="020B0604020202020204" pitchFamily="34" charset="0"/>
                <a:ea typeface="Arial Regular"/>
                <a:cs typeface="Arial" panose="020B0604020202020204" pitchFamily="34" charset="0"/>
              </a:rPr>
              <a:t>Histological remission</a:t>
            </a:r>
          </a:p>
          <a:p>
            <a:pPr>
              <a:spcBef>
                <a:spcPts val="600"/>
              </a:spcBef>
              <a:spcAft>
                <a:spcPts val="300"/>
              </a:spcAft>
              <a:defRPr/>
            </a:pPr>
            <a:r>
              <a:rPr lang="en-GB" altLang="en-US" sz="1000" i="1" dirty="0">
                <a:latin typeface="Arial" panose="020B0604020202020204" pitchFamily="34" charset="0"/>
                <a:ea typeface="Arial Regular"/>
                <a:cs typeface="Arial" panose="020B0604020202020204" pitchFamily="34" charset="0"/>
              </a:rPr>
              <a:t>Study</a:t>
            </a:r>
          </a:p>
          <a:p>
            <a:pPr>
              <a:spcBef>
                <a:spcPts val="600"/>
              </a:spcBef>
              <a:defRPr/>
            </a:pPr>
            <a:r>
              <a:rPr lang="en-GB" altLang="en-US" sz="1000" dirty="0">
                <a:latin typeface="Arial" panose="020B0604020202020204" pitchFamily="34" charset="0"/>
                <a:ea typeface="Arial Regular"/>
                <a:cs typeface="Arial" panose="020B0604020202020204" pitchFamily="34" charset="0"/>
              </a:rPr>
              <a:t>Alexander 2012</a:t>
            </a:r>
          </a:p>
          <a:p>
            <a:pPr>
              <a:spcBef>
                <a:spcPts val="500"/>
              </a:spcBef>
              <a:defRPr/>
            </a:pPr>
            <a:r>
              <a:rPr lang="en-GB" altLang="en-US" sz="1000" dirty="0" err="1">
                <a:latin typeface="Arial" panose="020B0604020202020204" pitchFamily="34" charset="0"/>
                <a:ea typeface="Arial Regular"/>
                <a:cs typeface="Arial" panose="020B0604020202020204" pitchFamily="34" charset="0"/>
              </a:rPr>
              <a:t>Butz</a:t>
            </a:r>
            <a:r>
              <a:rPr lang="en-GB" altLang="en-US" sz="1000" dirty="0">
                <a:latin typeface="Arial" panose="020B0604020202020204" pitchFamily="34" charset="0"/>
                <a:ea typeface="Arial Regular"/>
                <a:cs typeface="Arial" panose="020B0604020202020204" pitchFamily="34" charset="0"/>
              </a:rPr>
              <a:t> 2014</a:t>
            </a:r>
          </a:p>
          <a:p>
            <a:pPr>
              <a:spcBef>
                <a:spcPts val="500"/>
              </a:spcBef>
              <a:defRPr/>
            </a:pPr>
            <a:r>
              <a:rPr lang="en-GB" altLang="en-US" sz="1000" dirty="0">
                <a:latin typeface="Arial" panose="020B0604020202020204" pitchFamily="34" charset="0"/>
                <a:ea typeface="Arial Regular"/>
                <a:cs typeface="Arial" panose="020B0604020202020204" pitchFamily="34" charset="0"/>
              </a:rPr>
              <a:t>Straumann 2010 (not estimable)</a:t>
            </a:r>
          </a:p>
          <a:p>
            <a:pPr>
              <a:spcBef>
                <a:spcPts val="500"/>
              </a:spcBef>
              <a:defRPr/>
            </a:pPr>
            <a:r>
              <a:rPr lang="en-GB" altLang="en-US" sz="1000" dirty="0">
                <a:latin typeface="Arial" panose="020B0604020202020204" pitchFamily="34" charset="0"/>
                <a:ea typeface="Arial Regular"/>
                <a:cs typeface="Arial" panose="020B0604020202020204" pitchFamily="34" charset="0"/>
              </a:rPr>
              <a:t>Total</a:t>
            </a:r>
          </a:p>
        </p:txBody>
      </p:sp>
      <p:cxnSp>
        <p:nvCxnSpPr>
          <p:cNvPr id="33" name="Straight Connector 32">
            <a:extLst>
              <a:ext uri="{FF2B5EF4-FFF2-40B4-BE49-F238E27FC236}">
                <a16:creationId xmlns:a16="http://schemas.microsoft.com/office/drawing/2014/main" id="{11A02C98-358E-3048-B08C-D34A109A134C}"/>
              </a:ext>
            </a:extLst>
          </p:cNvPr>
          <p:cNvCxnSpPr>
            <a:cxnSpLocks/>
          </p:cNvCxnSpPr>
          <p:nvPr/>
        </p:nvCxnSpPr>
        <p:spPr>
          <a:xfrm>
            <a:off x="584514" y="2509739"/>
            <a:ext cx="3584975"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 Placeholder 5">
            <a:extLst>
              <a:ext uri="{FF2B5EF4-FFF2-40B4-BE49-F238E27FC236}">
                <a16:creationId xmlns:a16="http://schemas.microsoft.com/office/drawing/2014/main" id="{BE2A0439-CCA1-2B45-BA0A-3A7FA7AE9A40}"/>
              </a:ext>
            </a:extLst>
          </p:cNvPr>
          <p:cNvSpPr txBox="1">
            <a:spLocks/>
          </p:cNvSpPr>
          <p:nvPr/>
        </p:nvSpPr>
        <p:spPr>
          <a:xfrm>
            <a:off x="2469358" y="2302694"/>
            <a:ext cx="1329316" cy="214254"/>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defRPr/>
            </a:pPr>
            <a:r>
              <a:rPr lang="en-GB" altLang="en-US" sz="1000" dirty="0">
                <a:solidFill>
                  <a:schemeClr val="bg2">
                    <a:lumMod val="25000"/>
                  </a:schemeClr>
                </a:solidFill>
                <a:latin typeface="Arial" panose="020B0604020202020204" pitchFamily="34" charset="0"/>
                <a:ea typeface="Arial Regular"/>
                <a:cs typeface="Arial" panose="020B0604020202020204" pitchFamily="34" charset="0"/>
              </a:rPr>
              <a:t>Odds ratio (95% CI)</a:t>
            </a:r>
          </a:p>
        </p:txBody>
      </p:sp>
      <p:sp>
        <p:nvSpPr>
          <p:cNvPr id="10" name="Text Placeholder 5">
            <a:extLst>
              <a:ext uri="{FF2B5EF4-FFF2-40B4-BE49-F238E27FC236}">
                <a16:creationId xmlns:a16="http://schemas.microsoft.com/office/drawing/2014/main" id="{5CE7E5BE-D914-6A43-9CF9-1469857E01D6}"/>
              </a:ext>
            </a:extLst>
          </p:cNvPr>
          <p:cNvSpPr txBox="1">
            <a:spLocks/>
          </p:cNvSpPr>
          <p:nvPr/>
        </p:nvSpPr>
        <p:spPr>
          <a:xfrm>
            <a:off x="1960404" y="3609264"/>
            <a:ext cx="418382" cy="187725"/>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0.005</a:t>
            </a:r>
          </a:p>
        </p:txBody>
      </p:sp>
      <p:sp>
        <p:nvSpPr>
          <p:cNvPr id="11" name="Text Placeholder 5">
            <a:extLst>
              <a:ext uri="{FF2B5EF4-FFF2-40B4-BE49-F238E27FC236}">
                <a16:creationId xmlns:a16="http://schemas.microsoft.com/office/drawing/2014/main" id="{391DC934-626D-9C45-B061-FEA4445D617D}"/>
              </a:ext>
            </a:extLst>
          </p:cNvPr>
          <p:cNvSpPr txBox="1">
            <a:spLocks/>
          </p:cNvSpPr>
          <p:nvPr/>
        </p:nvSpPr>
        <p:spPr>
          <a:xfrm>
            <a:off x="2597579" y="3609264"/>
            <a:ext cx="247288" cy="187725"/>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0.1</a:t>
            </a:r>
          </a:p>
        </p:txBody>
      </p:sp>
      <p:sp>
        <p:nvSpPr>
          <p:cNvPr id="12" name="Text Placeholder 5">
            <a:extLst>
              <a:ext uri="{FF2B5EF4-FFF2-40B4-BE49-F238E27FC236}">
                <a16:creationId xmlns:a16="http://schemas.microsoft.com/office/drawing/2014/main" id="{A8351878-267D-B844-BE41-21C195D66F65}"/>
              </a:ext>
            </a:extLst>
          </p:cNvPr>
          <p:cNvSpPr txBox="1">
            <a:spLocks/>
          </p:cNvSpPr>
          <p:nvPr/>
        </p:nvSpPr>
        <p:spPr>
          <a:xfrm>
            <a:off x="3007517" y="3609264"/>
            <a:ext cx="247288" cy="187725"/>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1</a:t>
            </a:r>
          </a:p>
        </p:txBody>
      </p:sp>
      <p:sp>
        <p:nvSpPr>
          <p:cNvPr id="13" name="Text Placeholder 5">
            <a:extLst>
              <a:ext uri="{FF2B5EF4-FFF2-40B4-BE49-F238E27FC236}">
                <a16:creationId xmlns:a16="http://schemas.microsoft.com/office/drawing/2014/main" id="{4E745B05-E7F0-614D-A077-C684CB4790DE}"/>
              </a:ext>
            </a:extLst>
          </p:cNvPr>
          <p:cNvSpPr txBox="1">
            <a:spLocks/>
          </p:cNvSpPr>
          <p:nvPr/>
        </p:nvSpPr>
        <p:spPr>
          <a:xfrm>
            <a:off x="3435259" y="3609264"/>
            <a:ext cx="247288" cy="187725"/>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10</a:t>
            </a:r>
          </a:p>
        </p:txBody>
      </p:sp>
      <p:sp>
        <p:nvSpPr>
          <p:cNvPr id="14" name="Text Placeholder 5">
            <a:extLst>
              <a:ext uri="{FF2B5EF4-FFF2-40B4-BE49-F238E27FC236}">
                <a16:creationId xmlns:a16="http://schemas.microsoft.com/office/drawing/2014/main" id="{E34ADEBE-91AA-7341-92A7-0840B23E1B74}"/>
              </a:ext>
            </a:extLst>
          </p:cNvPr>
          <p:cNvSpPr txBox="1">
            <a:spLocks/>
          </p:cNvSpPr>
          <p:nvPr/>
        </p:nvSpPr>
        <p:spPr>
          <a:xfrm>
            <a:off x="3968841" y="3609264"/>
            <a:ext cx="247288" cy="187725"/>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200</a:t>
            </a:r>
          </a:p>
        </p:txBody>
      </p:sp>
      <p:cxnSp>
        <p:nvCxnSpPr>
          <p:cNvPr id="16" name="Straight Connector 15">
            <a:extLst>
              <a:ext uri="{FF2B5EF4-FFF2-40B4-BE49-F238E27FC236}">
                <a16:creationId xmlns:a16="http://schemas.microsoft.com/office/drawing/2014/main" id="{40FA7CC0-73B2-094F-9DC0-84729C4F1725}"/>
              </a:ext>
            </a:extLst>
          </p:cNvPr>
          <p:cNvCxnSpPr>
            <a:cxnSpLocks/>
          </p:cNvCxnSpPr>
          <p:nvPr/>
        </p:nvCxnSpPr>
        <p:spPr>
          <a:xfrm flipH="1" flipV="1">
            <a:off x="3129360" y="2509739"/>
            <a:ext cx="1" cy="10343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76CCCA-FE78-2947-9AC6-5BFB71B99014}"/>
              </a:ext>
            </a:extLst>
          </p:cNvPr>
          <p:cNvCxnSpPr>
            <a:cxnSpLocks/>
          </p:cNvCxnSpPr>
          <p:nvPr/>
        </p:nvCxnSpPr>
        <p:spPr>
          <a:xfrm>
            <a:off x="2169836" y="3548825"/>
            <a:ext cx="1919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348C053-3FD7-C54D-ACA2-4592C2ABC0DD}"/>
              </a:ext>
            </a:extLst>
          </p:cNvPr>
          <p:cNvCxnSpPr>
            <a:cxnSpLocks/>
          </p:cNvCxnSpPr>
          <p:nvPr/>
        </p:nvCxnSpPr>
        <p:spPr>
          <a:xfrm flipV="1">
            <a:off x="2169836" y="3464666"/>
            <a:ext cx="0" cy="84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D6A3F0-3B10-F643-8359-56F13A9B1F81}"/>
              </a:ext>
            </a:extLst>
          </p:cNvPr>
          <p:cNvCxnSpPr>
            <a:cxnSpLocks/>
          </p:cNvCxnSpPr>
          <p:nvPr/>
        </p:nvCxnSpPr>
        <p:spPr>
          <a:xfrm flipV="1">
            <a:off x="2720322" y="3464666"/>
            <a:ext cx="0" cy="84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C2FCF2-592E-E640-99DF-BF11B85C3C41}"/>
              </a:ext>
            </a:extLst>
          </p:cNvPr>
          <p:cNvCxnSpPr>
            <a:cxnSpLocks/>
          </p:cNvCxnSpPr>
          <p:nvPr/>
        </p:nvCxnSpPr>
        <p:spPr>
          <a:xfrm flipV="1">
            <a:off x="3556200" y="3464666"/>
            <a:ext cx="0" cy="84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ABA721-4CD4-DF49-A7D2-683A507E49CC}"/>
              </a:ext>
            </a:extLst>
          </p:cNvPr>
          <p:cNvCxnSpPr>
            <a:cxnSpLocks/>
          </p:cNvCxnSpPr>
          <p:nvPr/>
        </p:nvCxnSpPr>
        <p:spPr>
          <a:xfrm flipV="1">
            <a:off x="4088882" y="3464666"/>
            <a:ext cx="0" cy="84159"/>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7F7DBFD-3255-CF4D-A012-652970B96363}"/>
              </a:ext>
            </a:extLst>
          </p:cNvPr>
          <p:cNvSpPr/>
          <p:nvPr/>
        </p:nvSpPr>
        <p:spPr>
          <a:xfrm>
            <a:off x="3834142" y="2597621"/>
            <a:ext cx="93686" cy="112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37" name="Rectangle 36">
            <a:extLst>
              <a:ext uri="{FF2B5EF4-FFF2-40B4-BE49-F238E27FC236}">
                <a16:creationId xmlns:a16="http://schemas.microsoft.com/office/drawing/2014/main" id="{2737BFF1-6B10-5548-AAC6-E09732C2EC93}"/>
              </a:ext>
            </a:extLst>
          </p:cNvPr>
          <p:cNvSpPr/>
          <p:nvPr/>
        </p:nvSpPr>
        <p:spPr>
          <a:xfrm>
            <a:off x="3435259" y="2797942"/>
            <a:ext cx="86735" cy="1155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cxnSp>
        <p:nvCxnSpPr>
          <p:cNvPr id="39" name="Straight Arrow Connector 38">
            <a:extLst>
              <a:ext uri="{FF2B5EF4-FFF2-40B4-BE49-F238E27FC236}">
                <a16:creationId xmlns:a16="http://schemas.microsoft.com/office/drawing/2014/main" id="{7983071B-CFDB-154D-B305-B72398E53711}"/>
              </a:ext>
            </a:extLst>
          </p:cNvPr>
          <p:cNvCxnSpPr/>
          <p:nvPr/>
        </p:nvCxnSpPr>
        <p:spPr>
          <a:xfrm>
            <a:off x="3344828" y="2653235"/>
            <a:ext cx="836389"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4978709-CA88-9B42-8D01-E9EE6D2426BA}"/>
              </a:ext>
            </a:extLst>
          </p:cNvPr>
          <p:cNvCxnSpPr/>
          <p:nvPr/>
        </p:nvCxnSpPr>
        <p:spPr>
          <a:xfrm>
            <a:off x="2844867" y="2858566"/>
            <a:ext cx="127042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2" name="Diamond 41">
            <a:extLst>
              <a:ext uri="{FF2B5EF4-FFF2-40B4-BE49-F238E27FC236}">
                <a16:creationId xmlns:a16="http://schemas.microsoft.com/office/drawing/2014/main" id="{CE5ECD12-EB7B-D244-AEF7-C88F593DCC9D}"/>
              </a:ext>
            </a:extLst>
          </p:cNvPr>
          <p:cNvSpPr/>
          <p:nvPr/>
        </p:nvSpPr>
        <p:spPr>
          <a:xfrm>
            <a:off x="3305687" y="3184849"/>
            <a:ext cx="809608" cy="1630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45" name="Text Placeholder 5">
            <a:extLst>
              <a:ext uri="{FF2B5EF4-FFF2-40B4-BE49-F238E27FC236}">
                <a16:creationId xmlns:a16="http://schemas.microsoft.com/office/drawing/2014/main" id="{2CBAAAEE-932B-E84C-8BD5-3CA33BA74E56}"/>
              </a:ext>
            </a:extLst>
          </p:cNvPr>
          <p:cNvSpPr txBox="1">
            <a:spLocks/>
          </p:cNvSpPr>
          <p:nvPr/>
        </p:nvSpPr>
        <p:spPr>
          <a:xfrm>
            <a:off x="2036951" y="3900950"/>
            <a:ext cx="1074344" cy="188877"/>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Favours placebo</a:t>
            </a:r>
          </a:p>
        </p:txBody>
      </p:sp>
      <p:sp>
        <p:nvSpPr>
          <p:cNvPr id="46" name="Text Placeholder 5">
            <a:extLst>
              <a:ext uri="{FF2B5EF4-FFF2-40B4-BE49-F238E27FC236}">
                <a16:creationId xmlns:a16="http://schemas.microsoft.com/office/drawing/2014/main" id="{9C0B6AC3-7529-A948-9A0F-50AB962C2886}"/>
              </a:ext>
            </a:extLst>
          </p:cNvPr>
          <p:cNvSpPr txBox="1">
            <a:spLocks/>
          </p:cNvSpPr>
          <p:nvPr/>
        </p:nvSpPr>
        <p:spPr>
          <a:xfrm>
            <a:off x="3072828" y="3900950"/>
            <a:ext cx="1178186" cy="188877"/>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Favours topical steroid</a:t>
            </a:r>
          </a:p>
        </p:txBody>
      </p:sp>
      <p:sp>
        <p:nvSpPr>
          <p:cNvPr id="114" name="Content Placeholder 12">
            <a:extLst>
              <a:ext uri="{FF2B5EF4-FFF2-40B4-BE49-F238E27FC236}">
                <a16:creationId xmlns:a16="http://schemas.microsoft.com/office/drawing/2014/main" id="{CDBC6F20-3F0F-0C41-943A-74C6540ACC1F}"/>
              </a:ext>
            </a:extLst>
          </p:cNvPr>
          <p:cNvSpPr txBox="1">
            <a:spLocks noChangeArrowheads="1"/>
          </p:cNvSpPr>
          <p:nvPr/>
        </p:nvSpPr>
        <p:spPr bwMode="auto">
          <a:xfrm>
            <a:off x="4525873" y="1708067"/>
            <a:ext cx="4129517" cy="2561789"/>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vert="horz" wrap="square" lIns="144000" tIns="144000" rIns="144000" bIns="144000" numCol="1"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41288" indent="-141288" eaLnBrk="1" hangingPunct="1">
              <a:lnSpc>
                <a:spcPct val="100000"/>
              </a:lnSpc>
              <a:spcBef>
                <a:spcPct val="0"/>
              </a:spcBef>
              <a:spcAft>
                <a:spcPts val="500"/>
              </a:spcAft>
            </a:pPr>
            <a:endParaRPr lang="en-GB" altLang="en-US" sz="12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115" name="Text Placeholder 5">
            <a:extLst>
              <a:ext uri="{FF2B5EF4-FFF2-40B4-BE49-F238E27FC236}">
                <a16:creationId xmlns:a16="http://schemas.microsoft.com/office/drawing/2014/main" id="{8E692A43-57AC-7840-9C8E-34D902E691FE}"/>
              </a:ext>
            </a:extLst>
          </p:cNvPr>
          <p:cNvSpPr txBox="1">
            <a:spLocks/>
          </p:cNvSpPr>
          <p:nvPr/>
        </p:nvSpPr>
        <p:spPr>
          <a:xfrm>
            <a:off x="4678033" y="1865427"/>
            <a:ext cx="1922584" cy="1644507"/>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100"/>
              </a:spcAft>
              <a:defRPr/>
            </a:pPr>
            <a:r>
              <a:rPr lang="en-GB" altLang="en-US" sz="1400" b="1" dirty="0">
                <a:solidFill>
                  <a:schemeClr val="bg2">
                    <a:lumMod val="25000"/>
                  </a:schemeClr>
                </a:solidFill>
                <a:latin typeface="Arial" panose="020B0604020202020204" pitchFamily="34" charset="0"/>
                <a:ea typeface="Arial Regular"/>
                <a:cs typeface="Arial" panose="020B0604020202020204" pitchFamily="34" charset="0"/>
              </a:rPr>
              <a:t>Clinical response</a:t>
            </a:r>
          </a:p>
          <a:p>
            <a:pPr>
              <a:spcBef>
                <a:spcPts val="600"/>
              </a:spcBef>
              <a:spcAft>
                <a:spcPts val="300"/>
              </a:spcAft>
              <a:defRPr/>
            </a:pPr>
            <a:r>
              <a:rPr lang="en-GB" altLang="en-US" sz="1000" i="1" dirty="0">
                <a:solidFill>
                  <a:schemeClr val="bg2">
                    <a:lumMod val="25000"/>
                  </a:schemeClr>
                </a:solidFill>
                <a:latin typeface="Arial" panose="020B0604020202020204" pitchFamily="34" charset="0"/>
                <a:ea typeface="Arial Regular"/>
                <a:cs typeface="Arial" panose="020B0604020202020204" pitchFamily="34" charset="0"/>
              </a:rPr>
              <a:t>Study</a:t>
            </a:r>
          </a:p>
          <a:p>
            <a:pPr>
              <a:spcBef>
                <a:spcPts val="600"/>
              </a:spcBef>
              <a:defRPr/>
            </a:pPr>
            <a:r>
              <a:rPr lang="en-GB" altLang="en-US" sz="1000" dirty="0">
                <a:solidFill>
                  <a:schemeClr val="bg2">
                    <a:lumMod val="25000"/>
                  </a:schemeClr>
                </a:solidFill>
                <a:latin typeface="Arial" panose="020B0604020202020204" pitchFamily="34" charset="0"/>
                <a:ea typeface="Arial Regular"/>
                <a:cs typeface="Arial" panose="020B0604020202020204" pitchFamily="34" charset="0"/>
              </a:rPr>
              <a:t>Alexander 2012</a:t>
            </a:r>
          </a:p>
          <a:p>
            <a:pPr>
              <a:spcBef>
                <a:spcPts val="500"/>
              </a:spcBef>
              <a:defRPr/>
            </a:pPr>
            <a:r>
              <a:rPr lang="en-GB" altLang="en-US" sz="1000" dirty="0" err="1">
                <a:solidFill>
                  <a:schemeClr val="bg2">
                    <a:lumMod val="25000"/>
                  </a:schemeClr>
                </a:solidFill>
                <a:latin typeface="Arial" panose="020B0604020202020204" pitchFamily="34" charset="0"/>
                <a:ea typeface="Arial Regular"/>
                <a:cs typeface="Arial" panose="020B0604020202020204" pitchFamily="34" charset="0"/>
              </a:rPr>
              <a:t>Butz</a:t>
            </a:r>
            <a:r>
              <a:rPr lang="en-GB" altLang="en-US" sz="1000" dirty="0">
                <a:solidFill>
                  <a:schemeClr val="bg2">
                    <a:lumMod val="25000"/>
                  </a:schemeClr>
                </a:solidFill>
                <a:latin typeface="Arial" panose="020B0604020202020204" pitchFamily="34" charset="0"/>
                <a:ea typeface="Arial Regular"/>
                <a:cs typeface="Arial" panose="020B0604020202020204" pitchFamily="34" charset="0"/>
              </a:rPr>
              <a:t> 2014</a:t>
            </a:r>
          </a:p>
          <a:p>
            <a:pPr>
              <a:spcBef>
                <a:spcPts val="500"/>
              </a:spcBef>
              <a:defRPr/>
            </a:pPr>
            <a:r>
              <a:rPr lang="en-GB" altLang="en-US" sz="1000" dirty="0">
                <a:solidFill>
                  <a:schemeClr val="bg2">
                    <a:lumMod val="25000"/>
                  </a:schemeClr>
                </a:solidFill>
                <a:latin typeface="Arial" panose="020B0604020202020204" pitchFamily="34" charset="0"/>
                <a:ea typeface="Arial Regular"/>
                <a:cs typeface="Arial" panose="020B0604020202020204" pitchFamily="34" charset="0"/>
              </a:rPr>
              <a:t>Straumann 2010 (not estimable)</a:t>
            </a:r>
          </a:p>
          <a:p>
            <a:pPr>
              <a:spcBef>
                <a:spcPts val="500"/>
              </a:spcBef>
              <a:defRPr/>
            </a:pPr>
            <a:r>
              <a:rPr lang="en-GB" altLang="en-US" sz="1000" dirty="0">
                <a:solidFill>
                  <a:schemeClr val="bg2">
                    <a:lumMod val="25000"/>
                  </a:schemeClr>
                </a:solidFill>
                <a:latin typeface="Arial" panose="020B0604020202020204" pitchFamily="34" charset="0"/>
                <a:ea typeface="Arial Regular"/>
                <a:cs typeface="Arial" panose="020B0604020202020204" pitchFamily="34" charset="0"/>
              </a:rPr>
              <a:t>Total</a:t>
            </a:r>
          </a:p>
        </p:txBody>
      </p:sp>
      <p:cxnSp>
        <p:nvCxnSpPr>
          <p:cNvPr id="116" name="Straight Connector 115">
            <a:extLst>
              <a:ext uri="{FF2B5EF4-FFF2-40B4-BE49-F238E27FC236}">
                <a16:creationId xmlns:a16="http://schemas.microsoft.com/office/drawing/2014/main" id="{FC6FD360-21FC-6346-9B96-200248D7EC86}"/>
              </a:ext>
            </a:extLst>
          </p:cNvPr>
          <p:cNvCxnSpPr>
            <a:cxnSpLocks/>
          </p:cNvCxnSpPr>
          <p:nvPr/>
        </p:nvCxnSpPr>
        <p:spPr>
          <a:xfrm>
            <a:off x="4673098" y="2504723"/>
            <a:ext cx="3584975"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Text Placeholder 5">
            <a:extLst>
              <a:ext uri="{FF2B5EF4-FFF2-40B4-BE49-F238E27FC236}">
                <a16:creationId xmlns:a16="http://schemas.microsoft.com/office/drawing/2014/main" id="{7FFA31A1-465D-0C48-A715-864F2714852A}"/>
              </a:ext>
            </a:extLst>
          </p:cNvPr>
          <p:cNvSpPr txBox="1">
            <a:spLocks/>
          </p:cNvSpPr>
          <p:nvPr/>
        </p:nvSpPr>
        <p:spPr>
          <a:xfrm>
            <a:off x="4678149" y="3469848"/>
            <a:ext cx="1210188" cy="399983"/>
          </a:xfrm>
          <a:prstGeom prst="rect">
            <a:avLst/>
          </a:prstGeom>
          <a:solidFill>
            <a:schemeClr val="bg1"/>
          </a:solidFill>
        </p:spPr>
        <p:txBody>
          <a:bodyPr vert="horz" lIns="72000" tIns="72000" rIns="72000" bIns="7200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GB" altLang="en-US" sz="800" b="1" dirty="0">
                <a:solidFill>
                  <a:schemeClr val="bg2">
                    <a:lumMod val="25000"/>
                  </a:schemeClr>
                </a:solidFill>
                <a:latin typeface="Arial" panose="020B0604020202020204" pitchFamily="34" charset="0"/>
                <a:ea typeface="Arial Regular"/>
                <a:cs typeface="Arial" panose="020B0604020202020204" pitchFamily="34" charset="0"/>
              </a:rPr>
              <a:t>OR: 2.69 </a:t>
            </a:r>
            <a:br>
              <a:rPr lang="en-GB" altLang="en-US" sz="800" b="1" dirty="0">
                <a:solidFill>
                  <a:schemeClr val="bg2">
                    <a:lumMod val="25000"/>
                  </a:schemeClr>
                </a:solidFill>
                <a:latin typeface="Arial" panose="020B0604020202020204" pitchFamily="34" charset="0"/>
                <a:ea typeface="Arial Regular"/>
                <a:cs typeface="Arial" panose="020B0604020202020204" pitchFamily="34" charset="0"/>
              </a:rPr>
            </a:br>
            <a:r>
              <a:rPr lang="en-GB" altLang="en-US" sz="800" b="1" dirty="0">
                <a:solidFill>
                  <a:schemeClr val="bg2">
                    <a:lumMod val="25000"/>
                  </a:schemeClr>
                </a:solidFill>
                <a:latin typeface="Arial" panose="020B0604020202020204" pitchFamily="34" charset="0"/>
                <a:ea typeface="Arial Regular"/>
                <a:cs typeface="Arial" panose="020B0604020202020204" pitchFamily="34" charset="0"/>
              </a:rPr>
              <a:t>95% CI 0.56, 12.97</a:t>
            </a:r>
          </a:p>
        </p:txBody>
      </p:sp>
      <p:sp>
        <p:nvSpPr>
          <p:cNvPr id="78" name="Text Placeholder 5">
            <a:extLst>
              <a:ext uri="{FF2B5EF4-FFF2-40B4-BE49-F238E27FC236}">
                <a16:creationId xmlns:a16="http://schemas.microsoft.com/office/drawing/2014/main" id="{7D3BE70A-2E16-0143-B44D-4836772F0A61}"/>
              </a:ext>
            </a:extLst>
          </p:cNvPr>
          <p:cNvSpPr txBox="1">
            <a:spLocks/>
          </p:cNvSpPr>
          <p:nvPr/>
        </p:nvSpPr>
        <p:spPr>
          <a:xfrm>
            <a:off x="6219341" y="3609264"/>
            <a:ext cx="253719" cy="187725"/>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0.01</a:t>
            </a:r>
          </a:p>
        </p:txBody>
      </p:sp>
      <p:sp>
        <p:nvSpPr>
          <p:cNvPr id="79" name="Text Placeholder 5">
            <a:extLst>
              <a:ext uri="{FF2B5EF4-FFF2-40B4-BE49-F238E27FC236}">
                <a16:creationId xmlns:a16="http://schemas.microsoft.com/office/drawing/2014/main" id="{6C9F51A0-29EB-6D4E-A1CA-9DA0FA024044}"/>
              </a:ext>
            </a:extLst>
          </p:cNvPr>
          <p:cNvSpPr txBox="1">
            <a:spLocks/>
          </p:cNvSpPr>
          <p:nvPr/>
        </p:nvSpPr>
        <p:spPr>
          <a:xfrm>
            <a:off x="6678129" y="3609264"/>
            <a:ext cx="253719" cy="187725"/>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0.1</a:t>
            </a:r>
          </a:p>
        </p:txBody>
      </p:sp>
      <p:sp>
        <p:nvSpPr>
          <p:cNvPr id="80" name="Text Placeholder 5">
            <a:extLst>
              <a:ext uri="{FF2B5EF4-FFF2-40B4-BE49-F238E27FC236}">
                <a16:creationId xmlns:a16="http://schemas.microsoft.com/office/drawing/2014/main" id="{52385D8E-BC6A-4F4D-8A80-8EF994E8B2BC}"/>
              </a:ext>
            </a:extLst>
          </p:cNvPr>
          <p:cNvSpPr txBox="1">
            <a:spLocks/>
          </p:cNvSpPr>
          <p:nvPr/>
        </p:nvSpPr>
        <p:spPr>
          <a:xfrm>
            <a:off x="7205667" y="3609264"/>
            <a:ext cx="253719" cy="187725"/>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1</a:t>
            </a:r>
          </a:p>
        </p:txBody>
      </p:sp>
      <p:sp>
        <p:nvSpPr>
          <p:cNvPr id="81" name="Text Placeholder 5">
            <a:extLst>
              <a:ext uri="{FF2B5EF4-FFF2-40B4-BE49-F238E27FC236}">
                <a16:creationId xmlns:a16="http://schemas.microsoft.com/office/drawing/2014/main" id="{7FC2240E-BAE4-0447-9C82-58BD884B58F6}"/>
              </a:ext>
            </a:extLst>
          </p:cNvPr>
          <p:cNvSpPr txBox="1">
            <a:spLocks/>
          </p:cNvSpPr>
          <p:nvPr/>
        </p:nvSpPr>
        <p:spPr>
          <a:xfrm>
            <a:off x="7735020" y="3609264"/>
            <a:ext cx="253719" cy="187725"/>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10</a:t>
            </a:r>
          </a:p>
        </p:txBody>
      </p:sp>
      <p:sp>
        <p:nvSpPr>
          <p:cNvPr id="82" name="Text Placeholder 5">
            <a:extLst>
              <a:ext uri="{FF2B5EF4-FFF2-40B4-BE49-F238E27FC236}">
                <a16:creationId xmlns:a16="http://schemas.microsoft.com/office/drawing/2014/main" id="{AF2CF398-FE9C-4F4A-AEAA-5332D730EEF9}"/>
              </a:ext>
            </a:extLst>
          </p:cNvPr>
          <p:cNvSpPr txBox="1">
            <a:spLocks/>
          </p:cNvSpPr>
          <p:nvPr/>
        </p:nvSpPr>
        <p:spPr>
          <a:xfrm>
            <a:off x="8191992" y="3609264"/>
            <a:ext cx="253719" cy="187725"/>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100</a:t>
            </a:r>
          </a:p>
        </p:txBody>
      </p:sp>
      <p:cxnSp>
        <p:nvCxnSpPr>
          <p:cNvPr id="83" name="Straight Connector 82">
            <a:extLst>
              <a:ext uri="{FF2B5EF4-FFF2-40B4-BE49-F238E27FC236}">
                <a16:creationId xmlns:a16="http://schemas.microsoft.com/office/drawing/2014/main" id="{28D4A177-DD20-FE4F-B131-F9D868D2FCB9}"/>
              </a:ext>
            </a:extLst>
          </p:cNvPr>
          <p:cNvCxnSpPr>
            <a:cxnSpLocks/>
            <a:endCxn id="95" idx="2"/>
          </p:cNvCxnSpPr>
          <p:nvPr/>
        </p:nvCxnSpPr>
        <p:spPr>
          <a:xfrm flipV="1">
            <a:off x="7330678" y="2516948"/>
            <a:ext cx="1366" cy="1027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18CB676-F662-964A-AAA6-1067D89A61B0}"/>
              </a:ext>
            </a:extLst>
          </p:cNvPr>
          <p:cNvCxnSpPr>
            <a:cxnSpLocks/>
          </p:cNvCxnSpPr>
          <p:nvPr/>
        </p:nvCxnSpPr>
        <p:spPr>
          <a:xfrm>
            <a:off x="6346200" y="3548825"/>
            <a:ext cx="19689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552B11D-3C7F-BA45-8063-A3071DD2CE79}"/>
              </a:ext>
            </a:extLst>
          </p:cNvPr>
          <p:cNvCxnSpPr>
            <a:cxnSpLocks/>
          </p:cNvCxnSpPr>
          <p:nvPr/>
        </p:nvCxnSpPr>
        <p:spPr>
          <a:xfrm flipV="1">
            <a:off x="6346200" y="3464666"/>
            <a:ext cx="0" cy="84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AD1F8B7-CA7C-3144-8941-E63ECC4A0B9C}"/>
              </a:ext>
            </a:extLst>
          </p:cNvPr>
          <p:cNvCxnSpPr>
            <a:cxnSpLocks/>
          </p:cNvCxnSpPr>
          <p:nvPr/>
        </p:nvCxnSpPr>
        <p:spPr>
          <a:xfrm flipV="1">
            <a:off x="6804064" y="3464666"/>
            <a:ext cx="0" cy="84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6B83232-7ABD-9741-AC66-F6F9ABACFAB0}"/>
              </a:ext>
            </a:extLst>
          </p:cNvPr>
          <p:cNvCxnSpPr>
            <a:cxnSpLocks/>
          </p:cNvCxnSpPr>
          <p:nvPr/>
        </p:nvCxnSpPr>
        <p:spPr>
          <a:xfrm flipV="1">
            <a:off x="7859106" y="3464666"/>
            <a:ext cx="0" cy="84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82EB359-DE98-4D4E-BF47-4FAEDBEA60D5}"/>
              </a:ext>
            </a:extLst>
          </p:cNvPr>
          <p:cNvCxnSpPr>
            <a:cxnSpLocks/>
          </p:cNvCxnSpPr>
          <p:nvPr/>
        </p:nvCxnSpPr>
        <p:spPr>
          <a:xfrm flipV="1">
            <a:off x="8315155" y="3464666"/>
            <a:ext cx="0" cy="84159"/>
          </a:xfrm>
          <a:prstGeom prst="line">
            <a:avLst/>
          </a:prstGeom>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8CDDD6D1-C53C-3C4F-8777-2B49F0EEB6C8}"/>
              </a:ext>
            </a:extLst>
          </p:cNvPr>
          <p:cNvSpPr/>
          <p:nvPr/>
        </p:nvSpPr>
        <p:spPr>
          <a:xfrm>
            <a:off x="7437502" y="2610900"/>
            <a:ext cx="90690" cy="96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91" name="Rectangle 90">
            <a:extLst>
              <a:ext uri="{FF2B5EF4-FFF2-40B4-BE49-F238E27FC236}">
                <a16:creationId xmlns:a16="http://schemas.microsoft.com/office/drawing/2014/main" id="{A4391BB4-A1F5-4F41-9598-AF18F833909D}"/>
              </a:ext>
            </a:extLst>
          </p:cNvPr>
          <p:cNvSpPr/>
          <p:nvPr/>
        </p:nvSpPr>
        <p:spPr>
          <a:xfrm>
            <a:off x="7797269" y="3016959"/>
            <a:ext cx="78453" cy="1018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cxnSp>
        <p:nvCxnSpPr>
          <p:cNvPr id="93" name="Straight Connector 92">
            <a:extLst>
              <a:ext uri="{FF2B5EF4-FFF2-40B4-BE49-F238E27FC236}">
                <a16:creationId xmlns:a16="http://schemas.microsoft.com/office/drawing/2014/main" id="{DED12211-D1C2-F94E-90AC-3A459459C120}"/>
              </a:ext>
            </a:extLst>
          </p:cNvPr>
          <p:cNvCxnSpPr>
            <a:cxnSpLocks/>
          </p:cNvCxnSpPr>
          <p:nvPr/>
        </p:nvCxnSpPr>
        <p:spPr>
          <a:xfrm>
            <a:off x="7477280" y="3062227"/>
            <a:ext cx="7147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4" name="Diamond 93">
            <a:extLst>
              <a:ext uri="{FF2B5EF4-FFF2-40B4-BE49-F238E27FC236}">
                <a16:creationId xmlns:a16="http://schemas.microsoft.com/office/drawing/2014/main" id="{9EE9A5BC-C4D6-AC44-9D83-481692EFDD24}"/>
              </a:ext>
            </a:extLst>
          </p:cNvPr>
          <p:cNvSpPr/>
          <p:nvPr/>
        </p:nvSpPr>
        <p:spPr>
          <a:xfrm>
            <a:off x="7187464" y="3181453"/>
            <a:ext cx="723092" cy="1630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95" name="Text Placeholder 5">
            <a:extLst>
              <a:ext uri="{FF2B5EF4-FFF2-40B4-BE49-F238E27FC236}">
                <a16:creationId xmlns:a16="http://schemas.microsoft.com/office/drawing/2014/main" id="{BD8BC809-5FC7-6E44-84E3-117D0EFB9E14}"/>
              </a:ext>
            </a:extLst>
          </p:cNvPr>
          <p:cNvSpPr txBox="1">
            <a:spLocks/>
          </p:cNvSpPr>
          <p:nvPr/>
        </p:nvSpPr>
        <p:spPr>
          <a:xfrm>
            <a:off x="6753532" y="2302694"/>
            <a:ext cx="1157023" cy="214254"/>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defRPr/>
            </a:pPr>
            <a:r>
              <a:rPr lang="en-GB" altLang="en-US" sz="1000" dirty="0">
                <a:solidFill>
                  <a:schemeClr val="bg2">
                    <a:lumMod val="25000"/>
                  </a:schemeClr>
                </a:solidFill>
                <a:latin typeface="Arial" panose="020B0604020202020204" pitchFamily="34" charset="0"/>
                <a:ea typeface="Arial Regular"/>
                <a:cs typeface="Arial" panose="020B0604020202020204" pitchFamily="34" charset="0"/>
              </a:rPr>
              <a:t>Odds ratio (95% CI)</a:t>
            </a:r>
          </a:p>
        </p:txBody>
      </p:sp>
      <p:sp>
        <p:nvSpPr>
          <p:cNvPr id="96" name="Text Placeholder 5">
            <a:extLst>
              <a:ext uri="{FF2B5EF4-FFF2-40B4-BE49-F238E27FC236}">
                <a16:creationId xmlns:a16="http://schemas.microsoft.com/office/drawing/2014/main" id="{D5AAFA7E-EEF3-BE4A-BAFC-F07908BA42F5}"/>
              </a:ext>
            </a:extLst>
          </p:cNvPr>
          <p:cNvSpPr txBox="1">
            <a:spLocks/>
          </p:cNvSpPr>
          <p:nvPr/>
        </p:nvSpPr>
        <p:spPr>
          <a:xfrm>
            <a:off x="6244977" y="3900950"/>
            <a:ext cx="1074345" cy="188877"/>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Favours placebo</a:t>
            </a:r>
          </a:p>
        </p:txBody>
      </p:sp>
      <p:sp>
        <p:nvSpPr>
          <p:cNvPr id="97" name="Text Placeholder 5">
            <a:extLst>
              <a:ext uri="{FF2B5EF4-FFF2-40B4-BE49-F238E27FC236}">
                <a16:creationId xmlns:a16="http://schemas.microsoft.com/office/drawing/2014/main" id="{3D3DDFDA-215B-2F4C-B614-C1B69E15B68E}"/>
              </a:ext>
            </a:extLst>
          </p:cNvPr>
          <p:cNvSpPr txBox="1">
            <a:spLocks/>
          </p:cNvSpPr>
          <p:nvPr/>
        </p:nvSpPr>
        <p:spPr>
          <a:xfrm>
            <a:off x="7252775" y="3900950"/>
            <a:ext cx="1219850" cy="188877"/>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defRPr/>
            </a:pPr>
            <a:r>
              <a:rPr lang="en-GB" altLang="en-US" sz="900" dirty="0">
                <a:solidFill>
                  <a:schemeClr val="bg2">
                    <a:lumMod val="25000"/>
                  </a:schemeClr>
                </a:solidFill>
                <a:latin typeface="Arial" panose="020B0604020202020204" pitchFamily="34" charset="0"/>
                <a:ea typeface="Arial Regular"/>
                <a:cs typeface="Arial" panose="020B0604020202020204" pitchFamily="34" charset="0"/>
              </a:rPr>
              <a:t>Favours topical steroid</a:t>
            </a:r>
          </a:p>
        </p:txBody>
      </p:sp>
      <p:sp>
        <p:nvSpPr>
          <p:cNvPr id="102" name="Rectangle 101">
            <a:extLst>
              <a:ext uri="{FF2B5EF4-FFF2-40B4-BE49-F238E27FC236}">
                <a16:creationId xmlns:a16="http://schemas.microsoft.com/office/drawing/2014/main" id="{45F69968-62D3-474E-B5C2-68582FEEB0D3}"/>
              </a:ext>
            </a:extLst>
          </p:cNvPr>
          <p:cNvSpPr/>
          <p:nvPr/>
        </p:nvSpPr>
        <p:spPr>
          <a:xfrm>
            <a:off x="7013139" y="2833483"/>
            <a:ext cx="53028" cy="769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cxnSp>
        <p:nvCxnSpPr>
          <p:cNvPr id="104" name="Straight Connector 103">
            <a:extLst>
              <a:ext uri="{FF2B5EF4-FFF2-40B4-BE49-F238E27FC236}">
                <a16:creationId xmlns:a16="http://schemas.microsoft.com/office/drawing/2014/main" id="{88AC5429-0722-4949-AA2D-4EAFF6527E8F}"/>
              </a:ext>
            </a:extLst>
          </p:cNvPr>
          <p:cNvCxnSpPr>
            <a:cxnSpLocks/>
          </p:cNvCxnSpPr>
          <p:nvPr/>
        </p:nvCxnSpPr>
        <p:spPr>
          <a:xfrm>
            <a:off x="7161011" y="2655787"/>
            <a:ext cx="63625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47D163F1-7FFA-D64A-B479-5B16F5EFA1C1}"/>
              </a:ext>
            </a:extLst>
          </p:cNvPr>
          <p:cNvCxnSpPr>
            <a:cxnSpLocks/>
          </p:cNvCxnSpPr>
          <p:nvPr/>
        </p:nvCxnSpPr>
        <p:spPr>
          <a:xfrm flipH="1">
            <a:off x="6254351" y="2867260"/>
            <a:ext cx="1588168"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44" name="Text Placeholder 5">
            <a:extLst>
              <a:ext uri="{FF2B5EF4-FFF2-40B4-BE49-F238E27FC236}">
                <a16:creationId xmlns:a16="http://schemas.microsoft.com/office/drawing/2014/main" id="{5608784F-EB89-6845-877B-8FC986AF954E}"/>
              </a:ext>
            </a:extLst>
          </p:cNvPr>
          <p:cNvSpPr txBox="1">
            <a:spLocks/>
          </p:cNvSpPr>
          <p:nvPr/>
        </p:nvSpPr>
        <p:spPr>
          <a:xfrm>
            <a:off x="428625" y="4585607"/>
            <a:ext cx="7758586" cy="585449"/>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buFont typeface="Arial" panose="020B0604020202020204" pitchFamily="34" charset="0"/>
              <a:buChar char="•"/>
            </a:pPr>
            <a:r>
              <a:rPr lang="en-US" sz="1500" dirty="0">
                <a:solidFill>
                  <a:schemeClr val="bg2">
                    <a:lumMod val="25000"/>
                  </a:schemeClr>
                </a:solidFill>
              </a:rPr>
              <a:t>Challenges in the use of unlicensed preparations include a lack of clear instructions regarding administration, appropriate dosing and treatment duration for EoE</a:t>
            </a:r>
            <a:r>
              <a:rPr lang="en-US" sz="1500" baseline="30000" dirty="0">
                <a:solidFill>
                  <a:schemeClr val="bg2">
                    <a:lumMod val="25000"/>
                  </a:schemeClr>
                </a:solidFill>
              </a:rPr>
              <a:t>1,2</a:t>
            </a:r>
            <a:endParaRPr lang="en-GB" sz="1500" dirty="0">
              <a:solidFill>
                <a:schemeClr val="bg2">
                  <a:lumMod val="25000"/>
                </a:schemeClr>
              </a:solidFill>
            </a:endParaRPr>
          </a:p>
        </p:txBody>
      </p:sp>
      <p:sp>
        <p:nvSpPr>
          <p:cNvPr id="54" name="Text Placeholder 2">
            <a:extLst>
              <a:ext uri="{FF2B5EF4-FFF2-40B4-BE49-F238E27FC236}">
                <a16:creationId xmlns:a16="http://schemas.microsoft.com/office/drawing/2014/main" id="{84C3D7A6-9822-4742-B846-CB1F159AA0CA}"/>
              </a:ext>
            </a:extLst>
          </p:cNvPr>
          <p:cNvSpPr txBox="1">
            <a:spLocks/>
          </p:cNvSpPr>
          <p:nvPr/>
        </p:nvSpPr>
        <p:spPr>
          <a:xfrm>
            <a:off x="428624" y="1239607"/>
            <a:ext cx="8226766" cy="394872"/>
          </a:xfrm>
          <a:prstGeom prst="rect">
            <a:avLst/>
          </a:prstGeom>
          <a:solidFill>
            <a:srgbClr val="D1D1D1"/>
          </a:solidFill>
        </p:spPr>
        <p:txBody>
          <a:bodyPr vert="horz" lIns="108000" tIns="108000" rIns="108000" bIns="10800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2">
                    <a:lumMod val="25000"/>
                  </a:schemeClr>
                </a:solidFill>
              </a:rPr>
              <a:t>Meta-analysis of placebo-controlled topical steroid RCTs in </a:t>
            </a:r>
            <a:r>
              <a:rPr lang="en-US" sz="1400" dirty="0" err="1">
                <a:solidFill>
                  <a:schemeClr val="bg2">
                    <a:lumMod val="25000"/>
                  </a:schemeClr>
                </a:solidFill>
              </a:rPr>
              <a:t>EoE</a:t>
            </a:r>
            <a:r>
              <a:rPr lang="en-US" sz="1400" dirty="0">
                <a:solidFill>
                  <a:schemeClr val="bg2">
                    <a:lumMod val="25000"/>
                  </a:schemeClr>
                </a:solidFill>
              </a:rPr>
              <a:t>: efficacy in adults</a:t>
            </a:r>
            <a:r>
              <a:rPr lang="en-US" sz="1400" baseline="30000" dirty="0">
                <a:solidFill>
                  <a:schemeClr val="bg2">
                    <a:lumMod val="25000"/>
                  </a:schemeClr>
                </a:solidFill>
              </a:rPr>
              <a:t>1</a:t>
            </a:r>
            <a:endParaRPr lang="en-GB" sz="1400" dirty="0">
              <a:solidFill>
                <a:schemeClr val="bg2">
                  <a:lumMod val="25000"/>
                </a:schemeClr>
              </a:solidFill>
            </a:endParaRPr>
          </a:p>
        </p:txBody>
      </p:sp>
      <p:cxnSp>
        <p:nvCxnSpPr>
          <p:cNvPr id="5" name="Straight Arrow Connector 4">
            <a:extLst>
              <a:ext uri="{FF2B5EF4-FFF2-40B4-BE49-F238E27FC236}">
                <a16:creationId xmlns:a16="http://schemas.microsoft.com/office/drawing/2014/main" id="{455160A9-8A56-D549-89FA-1B821C1140F3}"/>
              </a:ext>
            </a:extLst>
          </p:cNvPr>
          <p:cNvCxnSpPr>
            <a:cxnSpLocks/>
          </p:cNvCxnSpPr>
          <p:nvPr/>
        </p:nvCxnSpPr>
        <p:spPr>
          <a:xfrm flipH="1">
            <a:off x="2036953" y="3799368"/>
            <a:ext cx="10743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FF73867-A6BF-A54F-B0B6-EAEA26E9FB2D}"/>
              </a:ext>
            </a:extLst>
          </p:cNvPr>
          <p:cNvCxnSpPr>
            <a:cxnSpLocks/>
          </p:cNvCxnSpPr>
          <p:nvPr/>
        </p:nvCxnSpPr>
        <p:spPr>
          <a:xfrm>
            <a:off x="3178449" y="3803005"/>
            <a:ext cx="991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1D80C02-554C-5049-8109-6FEE20284934}"/>
              </a:ext>
            </a:extLst>
          </p:cNvPr>
          <p:cNvCxnSpPr>
            <a:cxnSpLocks/>
          </p:cNvCxnSpPr>
          <p:nvPr/>
        </p:nvCxnSpPr>
        <p:spPr>
          <a:xfrm flipH="1">
            <a:off x="6244980" y="3796989"/>
            <a:ext cx="10743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266E55C5-C6B4-064B-B3E1-509025F16CCF}"/>
              </a:ext>
            </a:extLst>
          </p:cNvPr>
          <p:cNvCxnSpPr>
            <a:cxnSpLocks/>
          </p:cNvCxnSpPr>
          <p:nvPr/>
        </p:nvCxnSpPr>
        <p:spPr>
          <a:xfrm>
            <a:off x="7386476" y="3800626"/>
            <a:ext cx="991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 Placeholder 5">
            <a:extLst>
              <a:ext uri="{FF2B5EF4-FFF2-40B4-BE49-F238E27FC236}">
                <a16:creationId xmlns:a16="http://schemas.microsoft.com/office/drawing/2014/main" id="{23C2C7F0-AA0D-4742-8F51-7442C29494A2}"/>
              </a:ext>
            </a:extLst>
          </p:cNvPr>
          <p:cNvSpPr txBox="1">
            <a:spLocks/>
          </p:cNvSpPr>
          <p:nvPr/>
        </p:nvSpPr>
        <p:spPr>
          <a:xfrm>
            <a:off x="595858" y="3469848"/>
            <a:ext cx="1206230" cy="399983"/>
          </a:xfrm>
          <a:prstGeom prst="rect">
            <a:avLst/>
          </a:prstGeom>
          <a:solidFill>
            <a:schemeClr val="bg1"/>
          </a:solidFill>
        </p:spPr>
        <p:txBody>
          <a:bodyPr vert="horz" lIns="72000" tIns="72000" rIns="72000" bIns="72000" rtlCol="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GB" altLang="en-US" sz="800" b="1" dirty="0">
                <a:solidFill>
                  <a:schemeClr val="bg2">
                    <a:lumMod val="25000"/>
                  </a:schemeClr>
                </a:solidFill>
                <a:latin typeface="Arial" panose="020B0604020202020204" pitchFamily="34" charset="0"/>
                <a:ea typeface="Arial Regular"/>
                <a:cs typeface="Arial" panose="020B0604020202020204" pitchFamily="34" charset="0"/>
              </a:rPr>
              <a:t>OR: 25.00 </a:t>
            </a:r>
            <a:br>
              <a:rPr lang="en-GB" altLang="en-US" sz="800" b="1" dirty="0">
                <a:solidFill>
                  <a:schemeClr val="bg2">
                    <a:lumMod val="25000"/>
                  </a:schemeClr>
                </a:solidFill>
                <a:latin typeface="Arial" panose="020B0604020202020204" pitchFamily="34" charset="0"/>
                <a:ea typeface="Arial Regular"/>
                <a:cs typeface="Arial" panose="020B0604020202020204" pitchFamily="34" charset="0"/>
              </a:rPr>
            </a:br>
            <a:r>
              <a:rPr lang="en-GB" altLang="en-US" sz="800" b="1" dirty="0">
                <a:solidFill>
                  <a:schemeClr val="bg2">
                    <a:lumMod val="25000"/>
                  </a:schemeClr>
                </a:solidFill>
                <a:latin typeface="Arial" panose="020B0604020202020204" pitchFamily="34" charset="0"/>
                <a:ea typeface="Arial Regular"/>
                <a:cs typeface="Arial" panose="020B0604020202020204" pitchFamily="34" charset="0"/>
              </a:rPr>
              <a:t>95% CI 2.64, 236.71</a:t>
            </a:r>
          </a:p>
        </p:txBody>
      </p:sp>
    </p:spTree>
    <p:extLst>
      <p:ext uri="{BB962C8B-B14F-4D97-AF65-F5344CB8AC3E}">
        <p14:creationId xmlns:p14="http://schemas.microsoft.com/office/powerpoint/2010/main" val="1187915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A1FE6E84-BEED-DF4E-8653-70F8977BD151}"/>
              </a:ext>
            </a:extLst>
          </p:cNvPr>
          <p:cNvSpPr txBox="1">
            <a:spLocks/>
          </p:cNvSpPr>
          <p:nvPr/>
        </p:nvSpPr>
        <p:spPr>
          <a:xfrm>
            <a:off x="2888858" y="2864349"/>
            <a:ext cx="4449013" cy="2601364"/>
          </a:xfrm>
          <a:prstGeom prst="rect">
            <a:avLst/>
          </a:prstGeom>
          <a:solidFill>
            <a:schemeClr val="tx1"/>
          </a:solidFill>
        </p:spPr>
        <p:txBody>
          <a:bodyPr vert="horz" lIns="108000" tIns="108000" rIns="108000" bIns="0" rtlCol="0">
            <a:normAutofit/>
          </a:bodyPr>
          <a:lstStyle>
            <a:lvl1pPr marL="136525" indent="-136525" algn="l" defTabSz="914400" rtl="0" eaLnBrk="1" latinLnBrk="0" hangingPunct="1">
              <a:lnSpc>
                <a:spcPct val="100000"/>
              </a:lnSpc>
              <a:spcBef>
                <a:spcPts val="0"/>
              </a:spcBef>
              <a:buFont typeface="Arial" panose="020B0604020202020204" pitchFamily="34" charset="0"/>
              <a:buNone/>
              <a:tabLst/>
              <a:defRPr sz="800" b="0" i="0" kern="1200">
                <a:solidFill>
                  <a:schemeClr val="bg1"/>
                </a:solidFill>
                <a:latin typeface="Arial Regular"/>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14" name="Picture 13">
            <a:extLst>
              <a:ext uri="{FF2B5EF4-FFF2-40B4-BE49-F238E27FC236}">
                <a16:creationId xmlns:a16="http://schemas.microsoft.com/office/drawing/2014/main" id="{6D7DD5E2-4ED6-5443-9CB3-F4BEC445E22A}"/>
              </a:ext>
            </a:extLst>
          </p:cNvPr>
          <p:cNvPicPr>
            <a:picLocks noChangeAspect="1"/>
          </p:cNvPicPr>
          <p:nvPr/>
        </p:nvPicPr>
        <p:blipFill rotWithShape="1">
          <a:blip r:embed="rId2"/>
          <a:srcRect t="17113" b="21471"/>
          <a:stretch/>
        </p:blipFill>
        <p:spPr>
          <a:xfrm>
            <a:off x="428624" y="2864112"/>
            <a:ext cx="5299601" cy="2596581"/>
          </a:xfrm>
          <a:prstGeom prst="rect">
            <a:avLst/>
          </a:prstGeom>
        </p:spPr>
      </p:pic>
      <p:sp>
        <p:nvSpPr>
          <p:cNvPr id="15" name="Text Placeholder 2">
            <a:extLst>
              <a:ext uri="{FF2B5EF4-FFF2-40B4-BE49-F238E27FC236}">
                <a16:creationId xmlns:a16="http://schemas.microsoft.com/office/drawing/2014/main" id="{95A3A821-4895-0147-877A-4FB8E25FE8E4}"/>
              </a:ext>
            </a:extLst>
          </p:cNvPr>
          <p:cNvSpPr txBox="1">
            <a:spLocks/>
          </p:cNvSpPr>
          <p:nvPr/>
        </p:nvSpPr>
        <p:spPr>
          <a:xfrm>
            <a:off x="4375938" y="3400347"/>
            <a:ext cx="1039465" cy="957012"/>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1200"/>
              </a:lnSpc>
            </a:pPr>
            <a:r>
              <a:rPr lang="en-GB" sz="1300" dirty="0">
                <a:solidFill>
                  <a:schemeClr val="bg1"/>
                </a:solidFill>
              </a:rPr>
              <a:t>Budesonide</a:t>
            </a:r>
          </a:p>
          <a:p>
            <a:pPr algn="r">
              <a:lnSpc>
                <a:spcPts val="1200"/>
              </a:lnSpc>
            </a:pPr>
            <a:r>
              <a:rPr lang="en-GB" sz="1300" dirty="0">
                <a:solidFill>
                  <a:schemeClr val="bg1"/>
                </a:solidFill>
              </a:rPr>
              <a:t>Mucosa</a:t>
            </a:r>
          </a:p>
          <a:p>
            <a:pPr algn="r">
              <a:lnSpc>
                <a:spcPts val="1200"/>
              </a:lnSpc>
            </a:pPr>
            <a:r>
              <a:rPr lang="en-GB" sz="1300" dirty="0">
                <a:solidFill>
                  <a:schemeClr val="bg1"/>
                </a:solidFill>
              </a:rPr>
              <a:t>Saliva</a:t>
            </a:r>
          </a:p>
        </p:txBody>
      </p:sp>
      <p:sp>
        <p:nvSpPr>
          <p:cNvPr id="17" name="Text Placeholder 2">
            <a:extLst>
              <a:ext uri="{FF2B5EF4-FFF2-40B4-BE49-F238E27FC236}">
                <a16:creationId xmlns:a16="http://schemas.microsoft.com/office/drawing/2014/main" id="{4F76B5D5-00CB-9541-9172-F694312A994B}"/>
              </a:ext>
            </a:extLst>
          </p:cNvPr>
          <p:cNvSpPr txBox="1">
            <a:spLocks/>
          </p:cNvSpPr>
          <p:nvPr/>
        </p:nvSpPr>
        <p:spPr>
          <a:xfrm>
            <a:off x="2768034" y="4809058"/>
            <a:ext cx="4405353" cy="649098"/>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As the saliva is swallowed, the mucins it contains help coat the oesophagus, effectively delivering high concentrations of budesonide to the site of inflammation</a:t>
            </a:r>
            <a:r>
              <a:rPr lang="en-GB" baseline="30000" dirty="0">
                <a:solidFill>
                  <a:schemeClr val="bg1"/>
                </a:solidFill>
              </a:rPr>
              <a:t>4,5</a:t>
            </a:r>
            <a:endParaRPr lang="en-GB" dirty="0">
              <a:solidFill>
                <a:schemeClr val="bg1"/>
              </a:solidFill>
            </a:endParaRPr>
          </a:p>
        </p:txBody>
      </p:sp>
      <p:sp>
        <p:nvSpPr>
          <p:cNvPr id="21" name="Text Placeholder 20">
            <a:extLst>
              <a:ext uri="{FF2B5EF4-FFF2-40B4-BE49-F238E27FC236}">
                <a16:creationId xmlns:a16="http://schemas.microsoft.com/office/drawing/2014/main" id="{2268CF62-2944-4140-9DAD-A3CE250846C1}"/>
              </a:ext>
            </a:extLst>
          </p:cNvPr>
          <p:cNvSpPr>
            <a:spLocks noGrp="1"/>
          </p:cNvSpPr>
          <p:nvPr>
            <p:ph type="body" sz="quarter" idx="11"/>
          </p:nvPr>
        </p:nvSpPr>
        <p:spPr/>
        <p:txBody>
          <a:bodyPr>
            <a:normAutofit/>
          </a:bodyPr>
          <a:lstStyle/>
          <a:p>
            <a:pPr>
              <a:buAutoNum type="arabicPeriod"/>
            </a:pPr>
            <a:r>
              <a:rPr lang="en-GB" dirty="0" err="1"/>
              <a:t>Jorveza</a:t>
            </a:r>
            <a:r>
              <a:rPr lang="en-GB" dirty="0"/>
              <a:t> Summary of Product Characteristics.</a:t>
            </a:r>
          </a:p>
          <a:p>
            <a:r>
              <a:rPr lang="en-GB" dirty="0"/>
              <a:t>2. 	European Medicines Agency. </a:t>
            </a:r>
            <a:r>
              <a:rPr lang="en-GB" dirty="0" err="1"/>
              <a:t>Jorveza</a:t>
            </a:r>
            <a:r>
              <a:rPr lang="en-GB" dirty="0"/>
              <a:t> Assessment Report, November 2017.</a:t>
            </a:r>
          </a:p>
          <a:p>
            <a:pPr>
              <a:defRPr/>
            </a:pPr>
            <a:r>
              <a:rPr lang="en-GB" dirty="0"/>
              <a:t>3</a:t>
            </a:r>
            <a:r>
              <a:rPr lang="en-GB" dirty="0">
                <a:latin typeface="Arial" panose="020B0604020202020204" pitchFamily="34" charset="0"/>
                <a:cs typeface="Arial" panose="020B0604020202020204" pitchFamily="34" charset="0"/>
              </a:rPr>
              <a:t>. 	</a:t>
            </a:r>
            <a:r>
              <a:rPr lang="en-GB" dirty="0" err="1"/>
              <a:t>Lucendo</a:t>
            </a:r>
            <a:r>
              <a:rPr lang="en-GB" dirty="0"/>
              <a:t> AJ </a:t>
            </a:r>
            <a:r>
              <a:rPr lang="en-GB" i="1" dirty="0"/>
              <a:t>et al. </a:t>
            </a:r>
            <a:r>
              <a:rPr lang="en-GB" dirty="0"/>
              <a:t>Gastroenterology 2019; 157(1): 74-86.</a:t>
            </a:r>
          </a:p>
          <a:p>
            <a:pPr>
              <a:defRPr/>
            </a:pPr>
            <a:r>
              <a:rPr lang="en-GB" dirty="0"/>
              <a:t>4. 	Data on file, Dr Falk.</a:t>
            </a:r>
          </a:p>
          <a:p>
            <a:r>
              <a:rPr lang="en-GB" dirty="0"/>
              <a:t>5. 	</a:t>
            </a:r>
            <a:r>
              <a:rPr lang="en-GB" dirty="0" err="1"/>
              <a:t>Dodds</a:t>
            </a:r>
            <a:r>
              <a:rPr lang="en-GB" dirty="0"/>
              <a:t> MWJ </a:t>
            </a:r>
            <a:r>
              <a:rPr lang="en-GB" i="1" dirty="0"/>
              <a:t>et al</a:t>
            </a:r>
            <a:r>
              <a:rPr lang="en-GB" dirty="0"/>
              <a:t>. J Dentistry 2005; 33(3): 223-33.</a:t>
            </a:r>
          </a:p>
        </p:txBody>
      </p:sp>
      <p:sp>
        <p:nvSpPr>
          <p:cNvPr id="3" name="Title 2">
            <a:extLst>
              <a:ext uri="{FF2B5EF4-FFF2-40B4-BE49-F238E27FC236}">
                <a16:creationId xmlns:a16="http://schemas.microsoft.com/office/drawing/2014/main" id="{840827E5-06B0-7048-B68A-FAFF3C279EC9}"/>
              </a:ext>
            </a:extLst>
          </p:cNvPr>
          <p:cNvSpPr>
            <a:spLocks noGrp="1"/>
          </p:cNvSpPr>
          <p:nvPr>
            <p:ph type="title"/>
          </p:nvPr>
        </p:nvSpPr>
        <p:spPr>
          <a:xfrm>
            <a:off x="428624" y="136027"/>
            <a:ext cx="5955992" cy="1020932"/>
          </a:xfrm>
        </p:spPr>
        <p:txBody>
          <a:bodyPr/>
          <a:lstStyle/>
          <a:p>
            <a:r>
              <a:rPr lang="en-US" dirty="0" err="1"/>
              <a:t>Orodispersible</a:t>
            </a:r>
            <a:r>
              <a:rPr lang="en-US" dirty="0"/>
              <a:t> budesonide (</a:t>
            </a:r>
            <a:r>
              <a:rPr lang="en-US" dirty="0" err="1"/>
              <a:t>Jorveza</a:t>
            </a:r>
            <a:r>
              <a:rPr lang="en-US" dirty="0"/>
              <a:t>) </a:t>
            </a:r>
            <a:br>
              <a:rPr lang="en-US" dirty="0"/>
            </a:br>
            <a:r>
              <a:rPr lang="en-US" dirty="0"/>
              <a:t>is the first licensed medical treatment for EoE</a:t>
            </a:r>
            <a:r>
              <a:rPr lang="en-US" baseline="30000" dirty="0"/>
              <a:t>1</a:t>
            </a:r>
            <a:endParaRPr lang="en-US" dirty="0"/>
          </a:p>
        </p:txBody>
      </p:sp>
      <p:sp>
        <p:nvSpPr>
          <p:cNvPr id="9" name="Text Placeholder 8">
            <a:extLst>
              <a:ext uri="{FF2B5EF4-FFF2-40B4-BE49-F238E27FC236}">
                <a16:creationId xmlns:a16="http://schemas.microsoft.com/office/drawing/2014/main" id="{B3DA6AE5-A508-4D45-BB8C-25671BEF8C9D}"/>
              </a:ext>
            </a:extLst>
          </p:cNvPr>
          <p:cNvSpPr>
            <a:spLocks noGrp="1"/>
          </p:cNvSpPr>
          <p:nvPr>
            <p:ph type="body" sz="quarter" idx="13"/>
          </p:nvPr>
        </p:nvSpPr>
        <p:spPr>
          <a:xfrm>
            <a:off x="428625" y="1195703"/>
            <a:ext cx="7581821" cy="1607953"/>
          </a:xfrm>
        </p:spPr>
        <p:txBody>
          <a:bodyPr/>
          <a:lstStyle/>
          <a:p>
            <a:r>
              <a:rPr lang="en-GB" dirty="0"/>
              <a:t>Budesonide is a potent corticosteroid with a high topical anti-inflammatory activity and low systemic effects</a:t>
            </a:r>
            <a:r>
              <a:rPr lang="en-GB" baseline="30000" dirty="0"/>
              <a:t>2</a:t>
            </a:r>
          </a:p>
          <a:p>
            <a:r>
              <a:rPr lang="en-GB" dirty="0" err="1"/>
              <a:t>Jorveza</a:t>
            </a:r>
            <a:r>
              <a:rPr lang="en-GB" dirty="0"/>
              <a:t> is an immediate release budesonide tablet specifically designed to treat EoE</a:t>
            </a:r>
            <a:r>
              <a:rPr lang="en-GB" baseline="30000" dirty="0"/>
              <a:t>3</a:t>
            </a:r>
          </a:p>
          <a:p>
            <a:r>
              <a:rPr lang="en-GB" dirty="0"/>
              <a:t>The </a:t>
            </a:r>
            <a:r>
              <a:rPr lang="en-GB" dirty="0" err="1"/>
              <a:t>Jorveza</a:t>
            </a:r>
            <a:r>
              <a:rPr lang="en-GB" dirty="0"/>
              <a:t> tablet is placed on the tongue where it starts to effervesce, stimulating the production of saliva</a:t>
            </a:r>
            <a:r>
              <a:rPr lang="en-GB" baseline="30000" dirty="0"/>
              <a:t>4</a:t>
            </a:r>
          </a:p>
        </p:txBody>
      </p:sp>
    </p:spTree>
    <p:extLst>
      <p:ext uri="{BB962C8B-B14F-4D97-AF65-F5344CB8AC3E}">
        <p14:creationId xmlns:p14="http://schemas.microsoft.com/office/powerpoint/2010/main" val="4056276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E964F-F2DE-624B-A53F-F5798EC671B9}"/>
              </a:ext>
            </a:extLst>
          </p:cNvPr>
          <p:cNvSpPr>
            <a:spLocks noGrp="1"/>
          </p:cNvSpPr>
          <p:nvPr>
            <p:ph type="body" sz="quarter" idx="11"/>
          </p:nvPr>
        </p:nvSpPr>
        <p:spPr/>
        <p:txBody>
          <a:bodyPr/>
          <a:lstStyle/>
          <a:p>
            <a:pPr marL="134938" indent="-134938">
              <a:spcAft>
                <a:spcPts val="300"/>
              </a:spcAft>
              <a:defRPr/>
            </a:pPr>
            <a:r>
              <a:rPr lang="en-GB" dirty="0">
                <a:latin typeface="Arial" panose="020B0604020202020204" pitchFamily="34" charset="0"/>
                <a:ea typeface="Arial Regular" charset="0"/>
                <a:cs typeface="Arial" panose="020B0604020202020204" pitchFamily="34" charset="0"/>
              </a:rPr>
              <a:t>1.	</a:t>
            </a:r>
            <a:r>
              <a:rPr lang="en-GB" dirty="0" err="1"/>
              <a:t>Lucendo</a:t>
            </a:r>
            <a:r>
              <a:rPr lang="en-GB" dirty="0"/>
              <a:t> AJ </a:t>
            </a:r>
            <a:r>
              <a:rPr lang="en-GB" i="1" dirty="0"/>
              <a:t>et al. </a:t>
            </a:r>
            <a:r>
              <a:rPr lang="en-GB" dirty="0"/>
              <a:t>Gastroenterology 2019; 157(1): 74-86.</a:t>
            </a:r>
          </a:p>
        </p:txBody>
      </p:sp>
      <p:sp>
        <p:nvSpPr>
          <p:cNvPr id="29" name="Text Placeholder 2">
            <a:extLst>
              <a:ext uri="{FF2B5EF4-FFF2-40B4-BE49-F238E27FC236}">
                <a16:creationId xmlns:a16="http://schemas.microsoft.com/office/drawing/2014/main" id="{1DD4C094-9C23-8C46-8675-11B89525DDC5}"/>
              </a:ext>
            </a:extLst>
          </p:cNvPr>
          <p:cNvSpPr>
            <a:spLocks noGrp="1"/>
          </p:cNvSpPr>
          <p:nvPr>
            <p:ph type="body" sz="quarter" idx="13"/>
          </p:nvPr>
        </p:nvSpPr>
        <p:spPr>
          <a:xfrm>
            <a:off x="428625" y="936621"/>
            <a:ext cx="8003276" cy="438216"/>
          </a:xfrm>
          <a:solidFill>
            <a:schemeClr val="bg2">
              <a:lumMod val="90000"/>
            </a:schemeClr>
          </a:solidFill>
        </p:spPr>
        <p:txBody>
          <a:bodyPr lIns="108000" tIns="108000" rIns="108000" bIns="108000">
            <a:noAutofit/>
          </a:bodyPr>
          <a:lstStyle/>
          <a:p>
            <a:pPr marL="0" indent="0">
              <a:buNone/>
            </a:pPr>
            <a:r>
              <a:rPr lang="en-GB" dirty="0"/>
              <a:t>European, multi-centre, phase </a:t>
            </a:r>
            <a:r>
              <a:rPr lang="en-GB" dirty="0" err="1"/>
              <a:t>lll</a:t>
            </a:r>
            <a:r>
              <a:rPr lang="en-GB" dirty="0"/>
              <a:t>, randomised, double-blind, placebo-controlled study </a:t>
            </a:r>
          </a:p>
        </p:txBody>
      </p:sp>
      <p:sp>
        <p:nvSpPr>
          <p:cNvPr id="9" name="Title 8">
            <a:extLst>
              <a:ext uri="{FF2B5EF4-FFF2-40B4-BE49-F238E27FC236}">
                <a16:creationId xmlns:a16="http://schemas.microsoft.com/office/drawing/2014/main" id="{E00F819A-7DD2-D24A-A3B4-D2D046D29000}"/>
              </a:ext>
            </a:extLst>
          </p:cNvPr>
          <p:cNvSpPr>
            <a:spLocks noGrp="1"/>
          </p:cNvSpPr>
          <p:nvPr>
            <p:ph type="title"/>
          </p:nvPr>
        </p:nvSpPr>
        <p:spPr>
          <a:noFill/>
        </p:spPr>
        <p:txBody>
          <a:bodyPr/>
          <a:lstStyle/>
          <a:p>
            <a:r>
              <a:rPr lang="en-US" dirty="0" err="1"/>
              <a:t>Jorveza</a:t>
            </a:r>
            <a:r>
              <a:rPr lang="en-US" dirty="0"/>
              <a:t> pivotal study design</a:t>
            </a:r>
            <a:r>
              <a:rPr lang="en-US" baseline="30000" dirty="0"/>
              <a:t>1</a:t>
            </a:r>
            <a:r>
              <a:rPr lang="en-US" dirty="0"/>
              <a:t> </a:t>
            </a:r>
          </a:p>
        </p:txBody>
      </p:sp>
      <p:sp>
        <p:nvSpPr>
          <p:cNvPr id="24" name="Rectangle 23">
            <a:extLst>
              <a:ext uri="{FF2B5EF4-FFF2-40B4-BE49-F238E27FC236}">
                <a16:creationId xmlns:a16="http://schemas.microsoft.com/office/drawing/2014/main" id="{66E3DEDE-4F7D-574D-9D3C-FE3BC4130BE9}"/>
              </a:ext>
            </a:extLst>
          </p:cNvPr>
          <p:cNvSpPr/>
          <p:nvPr/>
        </p:nvSpPr>
        <p:spPr>
          <a:xfrm>
            <a:off x="428624" y="1416234"/>
            <a:ext cx="8003276" cy="2477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endParaRPr>
          </a:p>
        </p:txBody>
      </p:sp>
      <p:sp>
        <p:nvSpPr>
          <p:cNvPr id="33" name="Oval 32">
            <a:extLst>
              <a:ext uri="{FF2B5EF4-FFF2-40B4-BE49-F238E27FC236}">
                <a16:creationId xmlns:a16="http://schemas.microsoft.com/office/drawing/2014/main" id="{1218C258-C297-7F4C-B33B-ED19C5E1A325}"/>
              </a:ext>
            </a:extLst>
          </p:cNvPr>
          <p:cNvSpPr/>
          <p:nvPr/>
        </p:nvSpPr>
        <p:spPr>
          <a:xfrm>
            <a:off x="1538631" y="2091304"/>
            <a:ext cx="546147" cy="5507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GB" sz="1400" b="1" dirty="0">
                <a:solidFill>
                  <a:schemeClr val="bg1"/>
                </a:solidFill>
                <a:latin typeface="Arial" panose="020B0604020202020204" pitchFamily="34" charset="0"/>
                <a:cs typeface="Arial" panose="020B0604020202020204" pitchFamily="34" charset="0"/>
              </a:rPr>
              <a:t>R</a:t>
            </a:r>
          </a:p>
          <a:p>
            <a:pPr algn="ctr" eaLnBrk="1" fontAlgn="auto" hangingPunct="1">
              <a:spcBef>
                <a:spcPts val="0"/>
              </a:spcBef>
              <a:spcAft>
                <a:spcPts val="0"/>
              </a:spcAft>
              <a:defRPr/>
            </a:pPr>
            <a:r>
              <a:rPr lang="en-GB" sz="1400" b="1" dirty="0">
                <a:solidFill>
                  <a:schemeClr val="bg1"/>
                </a:solidFill>
                <a:latin typeface="Arial" panose="020B0604020202020204" pitchFamily="34" charset="0"/>
                <a:cs typeface="Arial" panose="020B0604020202020204" pitchFamily="34" charset="0"/>
              </a:rPr>
              <a:t>2:1</a:t>
            </a:r>
            <a:endParaRPr lang="en-US" sz="1400" b="1"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2DCBE07D-B407-144D-A639-5BE10D0B43B9}"/>
              </a:ext>
            </a:extLst>
          </p:cNvPr>
          <p:cNvSpPr/>
          <p:nvPr/>
        </p:nvSpPr>
        <p:spPr>
          <a:xfrm>
            <a:off x="2840367" y="1536905"/>
            <a:ext cx="2088916" cy="683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200" dirty="0" err="1">
                <a:solidFill>
                  <a:schemeClr val="bg1"/>
                </a:solidFill>
                <a:latin typeface="Arial" panose="020B0604020202020204" pitchFamily="34" charset="0"/>
                <a:cs typeface="Arial" panose="020B0604020202020204" pitchFamily="34" charset="0"/>
              </a:rPr>
              <a:t>Jorveza</a:t>
            </a:r>
            <a:r>
              <a:rPr lang="en-GB" sz="1200" dirty="0">
                <a:solidFill>
                  <a:schemeClr val="bg1"/>
                </a:solidFill>
                <a:latin typeface="Arial" panose="020B0604020202020204" pitchFamily="34" charset="0"/>
                <a:cs typeface="Arial" panose="020B0604020202020204" pitchFamily="34" charset="0"/>
              </a:rPr>
              <a:t> </a:t>
            </a:r>
          </a:p>
          <a:p>
            <a:pPr>
              <a:defRPr/>
            </a:pPr>
            <a:r>
              <a:rPr lang="en-GB" sz="1200" dirty="0">
                <a:solidFill>
                  <a:schemeClr val="bg1"/>
                </a:solidFill>
                <a:latin typeface="Arial" panose="020B0604020202020204" pitchFamily="34" charset="0"/>
                <a:cs typeface="Arial" panose="020B0604020202020204" pitchFamily="34" charset="0"/>
              </a:rPr>
              <a:t>1mg twice-daily</a:t>
            </a:r>
          </a:p>
          <a:p>
            <a:pPr>
              <a:defRPr/>
            </a:pPr>
            <a:r>
              <a:rPr lang="en-GB" sz="1200" dirty="0">
                <a:solidFill>
                  <a:schemeClr val="bg1"/>
                </a:solidFill>
                <a:latin typeface="Arial" panose="020B0604020202020204" pitchFamily="34" charset="0"/>
                <a:cs typeface="Arial" panose="020B0604020202020204" pitchFamily="34" charset="0"/>
              </a:rPr>
              <a:t>n=59 </a:t>
            </a:r>
          </a:p>
        </p:txBody>
      </p:sp>
      <p:sp>
        <p:nvSpPr>
          <p:cNvPr id="35" name="Content Placeholder 12">
            <a:extLst>
              <a:ext uri="{FF2B5EF4-FFF2-40B4-BE49-F238E27FC236}">
                <a16:creationId xmlns:a16="http://schemas.microsoft.com/office/drawing/2014/main" id="{F8B1C606-C042-4242-BAD5-62A3D1B21B64}"/>
              </a:ext>
            </a:extLst>
          </p:cNvPr>
          <p:cNvSpPr txBox="1">
            <a:spLocks/>
          </p:cNvSpPr>
          <p:nvPr/>
        </p:nvSpPr>
        <p:spPr>
          <a:xfrm>
            <a:off x="399679" y="2102659"/>
            <a:ext cx="1199508" cy="1051936"/>
          </a:xfrm>
          <a:prstGeom prst="rect">
            <a:avLst/>
          </a:prstGeom>
          <a:no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1588" fontAlgn="auto">
              <a:lnSpc>
                <a:spcPct val="100000"/>
              </a:lnSpc>
              <a:spcBef>
                <a:spcPts val="0"/>
              </a:spcBef>
              <a:spcAft>
                <a:spcPts val="300"/>
              </a:spcAft>
              <a:defRPr/>
            </a:pPr>
            <a:r>
              <a:rPr lang="en-GB" sz="1100" dirty="0">
                <a:solidFill>
                  <a:schemeClr val="bg2">
                    <a:lumMod val="25000"/>
                  </a:schemeClr>
                </a:solidFill>
                <a:latin typeface="Arial" panose="020B0604020202020204" pitchFamily="34" charset="0"/>
                <a:cs typeface="Arial" panose="020B0604020202020204" pitchFamily="34" charset="0"/>
              </a:rPr>
              <a:t>n=88 patients with active </a:t>
            </a:r>
            <a:r>
              <a:rPr lang="en-GB" sz="1100" dirty="0" err="1">
                <a:solidFill>
                  <a:schemeClr val="bg2">
                    <a:lumMod val="25000"/>
                  </a:schemeClr>
                </a:solidFill>
                <a:latin typeface="Arial" panose="020B0604020202020204" pitchFamily="34" charset="0"/>
                <a:cs typeface="Arial" panose="020B0604020202020204" pitchFamily="34" charset="0"/>
              </a:rPr>
              <a:t>EoE</a:t>
            </a:r>
            <a:endParaRPr lang="en-GB" sz="1100" dirty="0">
              <a:solidFill>
                <a:schemeClr val="bg2">
                  <a:lumMod val="25000"/>
                </a:schemeClr>
              </a:solidFill>
              <a:latin typeface="Arial" panose="020B0604020202020204" pitchFamily="34" charset="0"/>
              <a:cs typeface="Arial" panose="020B0604020202020204" pitchFamily="34" charset="0"/>
            </a:endParaRPr>
          </a:p>
        </p:txBody>
      </p:sp>
      <p:sp>
        <p:nvSpPr>
          <p:cNvPr id="36" name="Freeform 35">
            <a:extLst>
              <a:ext uri="{FF2B5EF4-FFF2-40B4-BE49-F238E27FC236}">
                <a16:creationId xmlns:a16="http://schemas.microsoft.com/office/drawing/2014/main" id="{37DCD7E7-E937-134F-9E58-3B9B826A2CD5}"/>
              </a:ext>
            </a:extLst>
          </p:cNvPr>
          <p:cNvSpPr/>
          <p:nvPr/>
        </p:nvSpPr>
        <p:spPr>
          <a:xfrm>
            <a:off x="5020574" y="1876124"/>
            <a:ext cx="691740" cy="959227"/>
          </a:xfrm>
          <a:custGeom>
            <a:avLst/>
            <a:gdLst>
              <a:gd name="connsiteX0" fmla="*/ 17091 w 965675"/>
              <a:gd name="connsiteY0" fmla="*/ 0 h 837488"/>
              <a:gd name="connsiteX1" fmla="*/ 478564 w 965675"/>
              <a:gd name="connsiteY1" fmla="*/ 0 h 837488"/>
              <a:gd name="connsiteX2" fmla="*/ 965675 w 965675"/>
              <a:gd name="connsiteY2" fmla="*/ 452927 h 837488"/>
              <a:gd name="connsiteX3" fmla="*/ 487110 w 965675"/>
              <a:gd name="connsiteY3" fmla="*/ 837488 h 837488"/>
              <a:gd name="connsiteX4" fmla="*/ 0 w 965675"/>
              <a:gd name="connsiteY4" fmla="*/ 837488 h 837488"/>
              <a:gd name="connsiteX5" fmla="*/ 0 w 965675"/>
              <a:gd name="connsiteY5" fmla="*/ 837488 h 837488"/>
              <a:gd name="connsiteX0" fmla="*/ 17091 w 965675"/>
              <a:gd name="connsiteY0" fmla="*/ 0 h 837488"/>
              <a:gd name="connsiteX1" fmla="*/ 478564 w 965675"/>
              <a:gd name="connsiteY1" fmla="*/ 0 h 837488"/>
              <a:gd name="connsiteX2" fmla="*/ 965675 w 965675"/>
              <a:gd name="connsiteY2" fmla="*/ 410198 h 837488"/>
              <a:gd name="connsiteX3" fmla="*/ 487110 w 965675"/>
              <a:gd name="connsiteY3" fmla="*/ 837488 h 837488"/>
              <a:gd name="connsiteX4" fmla="*/ 0 w 965675"/>
              <a:gd name="connsiteY4" fmla="*/ 837488 h 837488"/>
              <a:gd name="connsiteX5" fmla="*/ 0 w 965675"/>
              <a:gd name="connsiteY5" fmla="*/ 837488 h 83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675" h="837488">
                <a:moveTo>
                  <a:pt x="17091" y="0"/>
                </a:moveTo>
                <a:lnTo>
                  <a:pt x="478564" y="0"/>
                </a:lnTo>
                <a:lnTo>
                  <a:pt x="965675" y="410198"/>
                </a:lnTo>
                <a:lnTo>
                  <a:pt x="487110" y="837488"/>
                </a:lnTo>
                <a:lnTo>
                  <a:pt x="0" y="837488"/>
                </a:lnTo>
                <a:lnTo>
                  <a:pt x="0" y="837488"/>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endParaRPr>
          </a:p>
        </p:txBody>
      </p:sp>
      <p:sp>
        <p:nvSpPr>
          <p:cNvPr id="37" name="Freeform 36">
            <a:extLst>
              <a:ext uri="{FF2B5EF4-FFF2-40B4-BE49-F238E27FC236}">
                <a16:creationId xmlns:a16="http://schemas.microsoft.com/office/drawing/2014/main" id="{05C2B39E-097A-8040-AF02-E7B031FB26BF}"/>
              </a:ext>
            </a:extLst>
          </p:cNvPr>
          <p:cNvSpPr/>
          <p:nvPr/>
        </p:nvSpPr>
        <p:spPr>
          <a:xfrm flipH="1">
            <a:off x="2151846" y="1876124"/>
            <a:ext cx="647246" cy="959227"/>
          </a:xfrm>
          <a:custGeom>
            <a:avLst/>
            <a:gdLst>
              <a:gd name="connsiteX0" fmla="*/ 17091 w 965675"/>
              <a:gd name="connsiteY0" fmla="*/ 0 h 837488"/>
              <a:gd name="connsiteX1" fmla="*/ 478564 w 965675"/>
              <a:gd name="connsiteY1" fmla="*/ 0 h 837488"/>
              <a:gd name="connsiteX2" fmla="*/ 965675 w 965675"/>
              <a:gd name="connsiteY2" fmla="*/ 452927 h 837488"/>
              <a:gd name="connsiteX3" fmla="*/ 487110 w 965675"/>
              <a:gd name="connsiteY3" fmla="*/ 837488 h 837488"/>
              <a:gd name="connsiteX4" fmla="*/ 0 w 965675"/>
              <a:gd name="connsiteY4" fmla="*/ 837488 h 837488"/>
              <a:gd name="connsiteX5" fmla="*/ 0 w 965675"/>
              <a:gd name="connsiteY5" fmla="*/ 837488 h 837488"/>
              <a:gd name="connsiteX0" fmla="*/ 17091 w 965675"/>
              <a:gd name="connsiteY0" fmla="*/ 0 h 837488"/>
              <a:gd name="connsiteX1" fmla="*/ 478564 w 965675"/>
              <a:gd name="connsiteY1" fmla="*/ 0 h 837488"/>
              <a:gd name="connsiteX2" fmla="*/ 965675 w 965675"/>
              <a:gd name="connsiteY2" fmla="*/ 410198 h 837488"/>
              <a:gd name="connsiteX3" fmla="*/ 487110 w 965675"/>
              <a:gd name="connsiteY3" fmla="*/ 837488 h 837488"/>
              <a:gd name="connsiteX4" fmla="*/ 0 w 965675"/>
              <a:gd name="connsiteY4" fmla="*/ 837488 h 837488"/>
              <a:gd name="connsiteX5" fmla="*/ 0 w 965675"/>
              <a:gd name="connsiteY5" fmla="*/ 837488 h 83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675" h="837488">
                <a:moveTo>
                  <a:pt x="17091" y="0"/>
                </a:moveTo>
                <a:lnTo>
                  <a:pt x="478564" y="0"/>
                </a:lnTo>
                <a:lnTo>
                  <a:pt x="965675" y="410198"/>
                </a:lnTo>
                <a:lnTo>
                  <a:pt x="487110" y="837488"/>
                </a:lnTo>
                <a:lnTo>
                  <a:pt x="0" y="837488"/>
                </a:lnTo>
                <a:lnTo>
                  <a:pt x="0" y="8374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endParaRPr>
          </a:p>
        </p:txBody>
      </p:sp>
      <p:sp>
        <p:nvSpPr>
          <p:cNvPr id="38" name="Content Placeholder 12">
            <a:extLst>
              <a:ext uri="{FF2B5EF4-FFF2-40B4-BE49-F238E27FC236}">
                <a16:creationId xmlns:a16="http://schemas.microsoft.com/office/drawing/2014/main" id="{B0CE64C7-AB86-0F48-927E-9F41AD893A69}"/>
              </a:ext>
            </a:extLst>
          </p:cNvPr>
          <p:cNvSpPr txBox="1">
            <a:spLocks/>
          </p:cNvSpPr>
          <p:nvPr/>
        </p:nvSpPr>
        <p:spPr>
          <a:xfrm>
            <a:off x="2799092" y="3400053"/>
            <a:ext cx="2122748" cy="499067"/>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1588" algn="ctr" fontAlgn="auto">
              <a:lnSpc>
                <a:spcPct val="100000"/>
              </a:lnSpc>
              <a:spcBef>
                <a:spcPts val="0"/>
              </a:spcBef>
              <a:spcAft>
                <a:spcPts val="300"/>
              </a:spcAft>
              <a:defRPr/>
            </a:pPr>
            <a:r>
              <a:rPr lang="en-GB" sz="1200" dirty="0">
                <a:solidFill>
                  <a:schemeClr val="bg2">
                    <a:lumMod val="25000"/>
                  </a:schemeClr>
                </a:solidFill>
                <a:latin typeface="Arial" panose="020B0604020202020204" pitchFamily="34" charset="0"/>
                <a:cs typeface="Arial" panose="020B0604020202020204" pitchFamily="34" charset="0"/>
              </a:rPr>
              <a:t>6-week double-blind phase </a:t>
            </a:r>
          </a:p>
        </p:txBody>
      </p:sp>
      <p:sp>
        <p:nvSpPr>
          <p:cNvPr id="39" name="Content Placeholder 12">
            <a:extLst>
              <a:ext uri="{FF2B5EF4-FFF2-40B4-BE49-F238E27FC236}">
                <a16:creationId xmlns:a16="http://schemas.microsoft.com/office/drawing/2014/main" id="{AE1AAA18-8353-0C42-9C3C-B470A0A00D5C}"/>
              </a:ext>
            </a:extLst>
          </p:cNvPr>
          <p:cNvSpPr txBox="1">
            <a:spLocks/>
          </p:cNvSpPr>
          <p:nvPr/>
        </p:nvSpPr>
        <p:spPr>
          <a:xfrm>
            <a:off x="5763301" y="3394287"/>
            <a:ext cx="2083828" cy="499067"/>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1588" algn="ctr" fontAlgn="auto">
              <a:lnSpc>
                <a:spcPct val="100000"/>
              </a:lnSpc>
              <a:spcBef>
                <a:spcPts val="0"/>
              </a:spcBef>
              <a:spcAft>
                <a:spcPts val="300"/>
              </a:spcAft>
              <a:defRPr/>
            </a:pPr>
            <a:r>
              <a:rPr lang="en-GB" sz="1200" dirty="0">
                <a:solidFill>
                  <a:schemeClr val="bg2">
                    <a:lumMod val="25000"/>
                  </a:schemeClr>
                </a:solidFill>
                <a:latin typeface="Arial" panose="020B0604020202020204" pitchFamily="34" charset="0"/>
                <a:cs typeface="Arial" panose="020B0604020202020204" pitchFamily="34" charset="0"/>
              </a:rPr>
              <a:t>6-week open-label extension</a:t>
            </a:r>
            <a:br>
              <a:rPr lang="en-GB" sz="1200" dirty="0">
                <a:solidFill>
                  <a:schemeClr val="bg2">
                    <a:lumMod val="25000"/>
                  </a:schemeClr>
                </a:solidFill>
                <a:latin typeface="Arial" panose="020B0604020202020204" pitchFamily="34" charset="0"/>
                <a:cs typeface="Arial" panose="020B0604020202020204" pitchFamily="34" charset="0"/>
              </a:rPr>
            </a:br>
            <a:r>
              <a:rPr lang="en-GB" sz="1200" dirty="0">
                <a:solidFill>
                  <a:schemeClr val="bg2">
                    <a:lumMod val="25000"/>
                  </a:schemeClr>
                </a:solidFill>
                <a:latin typeface="Arial" panose="020B0604020202020204" pitchFamily="34" charset="0"/>
                <a:cs typeface="Arial" panose="020B0604020202020204" pitchFamily="34" charset="0"/>
              </a:rPr>
              <a:t>for non-responders</a:t>
            </a:r>
          </a:p>
        </p:txBody>
      </p:sp>
      <p:cxnSp>
        <p:nvCxnSpPr>
          <p:cNvPr id="40" name="Straight Connector 39">
            <a:extLst>
              <a:ext uri="{FF2B5EF4-FFF2-40B4-BE49-F238E27FC236}">
                <a16:creationId xmlns:a16="http://schemas.microsoft.com/office/drawing/2014/main" id="{3DE63AFD-9FEE-024D-9306-6BFD4E49E8BF}"/>
              </a:ext>
            </a:extLst>
          </p:cNvPr>
          <p:cNvCxnSpPr>
            <a:cxnSpLocks/>
          </p:cNvCxnSpPr>
          <p:nvPr/>
        </p:nvCxnSpPr>
        <p:spPr>
          <a:xfrm>
            <a:off x="2840367" y="3306191"/>
            <a:ext cx="20889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0C3139-544D-124D-92B3-F27FBDE21BED}"/>
              </a:ext>
            </a:extLst>
          </p:cNvPr>
          <p:cNvCxnSpPr>
            <a:cxnSpLocks/>
          </p:cNvCxnSpPr>
          <p:nvPr/>
        </p:nvCxnSpPr>
        <p:spPr>
          <a:xfrm>
            <a:off x="5843742" y="3311763"/>
            <a:ext cx="1897009"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9DCDD883-C32B-504A-9138-165C3217D9DF}"/>
              </a:ext>
            </a:extLst>
          </p:cNvPr>
          <p:cNvSpPr/>
          <p:nvPr/>
        </p:nvSpPr>
        <p:spPr>
          <a:xfrm>
            <a:off x="2840367" y="2481819"/>
            <a:ext cx="2088916" cy="68387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200" dirty="0">
                <a:solidFill>
                  <a:schemeClr val="bg2">
                    <a:lumMod val="25000"/>
                  </a:schemeClr>
                </a:solidFill>
                <a:latin typeface="Arial" panose="020B0604020202020204" pitchFamily="34" charset="0"/>
                <a:cs typeface="Arial" panose="020B0604020202020204" pitchFamily="34" charset="0"/>
              </a:rPr>
              <a:t>Placebo</a:t>
            </a:r>
            <a:br>
              <a:rPr lang="en-GB" sz="1200" dirty="0">
                <a:solidFill>
                  <a:schemeClr val="bg2">
                    <a:lumMod val="25000"/>
                  </a:schemeClr>
                </a:solidFill>
                <a:latin typeface="Arial" panose="020B0604020202020204" pitchFamily="34" charset="0"/>
                <a:cs typeface="Arial" panose="020B0604020202020204" pitchFamily="34" charset="0"/>
              </a:rPr>
            </a:br>
            <a:r>
              <a:rPr lang="en-GB" sz="1200" dirty="0">
                <a:solidFill>
                  <a:schemeClr val="bg2">
                    <a:lumMod val="25000"/>
                  </a:schemeClr>
                </a:solidFill>
                <a:latin typeface="Arial" panose="020B0604020202020204" pitchFamily="34" charset="0"/>
                <a:cs typeface="Arial" panose="020B0604020202020204" pitchFamily="34" charset="0"/>
              </a:rPr>
              <a:t>twice-daily</a:t>
            </a:r>
          </a:p>
          <a:p>
            <a:pPr>
              <a:defRPr/>
            </a:pPr>
            <a:r>
              <a:rPr lang="en-GB" sz="1200" dirty="0">
                <a:solidFill>
                  <a:schemeClr val="bg2">
                    <a:lumMod val="25000"/>
                  </a:schemeClr>
                </a:solidFill>
                <a:latin typeface="Arial" panose="020B0604020202020204" pitchFamily="34" charset="0"/>
                <a:cs typeface="Arial" panose="020B0604020202020204" pitchFamily="34" charset="0"/>
              </a:rPr>
              <a:t>n=29 </a:t>
            </a:r>
          </a:p>
        </p:txBody>
      </p:sp>
      <p:sp>
        <p:nvSpPr>
          <p:cNvPr id="43" name="Rectangle 42">
            <a:extLst>
              <a:ext uri="{FF2B5EF4-FFF2-40B4-BE49-F238E27FC236}">
                <a16:creationId xmlns:a16="http://schemas.microsoft.com/office/drawing/2014/main" id="{B68C6FF3-4090-7646-9FD1-85956E396339}"/>
              </a:ext>
            </a:extLst>
          </p:cNvPr>
          <p:cNvSpPr/>
          <p:nvPr/>
        </p:nvSpPr>
        <p:spPr>
          <a:xfrm>
            <a:off x="5844194" y="2015412"/>
            <a:ext cx="1883491" cy="683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200" dirty="0" err="1">
                <a:solidFill>
                  <a:schemeClr val="bg1"/>
                </a:solidFill>
                <a:latin typeface="Arial" panose="020B0604020202020204" pitchFamily="34" charset="0"/>
                <a:cs typeface="Arial" panose="020B0604020202020204" pitchFamily="34" charset="0"/>
              </a:rPr>
              <a:t>Jorveza</a:t>
            </a:r>
            <a:r>
              <a:rPr lang="en-GB" sz="1200" dirty="0">
                <a:solidFill>
                  <a:schemeClr val="bg1"/>
                </a:solidFill>
                <a:latin typeface="Arial" panose="020B0604020202020204" pitchFamily="34" charset="0"/>
                <a:cs typeface="Arial" panose="020B0604020202020204" pitchFamily="34" charset="0"/>
              </a:rPr>
              <a:t> </a:t>
            </a:r>
          </a:p>
          <a:p>
            <a:pPr>
              <a:defRPr/>
            </a:pPr>
            <a:r>
              <a:rPr lang="en-GB" sz="1200" dirty="0">
                <a:solidFill>
                  <a:schemeClr val="bg1"/>
                </a:solidFill>
                <a:latin typeface="Arial" panose="020B0604020202020204" pitchFamily="34" charset="0"/>
                <a:cs typeface="Arial" panose="020B0604020202020204" pitchFamily="34" charset="0"/>
              </a:rPr>
              <a:t>1mg twice-daily</a:t>
            </a:r>
          </a:p>
        </p:txBody>
      </p:sp>
      <p:sp>
        <p:nvSpPr>
          <p:cNvPr id="44" name="Content Placeholder 12">
            <a:extLst>
              <a:ext uri="{FF2B5EF4-FFF2-40B4-BE49-F238E27FC236}">
                <a16:creationId xmlns:a16="http://schemas.microsoft.com/office/drawing/2014/main" id="{CF62BBEF-6948-D345-A380-8B39436B5516}"/>
              </a:ext>
            </a:extLst>
          </p:cNvPr>
          <p:cNvSpPr txBox="1">
            <a:spLocks/>
          </p:cNvSpPr>
          <p:nvPr/>
        </p:nvSpPr>
        <p:spPr>
          <a:xfrm>
            <a:off x="431801" y="3951032"/>
            <a:ext cx="2039026" cy="1462251"/>
          </a:xfrm>
          <a:prstGeom prst="rect">
            <a:avLst/>
          </a:prstGeom>
          <a:solidFill>
            <a:schemeClr val="bg2">
              <a:lumMod val="90000"/>
            </a:schemeClr>
          </a:solidFill>
          <a:ln>
            <a:noFill/>
          </a:ln>
        </p:spPr>
        <p:txBody>
          <a:bodyPr lIns="108000" tIns="108000" rIns="108000" bIns="108000" numCol="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00"/>
              </a:spcAft>
            </a:pPr>
            <a:r>
              <a:rPr lang="en-GB" sz="1000" b="1" dirty="0">
                <a:solidFill>
                  <a:schemeClr val="bg2">
                    <a:lumMod val="25000"/>
                  </a:schemeClr>
                </a:solidFill>
              </a:rPr>
              <a:t>Primary endpoint</a:t>
            </a:r>
          </a:p>
          <a:p>
            <a:pPr>
              <a:lnSpc>
                <a:spcPct val="100000"/>
              </a:lnSpc>
              <a:spcBef>
                <a:spcPts val="0"/>
              </a:spcBef>
              <a:spcAft>
                <a:spcPts val="200"/>
              </a:spcAft>
            </a:pPr>
            <a:r>
              <a:rPr lang="en-GB" sz="1000" dirty="0">
                <a:solidFill>
                  <a:schemeClr val="bg2">
                    <a:lumMod val="25000"/>
                  </a:schemeClr>
                </a:solidFill>
              </a:rPr>
              <a:t>Rate of </a:t>
            </a:r>
            <a:r>
              <a:rPr lang="en-GB" sz="1000" dirty="0" err="1">
                <a:solidFill>
                  <a:schemeClr val="bg2">
                    <a:lumMod val="25000"/>
                  </a:schemeClr>
                </a:solidFill>
              </a:rPr>
              <a:t>clinico</a:t>
            </a:r>
            <a:r>
              <a:rPr lang="en-GB" sz="1000" dirty="0">
                <a:solidFill>
                  <a:schemeClr val="bg2">
                    <a:lumMod val="25000"/>
                  </a:schemeClr>
                </a:solidFill>
              </a:rPr>
              <a:t>-histological remission</a:t>
            </a:r>
          </a:p>
        </p:txBody>
      </p:sp>
      <p:sp>
        <p:nvSpPr>
          <p:cNvPr id="45" name="Content Placeholder 12">
            <a:extLst>
              <a:ext uri="{FF2B5EF4-FFF2-40B4-BE49-F238E27FC236}">
                <a16:creationId xmlns:a16="http://schemas.microsoft.com/office/drawing/2014/main" id="{6FF74CE7-51DE-6A46-AA32-501A17B193DA}"/>
              </a:ext>
            </a:extLst>
          </p:cNvPr>
          <p:cNvSpPr txBox="1">
            <a:spLocks/>
          </p:cNvSpPr>
          <p:nvPr/>
        </p:nvSpPr>
        <p:spPr>
          <a:xfrm>
            <a:off x="2548647" y="3951034"/>
            <a:ext cx="3201684" cy="1461307"/>
          </a:xfrm>
          <a:prstGeom prst="rect">
            <a:avLst/>
          </a:prstGeom>
          <a:solidFill>
            <a:schemeClr val="bg2">
              <a:lumMod val="90000"/>
            </a:schemeClr>
          </a:solidFill>
          <a:ln>
            <a:noFill/>
          </a:ln>
        </p:spPr>
        <p:txBody>
          <a:bodyPr lIns="108000" tIns="108000" rIns="108000" bIns="108000" numCol="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00"/>
              </a:spcAft>
            </a:pPr>
            <a:r>
              <a:rPr lang="en-GB" sz="1000" b="1" dirty="0">
                <a:solidFill>
                  <a:schemeClr val="bg2">
                    <a:lumMod val="25000"/>
                  </a:schemeClr>
                </a:solidFill>
              </a:rPr>
              <a:t>Secondary endpoints</a:t>
            </a:r>
          </a:p>
          <a:p>
            <a:pPr>
              <a:lnSpc>
                <a:spcPct val="100000"/>
              </a:lnSpc>
              <a:spcBef>
                <a:spcPts val="0"/>
              </a:spcBef>
              <a:spcAft>
                <a:spcPts val="200"/>
              </a:spcAft>
            </a:pPr>
            <a:r>
              <a:rPr lang="en-GB" sz="1000" dirty="0">
                <a:solidFill>
                  <a:schemeClr val="bg2">
                    <a:lumMod val="25000"/>
                  </a:schemeClr>
                </a:solidFill>
              </a:rPr>
              <a:t>Rate of histological remission</a:t>
            </a:r>
          </a:p>
          <a:p>
            <a:pPr>
              <a:lnSpc>
                <a:spcPct val="100000"/>
              </a:lnSpc>
              <a:spcBef>
                <a:spcPts val="0"/>
              </a:spcBef>
              <a:spcAft>
                <a:spcPts val="200"/>
              </a:spcAft>
            </a:pPr>
            <a:r>
              <a:rPr lang="en-GB" sz="1000" dirty="0">
                <a:solidFill>
                  <a:schemeClr val="bg2">
                    <a:lumMod val="25000"/>
                  </a:schemeClr>
                </a:solidFill>
              </a:rPr>
              <a:t>Change in peak </a:t>
            </a:r>
            <a:r>
              <a:rPr lang="en-GB" sz="1000" dirty="0" err="1">
                <a:solidFill>
                  <a:schemeClr val="bg2">
                    <a:lumMod val="25000"/>
                  </a:schemeClr>
                </a:solidFill>
              </a:rPr>
              <a:t>eos</a:t>
            </a:r>
            <a:r>
              <a:rPr lang="en-GB" sz="1000" dirty="0">
                <a:solidFill>
                  <a:schemeClr val="bg2">
                    <a:lumMod val="25000"/>
                  </a:schemeClr>
                </a:solidFill>
              </a:rPr>
              <a:t>/mm</a:t>
            </a:r>
            <a:r>
              <a:rPr lang="en-GB" sz="1000" baseline="30000" dirty="0">
                <a:solidFill>
                  <a:schemeClr val="bg2">
                    <a:lumMod val="25000"/>
                  </a:schemeClr>
                </a:solidFill>
              </a:rPr>
              <a:t>2</a:t>
            </a:r>
            <a:r>
              <a:rPr lang="en-GB" sz="1000" dirty="0">
                <a:solidFill>
                  <a:schemeClr val="bg2">
                    <a:lumMod val="25000"/>
                  </a:schemeClr>
                </a:solidFill>
              </a:rPr>
              <a:t> </a:t>
            </a:r>
            <a:r>
              <a:rPr lang="en-GB" sz="1000" dirty="0" err="1">
                <a:solidFill>
                  <a:schemeClr val="bg2">
                    <a:lumMod val="25000"/>
                  </a:schemeClr>
                </a:solidFill>
              </a:rPr>
              <a:t>hpf</a:t>
            </a:r>
            <a:endParaRPr lang="en-GB" sz="1000" dirty="0">
              <a:solidFill>
                <a:schemeClr val="bg2">
                  <a:lumMod val="25000"/>
                </a:schemeClr>
              </a:solidFill>
            </a:endParaRPr>
          </a:p>
          <a:p>
            <a:pPr>
              <a:lnSpc>
                <a:spcPct val="100000"/>
              </a:lnSpc>
              <a:spcBef>
                <a:spcPts val="0"/>
              </a:spcBef>
              <a:spcAft>
                <a:spcPts val="200"/>
              </a:spcAft>
            </a:pPr>
            <a:r>
              <a:rPr lang="en-GB" sz="1000" dirty="0">
                <a:solidFill>
                  <a:schemeClr val="bg2">
                    <a:lumMod val="25000"/>
                  </a:schemeClr>
                </a:solidFill>
              </a:rPr>
              <a:t>Rate of clinical remission (resolution of dysphagia and pain during swallowing)</a:t>
            </a:r>
          </a:p>
          <a:p>
            <a:pPr>
              <a:lnSpc>
                <a:spcPct val="100000"/>
              </a:lnSpc>
              <a:spcBef>
                <a:spcPts val="0"/>
              </a:spcBef>
              <a:spcAft>
                <a:spcPts val="200"/>
              </a:spcAft>
            </a:pPr>
            <a:r>
              <a:rPr lang="en-GB" sz="1000" dirty="0">
                <a:solidFill>
                  <a:schemeClr val="bg2">
                    <a:lumMod val="25000"/>
                  </a:schemeClr>
                </a:solidFill>
              </a:rPr>
              <a:t>Rate of clinical remission defined by </a:t>
            </a:r>
            <a:r>
              <a:rPr lang="en-GB" sz="1000" dirty="0" err="1">
                <a:solidFill>
                  <a:schemeClr val="bg2">
                    <a:lumMod val="25000"/>
                  </a:schemeClr>
                </a:solidFill>
              </a:rPr>
              <a:t>EEsAI</a:t>
            </a:r>
            <a:r>
              <a:rPr lang="en-GB" sz="1000" dirty="0">
                <a:solidFill>
                  <a:schemeClr val="bg2">
                    <a:lumMod val="25000"/>
                  </a:schemeClr>
                </a:solidFill>
              </a:rPr>
              <a:t>-PRO ≤20</a:t>
            </a:r>
          </a:p>
          <a:p>
            <a:pPr>
              <a:lnSpc>
                <a:spcPct val="100000"/>
              </a:lnSpc>
              <a:spcBef>
                <a:spcPts val="0"/>
              </a:spcBef>
              <a:spcAft>
                <a:spcPts val="200"/>
              </a:spcAft>
            </a:pPr>
            <a:r>
              <a:rPr lang="en-GB" sz="1000" dirty="0">
                <a:solidFill>
                  <a:schemeClr val="bg2">
                    <a:lumMod val="25000"/>
                  </a:schemeClr>
                </a:solidFill>
              </a:rPr>
              <a:t>Rate of endoscopic normalisation</a:t>
            </a:r>
          </a:p>
        </p:txBody>
      </p:sp>
      <p:sp>
        <p:nvSpPr>
          <p:cNvPr id="46" name="Content Placeholder 12">
            <a:extLst>
              <a:ext uri="{FF2B5EF4-FFF2-40B4-BE49-F238E27FC236}">
                <a16:creationId xmlns:a16="http://schemas.microsoft.com/office/drawing/2014/main" id="{AE328510-C9E8-CF47-8CF7-A6B0CE8DAE5C}"/>
              </a:ext>
            </a:extLst>
          </p:cNvPr>
          <p:cNvSpPr txBox="1">
            <a:spLocks/>
          </p:cNvSpPr>
          <p:nvPr/>
        </p:nvSpPr>
        <p:spPr>
          <a:xfrm>
            <a:off x="5843741" y="3951033"/>
            <a:ext cx="2588159" cy="1461308"/>
          </a:xfrm>
          <a:prstGeom prst="rect">
            <a:avLst/>
          </a:prstGeom>
          <a:solidFill>
            <a:schemeClr val="bg2">
              <a:lumMod val="90000"/>
            </a:schemeClr>
          </a:solidFill>
          <a:ln>
            <a:noFill/>
          </a:ln>
        </p:spPr>
        <p:txBody>
          <a:bodyPr lIns="108000" tIns="108000" rIns="108000" bIns="108000" numCol="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00"/>
              </a:spcAft>
            </a:pPr>
            <a:r>
              <a:rPr lang="en-GB" sz="1000" b="1" dirty="0">
                <a:solidFill>
                  <a:schemeClr val="bg2">
                    <a:lumMod val="25000"/>
                  </a:schemeClr>
                </a:solidFill>
              </a:rPr>
              <a:t>Secondary endpoint </a:t>
            </a:r>
            <a:br>
              <a:rPr lang="en-GB" sz="1000" b="1" dirty="0">
                <a:solidFill>
                  <a:schemeClr val="bg2">
                    <a:lumMod val="25000"/>
                  </a:schemeClr>
                </a:solidFill>
              </a:rPr>
            </a:br>
            <a:r>
              <a:rPr lang="en-GB" sz="1000" b="1" dirty="0">
                <a:solidFill>
                  <a:schemeClr val="bg2">
                    <a:lumMod val="25000"/>
                  </a:schemeClr>
                </a:solidFill>
              </a:rPr>
              <a:t>(open-label phase</a:t>
            </a:r>
            <a:r>
              <a:rPr lang="en-GB" sz="1000" b="1" i="1" dirty="0">
                <a:solidFill>
                  <a:schemeClr val="bg2">
                    <a:lumMod val="25000"/>
                  </a:schemeClr>
                </a:solidFill>
              </a:rPr>
              <a:t>)</a:t>
            </a:r>
            <a:endParaRPr lang="en-GB" sz="1000" b="1" dirty="0">
              <a:solidFill>
                <a:schemeClr val="bg2">
                  <a:lumMod val="25000"/>
                </a:schemeClr>
              </a:solidFill>
            </a:endParaRPr>
          </a:p>
          <a:p>
            <a:pPr>
              <a:lnSpc>
                <a:spcPct val="100000"/>
              </a:lnSpc>
              <a:spcBef>
                <a:spcPts val="0"/>
              </a:spcBef>
              <a:spcAft>
                <a:spcPts val="200"/>
              </a:spcAft>
            </a:pPr>
            <a:r>
              <a:rPr lang="en-GB" sz="1000" dirty="0">
                <a:solidFill>
                  <a:schemeClr val="bg2">
                    <a:lumMod val="25000"/>
                  </a:schemeClr>
                </a:solidFill>
              </a:rPr>
              <a:t>Rate of </a:t>
            </a:r>
            <a:r>
              <a:rPr lang="en-GB" sz="1000" dirty="0" err="1">
                <a:solidFill>
                  <a:schemeClr val="bg2">
                    <a:lumMod val="25000"/>
                  </a:schemeClr>
                </a:solidFill>
              </a:rPr>
              <a:t>clinico</a:t>
            </a:r>
            <a:r>
              <a:rPr lang="en-GB" sz="1000" dirty="0">
                <a:solidFill>
                  <a:schemeClr val="bg2">
                    <a:lumMod val="25000"/>
                  </a:schemeClr>
                </a:solidFill>
              </a:rPr>
              <a:t>-histological remission after 12 weeks active treatment</a:t>
            </a:r>
          </a:p>
        </p:txBody>
      </p:sp>
    </p:spTree>
    <p:extLst>
      <p:ext uri="{BB962C8B-B14F-4D97-AF65-F5344CB8AC3E}">
        <p14:creationId xmlns:p14="http://schemas.microsoft.com/office/powerpoint/2010/main" val="2303061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1">
            <a:extLst>
              <a:ext uri="{FF2B5EF4-FFF2-40B4-BE49-F238E27FC236}">
                <a16:creationId xmlns:a16="http://schemas.microsoft.com/office/drawing/2014/main" id="{023166E2-C5C2-794A-A3EF-E90144BE410E}"/>
              </a:ext>
            </a:extLst>
          </p:cNvPr>
          <p:cNvSpPr>
            <a:spLocks noGrp="1"/>
          </p:cNvSpPr>
          <p:nvPr>
            <p:ph type="body" sz="quarter" idx="11"/>
          </p:nvPr>
        </p:nvSpPr>
        <p:spPr/>
        <p:txBody>
          <a:bodyPr/>
          <a:lstStyle/>
          <a:p>
            <a:pPr marL="133350" indent="-133350">
              <a:buAutoNum type="arabicPeriod"/>
            </a:pPr>
            <a:r>
              <a:rPr lang="en-GB" dirty="0" err="1"/>
              <a:t>Lucendo</a:t>
            </a:r>
            <a:r>
              <a:rPr lang="en-GB" dirty="0"/>
              <a:t> AJ </a:t>
            </a:r>
            <a:r>
              <a:rPr lang="en-GB" i="1" dirty="0"/>
              <a:t>et al. </a:t>
            </a:r>
            <a:r>
              <a:rPr lang="en-GB" dirty="0"/>
              <a:t>Gastroenterology 2019; 157(1): 74-86.</a:t>
            </a:r>
          </a:p>
        </p:txBody>
      </p:sp>
      <p:sp>
        <p:nvSpPr>
          <p:cNvPr id="3" name="Title 2">
            <a:extLst>
              <a:ext uri="{FF2B5EF4-FFF2-40B4-BE49-F238E27FC236}">
                <a16:creationId xmlns:a16="http://schemas.microsoft.com/office/drawing/2014/main" id="{62C3ED1A-12BE-5A41-AA08-091BA9BD2BBF}"/>
              </a:ext>
            </a:extLst>
          </p:cNvPr>
          <p:cNvSpPr>
            <a:spLocks noGrp="1"/>
          </p:cNvSpPr>
          <p:nvPr>
            <p:ph type="title"/>
          </p:nvPr>
        </p:nvSpPr>
        <p:spPr>
          <a:xfrm>
            <a:off x="428623" y="0"/>
            <a:ext cx="6999931" cy="1020932"/>
          </a:xfrm>
        </p:spPr>
        <p:txBody>
          <a:bodyPr/>
          <a:lstStyle/>
          <a:p>
            <a:r>
              <a:rPr lang="en-US" dirty="0" err="1"/>
              <a:t>Jorveza</a:t>
            </a:r>
            <a:r>
              <a:rPr lang="en-US" dirty="0"/>
              <a:t> was highly effective at inducing remission in </a:t>
            </a:r>
            <a:r>
              <a:rPr lang="en-US" dirty="0" err="1"/>
              <a:t>EoE</a:t>
            </a:r>
            <a:r>
              <a:rPr lang="en-US" dirty="0"/>
              <a:t>*</a:t>
            </a:r>
            <a:r>
              <a:rPr lang="en-US" baseline="30000" dirty="0"/>
              <a:t>1</a:t>
            </a:r>
            <a:endParaRPr lang="en-US" dirty="0"/>
          </a:p>
        </p:txBody>
      </p:sp>
      <p:sp>
        <p:nvSpPr>
          <p:cNvPr id="33" name="Content Placeholder 12">
            <a:extLst>
              <a:ext uri="{FF2B5EF4-FFF2-40B4-BE49-F238E27FC236}">
                <a16:creationId xmlns:a16="http://schemas.microsoft.com/office/drawing/2014/main" id="{367E3326-AFC6-3244-8906-B1FCE3A836C4}"/>
              </a:ext>
            </a:extLst>
          </p:cNvPr>
          <p:cNvSpPr txBox="1">
            <a:spLocks noChangeArrowheads="1"/>
          </p:cNvSpPr>
          <p:nvPr/>
        </p:nvSpPr>
        <p:spPr bwMode="auto">
          <a:xfrm>
            <a:off x="417513" y="981074"/>
            <a:ext cx="3448094" cy="385452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vert="horz" wrap="square" lIns="144000" tIns="144000" rIns="144000" bIns="144000" numCol="1"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41288" indent="-141288" eaLnBrk="1" hangingPunct="1">
              <a:lnSpc>
                <a:spcPct val="100000"/>
              </a:lnSpc>
              <a:spcBef>
                <a:spcPct val="0"/>
              </a:spcBef>
              <a:spcAft>
                <a:spcPts val="500"/>
              </a:spcAft>
            </a:pPr>
            <a:endParaRPr lang="en-GB" altLang="en-US" sz="1200" dirty="0">
              <a:latin typeface="Arial" panose="020B0604020202020204" pitchFamily="34" charset="0"/>
              <a:ea typeface="Arial Regular"/>
              <a:cs typeface="Arial" panose="020B0604020202020204" pitchFamily="34" charset="0"/>
            </a:endParaRPr>
          </a:p>
        </p:txBody>
      </p:sp>
      <p:cxnSp>
        <p:nvCxnSpPr>
          <p:cNvPr id="34" name="Straight Connector 33">
            <a:extLst>
              <a:ext uri="{FF2B5EF4-FFF2-40B4-BE49-F238E27FC236}">
                <a16:creationId xmlns:a16="http://schemas.microsoft.com/office/drawing/2014/main" id="{63404822-D9CC-4640-A4E8-659A7D771237}"/>
              </a:ext>
            </a:extLst>
          </p:cNvPr>
          <p:cNvCxnSpPr>
            <a:cxnSpLocks/>
          </p:cNvCxnSpPr>
          <p:nvPr/>
        </p:nvCxnSpPr>
        <p:spPr>
          <a:xfrm>
            <a:off x="1184676" y="2468955"/>
            <a:ext cx="0" cy="183831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Content Placeholder 12">
            <a:extLst>
              <a:ext uri="{FF2B5EF4-FFF2-40B4-BE49-F238E27FC236}">
                <a16:creationId xmlns:a16="http://schemas.microsoft.com/office/drawing/2014/main" id="{D23CDAB7-4FBC-0C40-8196-9C4CF3EC8AEC}"/>
              </a:ext>
            </a:extLst>
          </p:cNvPr>
          <p:cNvSpPr txBox="1">
            <a:spLocks noChangeArrowheads="1"/>
          </p:cNvSpPr>
          <p:nvPr/>
        </p:nvSpPr>
        <p:spPr bwMode="auto">
          <a:xfrm rot="16200000">
            <a:off x="-8026" y="3304131"/>
            <a:ext cx="1453661" cy="22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00"/>
              </a:spcAft>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patients</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36" name="Content Placeholder 12">
            <a:extLst>
              <a:ext uri="{FF2B5EF4-FFF2-40B4-BE49-F238E27FC236}">
                <a16:creationId xmlns:a16="http://schemas.microsoft.com/office/drawing/2014/main" id="{95C2B18A-721A-4047-8C43-5925E199AD55}"/>
              </a:ext>
            </a:extLst>
          </p:cNvPr>
          <p:cNvSpPr txBox="1">
            <a:spLocks noChangeArrowheads="1"/>
          </p:cNvSpPr>
          <p:nvPr/>
        </p:nvSpPr>
        <p:spPr bwMode="auto">
          <a:xfrm>
            <a:off x="804201" y="2375139"/>
            <a:ext cx="282474" cy="161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100</a:t>
            </a:r>
          </a:p>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80</a:t>
            </a:r>
          </a:p>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60</a:t>
            </a:r>
          </a:p>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40</a:t>
            </a:r>
          </a:p>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20</a:t>
            </a:r>
          </a:p>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0</a:t>
            </a:r>
          </a:p>
        </p:txBody>
      </p:sp>
      <p:sp>
        <p:nvSpPr>
          <p:cNvPr id="38" name="Content Placeholder 12">
            <a:extLst>
              <a:ext uri="{FF2B5EF4-FFF2-40B4-BE49-F238E27FC236}">
                <a16:creationId xmlns:a16="http://schemas.microsoft.com/office/drawing/2014/main" id="{707644FE-37BB-DD49-A3A7-C3DD562480A3}"/>
              </a:ext>
            </a:extLst>
          </p:cNvPr>
          <p:cNvSpPr txBox="1">
            <a:spLocks noChangeArrowheads="1"/>
          </p:cNvSpPr>
          <p:nvPr/>
        </p:nvSpPr>
        <p:spPr bwMode="auto">
          <a:xfrm>
            <a:off x="2420055" y="4516497"/>
            <a:ext cx="682167" cy="19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n</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=29</a:t>
            </a:r>
          </a:p>
        </p:txBody>
      </p:sp>
      <p:sp>
        <p:nvSpPr>
          <p:cNvPr id="39" name="Rectangle 38">
            <a:extLst>
              <a:ext uri="{FF2B5EF4-FFF2-40B4-BE49-F238E27FC236}">
                <a16:creationId xmlns:a16="http://schemas.microsoft.com/office/drawing/2014/main" id="{1FE78189-8867-1B42-988C-FF63B5F7EA2C}"/>
              </a:ext>
            </a:extLst>
          </p:cNvPr>
          <p:cNvSpPr/>
          <p:nvPr/>
        </p:nvSpPr>
        <p:spPr>
          <a:xfrm>
            <a:off x="1585422" y="3269982"/>
            <a:ext cx="564949" cy="10331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1" fontAlgn="auto" hangingPunct="1">
              <a:spcBef>
                <a:spcPts val="0"/>
              </a:spcBef>
              <a:spcAft>
                <a:spcPts val="0"/>
              </a:spcAft>
              <a:defRPr/>
            </a:pPr>
            <a:endParaRPr lang="en-US" dirty="0">
              <a:solidFill>
                <a:schemeClr val="tx1">
                  <a:lumMod val="95000"/>
                  <a:lumOff val="5000"/>
                </a:schemeClr>
              </a:solidFill>
              <a:latin typeface="Arial Regular"/>
            </a:endParaRPr>
          </a:p>
        </p:txBody>
      </p:sp>
      <p:cxnSp>
        <p:nvCxnSpPr>
          <p:cNvPr id="40" name="Straight Connector 39">
            <a:extLst>
              <a:ext uri="{FF2B5EF4-FFF2-40B4-BE49-F238E27FC236}">
                <a16:creationId xmlns:a16="http://schemas.microsoft.com/office/drawing/2014/main" id="{E42F2E04-957D-7E49-9F5B-D1CDBC8298A7}"/>
              </a:ext>
            </a:extLst>
          </p:cNvPr>
          <p:cNvCxnSpPr>
            <a:cxnSpLocks/>
          </p:cNvCxnSpPr>
          <p:nvPr/>
        </p:nvCxnSpPr>
        <p:spPr>
          <a:xfrm flipH="1">
            <a:off x="1184682" y="4307270"/>
            <a:ext cx="221999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Content Placeholder 12">
            <a:extLst>
              <a:ext uri="{FF2B5EF4-FFF2-40B4-BE49-F238E27FC236}">
                <a16:creationId xmlns:a16="http://schemas.microsoft.com/office/drawing/2014/main" id="{2E8FB2BC-B543-824C-B37A-7D0BDA42D853}"/>
              </a:ext>
            </a:extLst>
          </p:cNvPr>
          <p:cNvSpPr txBox="1">
            <a:spLocks noChangeArrowheads="1"/>
          </p:cNvSpPr>
          <p:nvPr/>
        </p:nvSpPr>
        <p:spPr bwMode="auto">
          <a:xfrm>
            <a:off x="2430907" y="4052529"/>
            <a:ext cx="682167" cy="22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dirty="0">
                <a:solidFill>
                  <a:schemeClr val="accent1"/>
                </a:solidFill>
                <a:latin typeface="Arial Regular"/>
                <a:ea typeface="Arial Regular"/>
                <a:cs typeface="Arial Regular"/>
              </a:rPr>
              <a:t>0%</a:t>
            </a:r>
          </a:p>
        </p:txBody>
      </p:sp>
      <p:sp>
        <p:nvSpPr>
          <p:cNvPr id="42" name="Content Placeholder 12">
            <a:extLst>
              <a:ext uri="{FF2B5EF4-FFF2-40B4-BE49-F238E27FC236}">
                <a16:creationId xmlns:a16="http://schemas.microsoft.com/office/drawing/2014/main" id="{2574E663-37D7-3C44-9918-087835128D25}"/>
              </a:ext>
            </a:extLst>
          </p:cNvPr>
          <p:cNvSpPr txBox="1">
            <a:spLocks noChangeArrowheads="1"/>
          </p:cNvSpPr>
          <p:nvPr/>
        </p:nvSpPr>
        <p:spPr bwMode="auto">
          <a:xfrm>
            <a:off x="1584067" y="3034589"/>
            <a:ext cx="554095" cy="2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latin typeface="Arial Regular"/>
                <a:ea typeface="Arial Regular"/>
                <a:cs typeface="Arial Regular"/>
              </a:rPr>
              <a:t>57.6%</a:t>
            </a:r>
          </a:p>
        </p:txBody>
      </p:sp>
      <p:sp>
        <p:nvSpPr>
          <p:cNvPr id="50" name="Freeform 49">
            <a:extLst>
              <a:ext uri="{FF2B5EF4-FFF2-40B4-BE49-F238E27FC236}">
                <a16:creationId xmlns:a16="http://schemas.microsoft.com/office/drawing/2014/main" id="{8D869B27-4286-BC45-BBAD-70A948723603}"/>
              </a:ext>
            </a:extLst>
          </p:cNvPr>
          <p:cNvSpPr/>
          <p:nvPr/>
        </p:nvSpPr>
        <p:spPr>
          <a:xfrm>
            <a:off x="1854062" y="2901682"/>
            <a:ext cx="900558" cy="1070862"/>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Lst>
            <a:ahLst/>
            <a:cxnLst>
              <a:cxn ang="0">
                <a:pos x="connsiteX0" y="connsiteY0"/>
              </a:cxn>
              <a:cxn ang="0">
                <a:pos x="connsiteX1" y="connsiteY1"/>
              </a:cxn>
              <a:cxn ang="0">
                <a:pos x="connsiteX2" y="connsiteY2"/>
              </a:cxn>
              <a:cxn ang="0">
                <a:pos x="connsiteX3" y="connsiteY3"/>
              </a:cxn>
            </a:cxnLst>
            <a:rect l="l" t="t" r="r" b="b"/>
            <a:pathLst>
              <a:path w="769122" h="2538101">
                <a:moveTo>
                  <a:pt x="0" y="145279"/>
                </a:moveTo>
                <a:lnTo>
                  <a:pt x="0" y="0"/>
                </a:lnTo>
                <a:lnTo>
                  <a:pt x="769122" y="0"/>
                </a:lnTo>
                <a:lnTo>
                  <a:pt x="769122" y="2538101"/>
                </a:ln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latin typeface="Arial Regular"/>
            </a:endParaRPr>
          </a:p>
        </p:txBody>
      </p:sp>
      <p:sp>
        <p:nvSpPr>
          <p:cNvPr id="51" name="Content Placeholder 12">
            <a:extLst>
              <a:ext uri="{FF2B5EF4-FFF2-40B4-BE49-F238E27FC236}">
                <a16:creationId xmlns:a16="http://schemas.microsoft.com/office/drawing/2014/main" id="{92CD9881-9A5C-9B4C-B8B2-4864A105A056}"/>
              </a:ext>
            </a:extLst>
          </p:cNvPr>
          <p:cNvSpPr txBox="1">
            <a:spLocks noChangeArrowheads="1"/>
          </p:cNvSpPr>
          <p:nvPr/>
        </p:nvSpPr>
        <p:spPr bwMode="auto">
          <a:xfrm>
            <a:off x="2040846" y="2740329"/>
            <a:ext cx="564949" cy="19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800" dirty="0">
                <a:solidFill>
                  <a:schemeClr val="bg2">
                    <a:lumMod val="25000"/>
                  </a:schemeClr>
                </a:solidFill>
                <a:latin typeface="Arial" panose="020B0604020202020204" pitchFamily="34" charset="0"/>
                <a:ea typeface="Arial Regular"/>
                <a:cs typeface="Arial" panose="020B0604020202020204" pitchFamily="34" charset="0"/>
              </a:rPr>
              <a:t>p&lt;0.0001</a:t>
            </a:r>
          </a:p>
        </p:txBody>
      </p:sp>
      <p:sp>
        <p:nvSpPr>
          <p:cNvPr id="53" name="Content Placeholder 12">
            <a:extLst>
              <a:ext uri="{FF2B5EF4-FFF2-40B4-BE49-F238E27FC236}">
                <a16:creationId xmlns:a16="http://schemas.microsoft.com/office/drawing/2014/main" id="{E424BD15-28D7-F440-B14A-2CFD3928750A}"/>
              </a:ext>
            </a:extLst>
          </p:cNvPr>
          <p:cNvSpPr txBox="1">
            <a:spLocks noChangeArrowheads="1"/>
          </p:cNvSpPr>
          <p:nvPr/>
        </p:nvSpPr>
        <p:spPr bwMode="auto">
          <a:xfrm>
            <a:off x="636590" y="1175137"/>
            <a:ext cx="2864492" cy="73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spcBef>
                <a:spcPct val="0"/>
              </a:spcBef>
              <a:spcAft>
                <a:spcPts val="600"/>
              </a:spcAft>
              <a:buNone/>
            </a:pPr>
            <a:r>
              <a:rPr lang="en-GB" altLang="en-US" sz="1200" b="1" dirty="0">
                <a:solidFill>
                  <a:schemeClr val="bg2">
                    <a:lumMod val="25000"/>
                  </a:schemeClr>
                </a:solidFill>
                <a:latin typeface="Arial Regular"/>
                <a:ea typeface="Arial Regular"/>
                <a:cs typeface="Arial Regular"/>
              </a:rPr>
              <a:t>Remission with the </a:t>
            </a:r>
            <a:r>
              <a:rPr lang="en-GB" altLang="en-US" sz="1200" b="1" dirty="0" err="1">
                <a:solidFill>
                  <a:schemeClr val="bg2">
                    <a:lumMod val="25000"/>
                  </a:schemeClr>
                </a:solidFill>
                <a:latin typeface="Arial Regular"/>
                <a:ea typeface="Arial Regular"/>
                <a:cs typeface="Arial Regular"/>
              </a:rPr>
              <a:t>orodispersible</a:t>
            </a:r>
            <a:r>
              <a:rPr lang="en-GB" altLang="en-US" sz="1200" b="1" dirty="0">
                <a:solidFill>
                  <a:schemeClr val="bg2">
                    <a:lumMod val="25000"/>
                  </a:schemeClr>
                </a:solidFill>
                <a:latin typeface="Arial Regular"/>
                <a:ea typeface="Arial Regular"/>
                <a:cs typeface="Arial Regular"/>
              </a:rPr>
              <a:t> budesonide tablet was achieved in over half of patients at 6 weeks</a:t>
            </a:r>
            <a:r>
              <a:rPr lang="en-GB" altLang="en-US" sz="1200" b="1" baseline="30000" dirty="0">
                <a:solidFill>
                  <a:schemeClr val="bg2">
                    <a:lumMod val="25000"/>
                  </a:schemeClr>
                </a:solidFill>
                <a:latin typeface="Arial Regular"/>
                <a:ea typeface="Arial Regular"/>
                <a:cs typeface="Arial Regular"/>
              </a:rPr>
              <a:t>1</a:t>
            </a:r>
          </a:p>
        </p:txBody>
      </p:sp>
      <p:sp>
        <p:nvSpPr>
          <p:cNvPr id="55" name="Content Placeholder 12">
            <a:extLst>
              <a:ext uri="{FF2B5EF4-FFF2-40B4-BE49-F238E27FC236}">
                <a16:creationId xmlns:a16="http://schemas.microsoft.com/office/drawing/2014/main" id="{B52F1E76-63AA-BB42-AF7B-9E4C0500F2FA}"/>
              </a:ext>
            </a:extLst>
          </p:cNvPr>
          <p:cNvSpPr txBox="1">
            <a:spLocks noChangeArrowheads="1"/>
          </p:cNvSpPr>
          <p:nvPr/>
        </p:nvSpPr>
        <p:spPr bwMode="auto">
          <a:xfrm>
            <a:off x="2500683" y="4355107"/>
            <a:ext cx="520909"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Placebo</a:t>
            </a:r>
          </a:p>
        </p:txBody>
      </p:sp>
      <p:sp>
        <p:nvSpPr>
          <p:cNvPr id="29" name="Content Placeholder 12">
            <a:extLst>
              <a:ext uri="{FF2B5EF4-FFF2-40B4-BE49-F238E27FC236}">
                <a16:creationId xmlns:a16="http://schemas.microsoft.com/office/drawing/2014/main" id="{13510382-86E1-F84A-90A5-BF27F3DB603B}"/>
              </a:ext>
            </a:extLst>
          </p:cNvPr>
          <p:cNvSpPr txBox="1">
            <a:spLocks noChangeArrowheads="1"/>
          </p:cNvSpPr>
          <p:nvPr/>
        </p:nvSpPr>
        <p:spPr bwMode="auto">
          <a:xfrm>
            <a:off x="1584067" y="4516497"/>
            <a:ext cx="564950"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n</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=59</a:t>
            </a:r>
          </a:p>
        </p:txBody>
      </p:sp>
      <p:sp>
        <p:nvSpPr>
          <p:cNvPr id="30" name="Content Placeholder 12">
            <a:extLst>
              <a:ext uri="{FF2B5EF4-FFF2-40B4-BE49-F238E27FC236}">
                <a16:creationId xmlns:a16="http://schemas.microsoft.com/office/drawing/2014/main" id="{B5C4FB2E-5D61-D540-9925-9B1016FE96AF}"/>
              </a:ext>
            </a:extLst>
          </p:cNvPr>
          <p:cNvSpPr txBox="1">
            <a:spLocks noChangeArrowheads="1"/>
          </p:cNvSpPr>
          <p:nvPr/>
        </p:nvSpPr>
        <p:spPr bwMode="auto">
          <a:xfrm>
            <a:off x="1584068" y="4355107"/>
            <a:ext cx="564948"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Jorveza</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37" name="Content Placeholder 12">
            <a:extLst>
              <a:ext uri="{FF2B5EF4-FFF2-40B4-BE49-F238E27FC236}">
                <a16:creationId xmlns:a16="http://schemas.microsoft.com/office/drawing/2014/main" id="{4569B718-2A6E-2B4D-80D4-4283F0E821FB}"/>
              </a:ext>
            </a:extLst>
          </p:cNvPr>
          <p:cNvSpPr txBox="1">
            <a:spLocks noChangeArrowheads="1"/>
          </p:cNvSpPr>
          <p:nvPr/>
        </p:nvSpPr>
        <p:spPr bwMode="auto">
          <a:xfrm>
            <a:off x="275003" y="4880266"/>
            <a:ext cx="7097931" cy="408027"/>
          </a:xfrm>
          <a:prstGeom prst="rect">
            <a:avLst/>
          </a:prstGeom>
          <a:noFill/>
          <a:ln>
            <a:noFill/>
          </a:ln>
        </p:spPr>
        <p:style>
          <a:lnRef idx="0">
            <a:scrgbClr r="0" g="0" b="0"/>
          </a:lnRef>
          <a:fillRef idx="0">
            <a:scrgbClr r="0" g="0" b="0"/>
          </a:fillRef>
          <a:effectRef idx="0">
            <a:scrgbClr r="0" g="0" b="0"/>
          </a:effectRef>
          <a:fontRef idx="major"/>
        </p:style>
        <p:txBody>
          <a:bodyPr lIns="144000" tIns="108000" rIns="108000" bIns="108000" numCol="1"/>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spcBef>
                <a:spcPct val="0"/>
              </a:spcBef>
              <a:spcAft>
                <a:spcPts val="600"/>
              </a:spcAft>
              <a:buNone/>
            </a:pPr>
            <a:r>
              <a:rPr lang="en-GB" altLang="en-US" sz="1200" dirty="0">
                <a:solidFill>
                  <a:schemeClr val="bg2">
                    <a:lumMod val="25000"/>
                  </a:schemeClr>
                </a:solidFill>
                <a:latin typeface="Arial Regular"/>
                <a:ea typeface="Arial Regular"/>
                <a:cs typeface="Arial Regular"/>
              </a:rPr>
              <a:t>*Histology: &lt;5 </a:t>
            </a:r>
            <a:r>
              <a:rPr lang="en-GB" altLang="en-US" sz="1200" dirty="0" err="1">
                <a:solidFill>
                  <a:schemeClr val="bg2">
                    <a:lumMod val="25000"/>
                  </a:schemeClr>
                </a:solidFill>
                <a:latin typeface="Arial Regular"/>
                <a:ea typeface="Arial Regular"/>
                <a:cs typeface="Arial Regular"/>
              </a:rPr>
              <a:t>eos</a:t>
            </a:r>
            <a:r>
              <a:rPr lang="en-GB" altLang="en-US" sz="1200" dirty="0">
                <a:solidFill>
                  <a:schemeClr val="bg2">
                    <a:lumMod val="25000"/>
                  </a:schemeClr>
                </a:solidFill>
                <a:latin typeface="Arial Regular"/>
                <a:ea typeface="Arial Regular"/>
                <a:cs typeface="Arial Regular"/>
              </a:rPr>
              <a:t>/</a:t>
            </a:r>
            <a:r>
              <a:rPr lang="en-GB" altLang="en-US" sz="1200" dirty="0" err="1">
                <a:solidFill>
                  <a:schemeClr val="bg2">
                    <a:lumMod val="25000"/>
                  </a:schemeClr>
                </a:solidFill>
                <a:latin typeface="Arial Regular"/>
                <a:ea typeface="Arial Regular"/>
                <a:cs typeface="Arial Regular"/>
              </a:rPr>
              <a:t>hpf</a:t>
            </a:r>
            <a:r>
              <a:rPr lang="en-GB" altLang="en-US" sz="1200" dirty="0">
                <a:solidFill>
                  <a:schemeClr val="bg2">
                    <a:lumMod val="25000"/>
                  </a:schemeClr>
                </a:solidFill>
                <a:latin typeface="Arial Regular"/>
                <a:ea typeface="Arial Regular"/>
                <a:cs typeface="Arial Regular"/>
              </a:rPr>
              <a:t>, Dysphagia: ≤2 points, Odynophagia: ≤2 points</a:t>
            </a:r>
          </a:p>
        </p:txBody>
      </p:sp>
      <p:sp>
        <p:nvSpPr>
          <p:cNvPr id="44" name="Content Placeholder 12">
            <a:extLst>
              <a:ext uri="{FF2B5EF4-FFF2-40B4-BE49-F238E27FC236}">
                <a16:creationId xmlns:a16="http://schemas.microsoft.com/office/drawing/2014/main" id="{3FB69E96-4DAE-D447-9FEE-16FFAE58046C}"/>
              </a:ext>
            </a:extLst>
          </p:cNvPr>
          <p:cNvSpPr txBox="1">
            <a:spLocks noChangeArrowheads="1"/>
          </p:cNvSpPr>
          <p:nvPr/>
        </p:nvSpPr>
        <p:spPr bwMode="auto">
          <a:xfrm>
            <a:off x="637138" y="2040413"/>
            <a:ext cx="2998238" cy="24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spcBef>
                <a:spcPct val="0"/>
              </a:spcBef>
              <a:spcAft>
                <a:spcPts val="600"/>
              </a:spcAft>
              <a:buNone/>
            </a:pPr>
            <a:r>
              <a:rPr lang="en-GB" altLang="en-US" sz="1200" dirty="0">
                <a:solidFill>
                  <a:schemeClr val="bg2">
                    <a:lumMod val="25000"/>
                  </a:schemeClr>
                </a:solidFill>
                <a:latin typeface="Arial Regular"/>
                <a:ea typeface="Arial Regular"/>
                <a:cs typeface="Arial Regular"/>
              </a:rPr>
              <a:t>6 weeks: clinical-histological remission</a:t>
            </a:r>
            <a:endParaRPr lang="en-GB" altLang="en-US" sz="1200" baseline="30000" dirty="0">
              <a:solidFill>
                <a:schemeClr val="bg2">
                  <a:lumMod val="25000"/>
                </a:schemeClr>
              </a:solidFill>
              <a:latin typeface="Arial Regular"/>
              <a:ea typeface="Arial Regular"/>
              <a:cs typeface="Arial Regular"/>
            </a:endParaRPr>
          </a:p>
        </p:txBody>
      </p:sp>
      <p:sp>
        <p:nvSpPr>
          <p:cNvPr id="45" name="Content Placeholder 12">
            <a:extLst>
              <a:ext uri="{FF2B5EF4-FFF2-40B4-BE49-F238E27FC236}">
                <a16:creationId xmlns:a16="http://schemas.microsoft.com/office/drawing/2014/main" id="{6B611DFE-4B25-AF40-A264-0A0878F3F877}"/>
              </a:ext>
            </a:extLst>
          </p:cNvPr>
          <p:cNvSpPr txBox="1">
            <a:spLocks noChangeArrowheads="1"/>
          </p:cNvSpPr>
          <p:nvPr/>
        </p:nvSpPr>
        <p:spPr bwMode="auto">
          <a:xfrm>
            <a:off x="4252295" y="981074"/>
            <a:ext cx="3274260" cy="385452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vert="horz" wrap="square" lIns="144000" tIns="144000" rIns="144000" bIns="144000" numCol="1"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41288" indent="-141288" eaLnBrk="1" hangingPunct="1">
              <a:lnSpc>
                <a:spcPct val="100000"/>
              </a:lnSpc>
              <a:spcBef>
                <a:spcPct val="0"/>
              </a:spcBef>
              <a:spcAft>
                <a:spcPts val="500"/>
              </a:spcAft>
            </a:pPr>
            <a:endParaRPr lang="en-GB" altLang="en-US" sz="1200" dirty="0">
              <a:latin typeface="Arial" panose="020B0604020202020204" pitchFamily="34" charset="0"/>
              <a:ea typeface="Arial Regular"/>
              <a:cs typeface="Arial" panose="020B0604020202020204" pitchFamily="34" charset="0"/>
            </a:endParaRPr>
          </a:p>
        </p:txBody>
      </p:sp>
      <p:cxnSp>
        <p:nvCxnSpPr>
          <p:cNvPr id="46" name="Straight Connector 45">
            <a:extLst>
              <a:ext uri="{FF2B5EF4-FFF2-40B4-BE49-F238E27FC236}">
                <a16:creationId xmlns:a16="http://schemas.microsoft.com/office/drawing/2014/main" id="{54C6223B-6B10-DB43-A6E4-711893F0079C}"/>
              </a:ext>
            </a:extLst>
          </p:cNvPr>
          <p:cNvCxnSpPr>
            <a:cxnSpLocks/>
          </p:cNvCxnSpPr>
          <p:nvPr/>
        </p:nvCxnSpPr>
        <p:spPr>
          <a:xfrm>
            <a:off x="5005170" y="2468955"/>
            <a:ext cx="0" cy="184004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Content Placeholder 12">
            <a:extLst>
              <a:ext uri="{FF2B5EF4-FFF2-40B4-BE49-F238E27FC236}">
                <a16:creationId xmlns:a16="http://schemas.microsoft.com/office/drawing/2014/main" id="{082061C6-7112-B441-BF82-915103CDEE41}"/>
              </a:ext>
            </a:extLst>
          </p:cNvPr>
          <p:cNvSpPr txBox="1">
            <a:spLocks noChangeArrowheads="1"/>
          </p:cNvSpPr>
          <p:nvPr/>
        </p:nvSpPr>
        <p:spPr bwMode="auto">
          <a:xfrm rot="16200000">
            <a:off x="3812468" y="3304131"/>
            <a:ext cx="1453661" cy="22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00"/>
              </a:spcAft>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patients</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48" name="Content Placeholder 12">
            <a:extLst>
              <a:ext uri="{FF2B5EF4-FFF2-40B4-BE49-F238E27FC236}">
                <a16:creationId xmlns:a16="http://schemas.microsoft.com/office/drawing/2014/main" id="{338AFC9E-CB1E-404C-B8CD-6F67C83241BD}"/>
              </a:ext>
            </a:extLst>
          </p:cNvPr>
          <p:cNvSpPr txBox="1">
            <a:spLocks noChangeArrowheads="1"/>
          </p:cNvSpPr>
          <p:nvPr/>
        </p:nvSpPr>
        <p:spPr bwMode="auto">
          <a:xfrm>
            <a:off x="4624695" y="2375139"/>
            <a:ext cx="282474" cy="161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100</a:t>
            </a:r>
          </a:p>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80</a:t>
            </a:r>
          </a:p>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60</a:t>
            </a:r>
          </a:p>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40</a:t>
            </a:r>
          </a:p>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20</a:t>
            </a:r>
          </a:p>
          <a:p>
            <a:pPr algn="r" eaLnBrk="1" hangingPunct="1">
              <a:lnSpc>
                <a:spcPct val="100000"/>
              </a:lnSpc>
              <a:spcBef>
                <a:spcPct val="0"/>
              </a:spcBef>
              <a:spcAft>
                <a:spcPts val="17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0</a:t>
            </a:r>
          </a:p>
        </p:txBody>
      </p:sp>
      <p:sp>
        <p:nvSpPr>
          <p:cNvPr id="52" name="Rectangle 51">
            <a:extLst>
              <a:ext uri="{FF2B5EF4-FFF2-40B4-BE49-F238E27FC236}">
                <a16:creationId xmlns:a16="http://schemas.microsoft.com/office/drawing/2014/main" id="{AD3160F4-4F74-8641-8732-A00A5BF62B0D}"/>
              </a:ext>
            </a:extLst>
          </p:cNvPr>
          <p:cNvSpPr/>
          <p:nvPr/>
        </p:nvSpPr>
        <p:spPr>
          <a:xfrm>
            <a:off x="5405916" y="2724315"/>
            <a:ext cx="564949" cy="15805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1" fontAlgn="auto" hangingPunct="1">
              <a:spcBef>
                <a:spcPts val="0"/>
              </a:spcBef>
              <a:spcAft>
                <a:spcPts val="0"/>
              </a:spcAft>
              <a:defRPr/>
            </a:pPr>
            <a:endParaRPr lang="en-US" dirty="0">
              <a:solidFill>
                <a:schemeClr val="tx1">
                  <a:lumMod val="95000"/>
                  <a:lumOff val="5000"/>
                </a:schemeClr>
              </a:solidFill>
              <a:latin typeface="Arial Regular"/>
            </a:endParaRPr>
          </a:p>
        </p:txBody>
      </p:sp>
      <p:cxnSp>
        <p:nvCxnSpPr>
          <p:cNvPr id="54" name="Straight Connector 53">
            <a:extLst>
              <a:ext uri="{FF2B5EF4-FFF2-40B4-BE49-F238E27FC236}">
                <a16:creationId xmlns:a16="http://schemas.microsoft.com/office/drawing/2014/main" id="{5AC3307F-1737-CF48-A744-9501A30CF33C}"/>
              </a:ext>
            </a:extLst>
          </p:cNvPr>
          <p:cNvCxnSpPr>
            <a:cxnSpLocks/>
          </p:cNvCxnSpPr>
          <p:nvPr/>
        </p:nvCxnSpPr>
        <p:spPr>
          <a:xfrm flipH="1">
            <a:off x="5005176" y="4308995"/>
            <a:ext cx="221999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Content Placeholder 12">
            <a:extLst>
              <a:ext uri="{FF2B5EF4-FFF2-40B4-BE49-F238E27FC236}">
                <a16:creationId xmlns:a16="http://schemas.microsoft.com/office/drawing/2014/main" id="{F1852FA3-3C1E-A143-B48E-C5D81B3CBAC5}"/>
              </a:ext>
            </a:extLst>
          </p:cNvPr>
          <p:cNvSpPr txBox="1">
            <a:spLocks noChangeArrowheads="1"/>
          </p:cNvSpPr>
          <p:nvPr/>
        </p:nvSpPr>
        <p:spPr bwMode="auto">
          <a:xfrm>
            <a:off x="5404561" y="2496618"/>
            <a:ext cx="554095" cy="2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latin typeface="Arial Regular"/>
                <a:ea typeface="Arial Regular"/>
                <a:cs typeface="Arial Regular"/>
              </a:rPr>
              <a:t>84.7%</a:t>
            </a:r>
          </a:p>
        </p:txBody>
      </p:sp>
      <p:sp>
        <p:nvSpPr>
          <p:cNvPr id="70" name="Content Placeholder 12">
            <a:extLst>
              <a:ext uri="{FF2B5EF4-FFF2-40B4-BE49-F238E27FC236}">
                <a16:creationId xmlns:a16="http://schemas.microsoft.com/office/drawing/2014/main" id="{FCB053DF-D51E-4648-BED0-652BD30010DC}"/>
              </a:ext>
            </a:extLst>
          </p:cNvPr>
          <p:cNvSpPr txBox="1">
            <a:spLocks noChangeArrowheads="1"/>
          </p:cNvSpPr>
          <p:nvPr/>
        </p:nvSpPr>
        <p:spPr bwMode="auto">
          <a:xfrm>
            <a:off x="4457632" y="1168947"/>
            <a:ext cx="2767543" cy="5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spcBef>
                <a:spcPct val="0"/>
              </a:spcBef>
              <a:spcAft>
                <a:spcPts val="600"/>
              </a:spcAft>
              <a:buNone/>
            </a:pPr>
            <a:r>
              <a:rPr lang="en-GB" altLang="en-US" sz="1200" b="1" dirty="0">
                <a:solidFill>
                  <a:schemeClr val="bg2">
                    <a:lumMod val="25000"/>
                  </a:schemeClr>
                </a:solidFill>
                <a:latin typeface="Arial Regular"/>
                <a:ea typeface="Arial Regular"/>
                <a:cs typeface="Arial Regular"/>
              </a:rPr>
              <a:t>Prolongation of therapy to 12 weeks is beneficial to bring more patients into remission</a:t>
            </a:r>
            <a:r>
              <a:rPr lang="en-GB" altLang="en-US" sz="1200" b="1" baseline="30000" dirty="0">
                <a:solidFill>
                  <a:schemeClr val="bg2">
                    <a:lumMod val="25000"/>
                  </a:schemeClr>
                </a:solidFill>
                <a:latin typeface="Arial Regular"/>
                <a:ea typeface="Arial Regular"/>
                <a:cs typeface="Arial Regular"/>
              </a:rPr>
              <a:t>1</a:t>
            </a:r>
          </a:p>
        </p:txBody>
      </p:sp>
      <p:sp>
        <p:nvSpPr>
          <p:cNvPr id="72" name="Content Placeholder 12">
            <a:extLst>
              <a:ext uri="{FF2B5EF4-FFF2-40B4-BE49-F238E27FC236}">
                <a16:creationId xmlns:a16="http://schemas.microsoft.com/office/drawing/2014/main" id="{A9D778D2-7842-DF48-A035-9CA36B1511FA}"/>
              </a:ext>
            </a:extLst>
          </p:cNvPr>
          <p:cNvSpPr txBox="1">
            <a:spLocks noChangeArrowheads="1"/>
          </p:cNvSpPr>
          <p:nvPr/>
        </p:nvSpPr>
        <p:spPr bwMode="auto">
          <a:xfrm>
            <a:off x="5404561" y="4518222"/>
            <a:ext cx="564950"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n</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=59</a:t>
            </a:r>
          </a:p>
        </p:txBody>
      </p:sp>
      <p:sp>
        <p:nvSpPr>
          <p:cNvPr id="73" name="Content Placeholder 12">
            <a:extLst>
              <a:ext uri="{FF2B5EF4-FFF2-40B4-BE49-F238E27FC236}">
                <a16:creationId xmlns:a16="http://schemas.microsoft.com/office/drawing/2014/main" id="{26CBBA5C-E8DA-814D-9090-C5DC87EE68AA}"/>
              </a:ext>
            </a:extLst>
          </p:cNvPr>
          <p:cNvSpPr txBox="1">
            <a:spLocks noChangeArrowheads="1"/>
          </p:cNvSpPr>
          <p:nvPr/>
        </p:nvSpPr>
        <p:spPr bwMode="auto">
          <a:xfrm>
            <a:off x="5404562" y="4356832"/>
            <a:ext cx="564948"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Jorveza</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74" name="Content Placeholder 12">
            <a:extLst>
              <a:ext uri="{FF2B5EF4-FFF2-40B4-BE49-F238E27FC236}">
                <a16:creationId xmlns:a16="http://schemas.microsoft.com/office/drawing/2014/main" id="{0FBA2E5D-B928-6B44-A0B6-C564B7A748B0}"/>
              </a:ext>
            </a:extLst>
          </p:cNvPr>
          <p:cNvSpPr txBox="1">
            <a:spLocks noChangeArrowheads="1"/>
          </p:cNvSpPr>
          <p:nvPr/>
        </p:nvSpPr>
        <p:spPr bwMode="auto">
          <a:xfrm>
            <a:off x="4457632" y="2040413"/>
            <a:ext cx="2998238" cy="24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spcBef>
                <a:spcPct val="0"/>
              </a:spcBef>
              <a:spcAft>
                <a:spcPts val="600"/>
              </a:spcAft>
              <a:buNone/>
            </a:pPr>
            <a:r>
              <a:rPr lang="en-GB" altLang="en-US" sz="1200" dirty="0">
                <a:solidFill>
                  <a:schemeClr val="bg2">
                    <a:lumMod val="25000"/>
                  </a:schemeClr>
                </a:solidFill>
                <a:latin typeface="Arial Regular"/>
                <a:ea typeface="Arial Regular"/>
                <a:cs typeface="Arial Regular"/>
              </a:rPr>
              <a:t>12 weeks: clinical-histological remission</a:t>
            </a:r>
            <a:endParaRPr lang="en-GB" altLang="en-US" sz="1200" baseline="30000" dirty="0">
              <a:solidFill>
                <a:schemeClr val="bg2">
                  <a:lumMod val="25000"/>
                </a:schemeClr>
              </a:solidFill>
              <a:latin typeface="Arial Regular"/>
              <a:ea typeface="Arial Regular"/>
              <a:cs typeface="Arial Regular"/>
            </a:endParaRPr>
          </a:p>
        </p:txBody>
      </p:sp>
      <p:sp>
        <p:nvSpPr>
          <p:cNvPr id="32" name="Text Placeholder 3">
            <a:extLst>
              <a:ext uri="{FF2B5EF4-FFF2-40B4-BE49-F238E27FC236}">
                <a16:creationId xmlns:a16="http://schemas.microsoft.com/office/drawing/2014/main" id="{933BBACA-E5A6-1948-B088-07E6B368055C}"/>
              </a:ext>
            </a:extLst>
          </p:cNvPr>
          <p:cNvSpPr txBox="1">
            <a:spLocks/>
          </p:cNvSpPr>
          <p:nvPr/>
        </p:nvSpPr>
        <p:spPr>
          <a:xfrm>
            <a:off x="428624" y="6159574"/>
            <a:ext cx="2447818" cy="296254"/>
          </a:xfrm>
          <a:prstGeom prst="rect">
            <a:avLst/>
          </a:prstGeom>
          <a:noFill/>
        </p:spPr>
        <p:txBody>
          <a:bodyPr vert="horz" lIns="0" tIns="108000" rIns="108000" bIns="0" rtlCol="0">
            <a:noAutofit/>
          </a:bodyPr>
          <a:lstStyle>
            <a:lvl1pPr marL="136525" indent="-136525" algn="l" defTabSz="914400" rtl="0" eaLnBrk="1" latinLnBrk="0" hangingPunct="1">
              <a:lnSpc>
                <a:spcPct val="100000"/>
              </a:lnSpc>
              <a:spcBef>
                <a:spcPts val="0"/>
              </a:spcBef>
              <a:buFont typeface="Arial" panose="020B0604020202020204" pitchFamily="34" charset="0"/>
              <a:buNone/>
              <a:tabLst/>
              <a:defRPr sz="900" b="0" i="0" kern="1200">
                <a:solidFill>
                  <a:schemeClr val="bg1"/>
                </a:solidFill>
                <a:latin typeface="Arial Regular"/>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EoE</a:t>
            </a:r>
            <a:r>
              <a:rPr lang="en-GB" dirty="0"/>
              <a:t>: eosinophilic oesophagitis</a:t>
            </a:r>
          </a:p>
          <a:p>
            <a:r>
              <a:rPr lang="en-GB" dirty="0" err="1"/>
              <a:t>eos</a:t>
            </a:r>
            <a:r>
              <a:rPr lang="en-GB" dirty="0"/>
              <a:t>: eosinophils</a:t>
            </a:r>
          </a:p>
          <a:p>
            <a:r>
              <a:rPr lang="en-GB" dirty="0" err="1"/>
              <a:t>hpf</a:t>
            </a:r>
            <a:r>
              <a:rPr lang="en-GB" dirty="0"/>
              <a:t>: high power field</a:t>
            </a:r>
          </a:p>
        </p:txBody>
      </p:sp>
    </p:spTree>
    <p:extLst>
      <p:ext uri="{BB962C8B-B14F-4D97-AF65-F5344CB8AC3E}">
        <p14:creationId xmlns:p14="http://schemas.microsoft.com/office/powerpoint/2010/main" val="1583756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E964F-F2DE-624B-A53F-F5798EC671B9}"/>
              </a:ext>
            </a:extLst>
          </p:cNvPr>
          <p:cNvSpPr>
            <a:spLocks noGrp="1"/>
          </p:cNvSpPr>
          <p:nvPr>
            <p:ph type="body" sz="quarter" idx="11"/>
          </p:nvPr>
        </p:nvSpPr>
        <p:spPr/>
        <p:txBody>
          <a:bodyPr/>
          <a:lstStyle/>
          <a:p>
            <a:pPr marL="134938" indent="-134938">
              <a:defRPr/>
            </a:pPr>
            <a:r>
              <a:rPr lang="en-GB" dirty="0">
                <a:latin typeface="Arial" panose="020B0604020202020204" pitchFamily="34" charset="0"/>
                <a:ea typeface="Arial Regular" charset="0"/>
                <a:cs typeface="Arial" panose="020B0604020202020204" pitchFamily="34" charset="0"/>
              </a:rPr>
              <a:t>1.	</a:t>
            </a:r>
            <a:r>
              <a:rPr lang="en-GB" dirty="0" err="1"/>
              <a:t>Lucendo</a:t>
            </a:r>
            <a:r>
              <a:rPr lang="en-GB" dirty="0"/>
              <a:t> AJ </a:t>
            </a:r>
            <a:r>
              <a:rPr lang="en-GB" i="1" dirty="0"/>
              <a:t>et al. </a:t>
            </a:r>
            <a:r>
              <a:rPr lang="en-GB" dirty="0"/>
              <a:t>Gastroenterology 2019; 157(1): 74-86.</a:t>
            </a:r>
          </a:p>
          <a:p>
            <a:r>
              <a:rPr lang="en-GB" dirty="0"/>
              <a:t>2. 	Straumann A, </a:t>
            </a:r>
            <a:r>
              <a:rPr lang="en-GB" dirty="0" err="1"/>
              <a:t>Katzka</a:t>
            </a:r>
            <a:r>
              <a:rPr lang="en-GB" dirty="0"/>
              <a:t> DA. Gastroenterology 2018; 154(2): 346-59.</a:t>
            </a:r>
          </a:p>
        </p:txBody>
      </p:sp>
      <p:sp>
        <p:nvSpPr>
          <p:cNvPr id="43" name="Content Placeholder 12">
            <a:extLst>
              <a:ext uri="{FF2B5EF4-FFF2-40B4-BE49-F238E27FC236}">
                <a16:creationId xmlns:a16="http://schemas.microsoft.com/office/drawing/2014/main" id="{A681171D-2E1E-5E43-9DB6-06AF7C2C9F7E}"/>
              </a:ext>
            </a:extLst>
          </p:cNvPr>
          <p:cNvSpPr txBox="1">
            <a:spLocks noChangeArrowheads="1"/>
          </p:cNvSpPr>
          <p:nvPr/>
        </p:nvSpPr>
        <p:spPr bwMode="auto">
          <a:xfrm>
            <a:off x="424242" y="989643"/>
            <a:ext cx="8032069" cy="4258706"/>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vert="horz" wrap="square" lIns="144000" tIns="144000" rIns="144000" bIns="144000" numCol="1"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41288" indent="-141288" eaLnBrk="1" hangingPunct="1">
              <a:lnSpc>
                <a:spcPct val="100000"/>
              </a:lnSpc>
              <a:spcBef>
                <a:spcPct val="0"/>
              </a:spcBef>
              <a:spcAft>
                <a:spcPts val="500"/>
              </a:spcAft>
            </a:pPr>
            <a:endParaRPr lang="en-GB" altLang="en-US" sz="1200" dirty="0">
              <a:solidFill>
                <a:schemeClr val="bg2">
                  <a:lumMod val="25000"/>
                </a:schemeClr>
              </a:solidFill>
              <a:latin typeface="Arial" panose="020B0604020202020204" pitchFamily="34" charset="0"/>
              <a:ea typeface="Arial Regular"/>
              <a:cs typeface="Arial" panose="020B0604020202020204" pitchFamily="34" charset="0"/>
            </a:endParaRPr>
          </a:p>
        </p:txBody>
      </p:sp>
      <p:cxnSp>
        <p:nvCxnSpPr>
          <p:cNvPr id="46" name="Straight Connector 45">
            <a:extLst>
              <a:ext uri="{FF2B5EF4-FFF2-40B4-BE49-F238E27FC236}">
                <a16:creationId xmlns:a16="http://schemas.microsoft.com/office/drawing/2014/main" id="{872CED3F-2C6D-C748-BA7A-50CC47C3ECA5}"/>
              </a:ext>
            </a:extLst>
          </p:cNvPr>
          <p:cNvCxnSpPr>
            <a:cxnSpLocks/>
          </p:cNvCxnSpPr>
          <p:nvPr/>
        </p:nvCxnSpPr>
        <p:spPr>
          <a:xfrm>
            <a:off x="1181394" y="2105213"/>
            <a:ext cx="0" cy="25791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Content Placeholder 12">
            <a:extLst>
              <a:ext uri="{FF2B5EF4-FFF2-40B4-BE49-F238E27FC236}">
                <a16:creationId xmlns:a16="http://schemas.microsoft.com/office/drawing/2014/main" id="{08E0CB3A-943E-AF43-A189-9E550C5EAA4E}"/>
              </a:ext>
            </a:extLst>
          </p:cNvPr>
          <p:cNvSpPr txBox="1">
            <a:spLocks noChangeArrowheads="1"/>
          </p:cNvSpPr>
          <p:nvPr/>
        </p:nvSpPr>
        <p:spPr bwMode="auto">
          <a:xfrm rot="16200000">
            <a:off x="-567948" y="3296733"/>
            <a:ext cx="2565850" cy="1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patients</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52" name="Content Placeholder 12">
            <a:extLst>
              <a:ext uri="{FF2B5EF4-FFF2-40B4-BE49-F238E27FC236}">
                <a16:creationId xmlns:a16="http://schemas.microsoft.com/office/drawing/2014/main" id="{201513D9-75AC-B84E-B703-3846CEBAC184}"/>
              </a:ext>
            </a:extLst>
          </p:cNvPr>
          <p:cNvSpPr txBox="1">
            <a:spLocks noChangeArrowheads="1"/>
          </p:cNvSpPr>
          <p:nvPr/>
        </p:nvSpPr>
        <p:spPr bwMode="auto">
          <a:xfrm>
            <a:off x="800919" y="2039929"/>
            <a:ext cx="282474" cy="269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spcAft>
                <a:spcPts val="29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100</a:t>
            </a:r>
          </a:p>
          <a:p>
            <a:pPr algn="r" eaLnBrk="1" hangingPunct="1">
              <a:lnSpc>
                <a:spcPct val="100000"/>
              </a:lnSpc>
              <a:spcBef>
                <a:spcPct val="0"/>
              </a:spcBef>
              <a:spcAft>
                <a:spcPts val="29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80</a:t>
            </a:r>
          </a:p>
          <a:p>
            <a:pPr algn="r" eaLnBrk="1" hangingPunct="1">
              <a:lnSpc>
                <a:spcPct val="100000"/>
              </a:lnSpc>
              <a:spcBef>
                <a:spcPct val="0"/>
              </a:spcBef>
              <a:spcAft>
                <a:spcPts val="29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60</a:t>
            </a:r>
          </a:p>
          <a:p>
            <a:pPr algn="r" eaLnBrk="1" hangingPunct="1">
              <a:lnSpc>
                <a:spcPct val="100000"/>
              </a:lnSpc>
              <a:spcBef>
                <a:spcPct val="0"/>
              </a:spcBef>
              <a:spcAft>
                <a:spcPts val="29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40</a:t>
            </a:r>
          </a:p>
          <a:p>
            <a:pPr algn="r" eaLnBrk="1" hangingPunct="1">
              <a:lnSpc>
                <a:spcPct val="100000"/>
              </a:lnSpc>
              <a:spcBef>
                <a:spcPct val="0"/>
              </a:spcBef>
              <a:spcAft>
                <a:spcPts val="29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20</a:t>
            </a:r>
          </a:p>
          <a:p>
            <a:pPr algn="r" eaLnBrk="1" hangingPunct="1">
              <a:lnSpc>
                <a:spcPct val="100000"/>
              </a:lnSpc>
              <a:spcBef>
                <a:spcPct val="0"/>
              </a:spcBef>
              <a:spcAft>
                <a:spcPts val="29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0</a:t>
            </a:r>
          </a:p>
        </p:txBody>
      </p:sp>
      <p:sp>
        <p:nvSpPr>
          <p:cNvPr id="57" name="Content Placeholder 12">
            <a:extLst>
              <a:ext uri="{FF2B5EF4-FFF2-40B4-BE49-F238E27FC236}">
                <a16:creationId xmlns:a16="http://schemas.microsoft.com/office/drawing/2014/main" id="{F8B1195D-C2EC-1241-A4FF-3080A02D00D4}"/>
              </a:ext>
            </a:extLst>
          </p:cNvPr>
          <p:cNvSpPr txBox="1">
            <a:spLocks noChangeArrowheads="1"/>
          </p:cNvSpPr>
          <p:nvPr/>
        </p:nvSpPr>
        <p:spPr bwMode="auto">
          <a:xfrm>
            <a:off x="629032" y="1162827"/>
            <a:ext cx="6503442" cy="40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nSpc>
                <a:spcPct val="100000"/>
              </a:lnSpc>
              <a:spcBef>
                <a:spcPct val="0"/>
              </a:spcBef>
              <a:spcAft>
                <a:spcPts val="600"/>
              </a:spcAft>
              <a:buNone/>
            </a:pPr>
            <a:r>
              <a:rPr lang="en-GB" altLang="en-US" sz="1200" b="1" dirty="0" err="1">
                <a:solidFill>
                  <a:schemeClr val="bg2">
                    <a:lumMod val="25000"/>
                  </a:schemeClr>
                </a:solidFill>
                <a:ea typeface="Arial Regular"/>
                <a:cs typeface="Arial Regular"/>
              </a:rPr>
              <a:t>Jorveza</a:t>
            </a:r>
            <a:r>
              <a:rPr lang="en-GB" altLang="en-US" sz="1200" b="1" dirty="0">
                <a:solidFill>
                  <a:schemeClr val="bg2">
                    <a:lumMod val="25000"/>
                  </a:schemeClr>
                </a:solidFill>
                <a:ea typeface="Arial Regular"/>
                <a:cs typeface="Arial Regular"/>
              </a:rPr>
              <a:t> was highly statistically superior to placebo in achieving remission/improvement in clinical, endoscopic and histological endpoints at 6 weeks</a:t>
            </a:r>
            <a:r>
              <a:rPr lang="en-GB" altLang="en-US" sz="1200" b="1" baseline="30000" dirty="0">
                <a:solidFill>
                  <a:schemeClr val="bg2">
                    <a:lumMod val="25000"/>
                  </a:schemeClr>
                </a:solidFill>
                <a:ea typeface="Arial Regular"/>
                <a:cs typeface="Arial Regular"/>
              </a:rPr>
              <a:t>1</a:t>
            </a:r>
          </a:p>
        </p:txBody>
      </p:sp>
      <p:sp>
        <p:nvSpPr>
          <p:cNvPr id="58" name="Content Placeholder 12">
            <a:extLst>
              <a:ext uri="{FF2B5EF4-FFF2-40B4-BE49-F238E27FC236}">
                <a16:creationId xmlns:a16="http://schemas.microsoft.com/office/drawing/2014/main" id="{82A48BAC-4E8D-F041-97DD-CAA6E548172A}"/>
              </a:ext>
            </a:extLst>
          </p:cNvPr>
          <p:cNvSpPr txBox="1">
            <a:spLocks noChangeArrowheads="1"/>
          </p:cNvSpPr>
          <p:nvPr/>
        </p:nvSpPr>
        <p:spPr bwMode="auto">
          <a:xfrm>
            <a:off x="6924019" y="4340138"/>
            <a:ext cx="564949" cy="1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900" dirty="0" err="1">
                <a:solidFill>
                  <a:schemeClr val="bg2">
                    <a:lumMod val="25000"/>
                  </a:schemeClr>
                </a:solidFill>
                <a:latin typeface="Arial" panose="020B0604020202020204" pitchFamily="34" charset="0"/>
                <a:ea typeface="Arial Regular"/>
                <a:cs typeface="Arial" panose="020B0604020202020204" pitchFamily="34" charset="0"/>
              </a:rPr>
              <a:t>Jorveza</a:t>
            </a:r>
            <a:endParaRPr lang="de-DE" altLang="en-US" sz="9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65" name="Content Placeholder 12">
            <a:extLst>
              <a:ext uri="{FF2B5EF4-FFF2-40B4-BE49-F238E27FC236}">
                <a16:creationId xmlns:a16="http://schemas.microsoft.com/office/drawing/2014/main" id="{31558A0B-FB57-D446-9856-42BDF2CB1CCE}"/>
              </a:ext>
            </a:extLst>
          </p:cNvPr>
          <p:cNvSpPr txBox="1">
            <a:spLocks noChangeArrowheads="1"/>
          </p:cNvSpPr>
          <p:nvPr/>
        </p:nvSpPr>
        <p:spPr bwMode="auto">
          <a:xfrm>
            <a:off x="2956759" y="4802525"/>
            <a:ext cx="1473802" cy="38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Clinical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remission</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resolution</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of</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dysphagia</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a:t>
            </a:r>
          </a:p>
        </p:txBody>
      </p:sp>
      <p:sp>
        <p:nvSpPr>
          <p:cNvPr id="66" name="Content Placeholder 12">
            <a:extLst>
              <a:ext uri="{FF2B5EF4-FFF2-40B4-BE49-F238E27FC236}">
                <a16:creationId xmlns:a16="http://schemas.microsoft.com/office/drawing/2014/main" id="{A7087F76-A5DF-FF4B-9AB8-FE12598DA7C1}"/>
              </a:ext>
            </a:extLst>
          </p:cNvPr>
          <p:cNvSpPr txBox="1">
            <a:spLocks noChangeArrowheads="1"/>
          </p:cNvSpPr>
          <p:nvPr/>
        </p:nvSpPr>
        <p:spPr bwMode="auto">
          <a:xfrm>
            <a:off x="6872896" y="4560181"/>
            <a:ext cx="667193" cy="1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900" dirty="0">
                <a:solidFill>
                  <a:schemeClr val="bg2">
                    <a:lumMod val="25000"/>
                  </a:schemeClr>
                </a:solidFill>
                <a:latin typeface="Arial" panose="020B0604020202020204" pitchFamily="34" charset="0"/>
                <a:ea typeface="Arial Regular"/>
                <a:cs typeface="Arial" panose="020B0604020202020204" pitchFamily="34" charset="0"/>
              </a:rPr>
              <a:t>Placebo</a:t>
            </a:r>
          </a:p>
        </p:txBody>
      </p:sp>
      <p:sp>
        <p:nvSpPr>
          <p:cNvPr id="67" name="Content Placeholder 12">
            <a:extLst>
              <a:ext uri="{FF2B5EF4-FFF2-40B4-BE49-F238E27FC236}">
                <a16:creationId xmlns:a16="http://schemas.microsoft.com/office/drawing/2014/main" id="{976154D8-AF11-164D-BF66-D6A802B0C9C4}"/>
              </a:ext>
            </a:extLst>
          </p:cNvPr>
          <p:cNvSpPr txBox="1">
            <a:spLocks noChangeArrowheads="1"/>
          </p:cNvSpPr>
          <p:nvPr/>
        </p:nvSpPr>
        <p:spPr bwMode="auto">
          <a:xfrm>
            <a:off x="1511019" y="4431413"/>
            <a:ext cx="564949" cy="2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accent1"/>
                </a:solidFill>
                <a:ea typeface="Arial Regular"/>
                <a:cs typeface="Arial Regular"/>
              </a:rPr>
              <a:t>0%</a:t>
            </a:r>
          </a:p>
        </p:txBody>
      </p:sp>
      <p:grpSp>
        <p:nvGrpSpPr>
          <p:cNvPr id="69" name="Group 68">
            <a:extLst>
              <a:ext uri="{FF2B5EF4-FFF2-40B4-BE49-F238E27FC236}">
                <a16:creationId xmlns:a16="http://schemas.microsoft.com/office/drawing/2014/main" id="{53F68E9A-E282-2E4E-B0EA-8D1F19ED2983}"/>
              </a:ext>
            </a:extLst>
          </p:cNvPr>
          <p:cNvGrpSpPr/>
          <p:nvPr/>
        </p:nvGrpSpPr>
        <p:grpSpPr>
          <a:xfrm>
            <a:off x="2144003" y="2066255"/>
            <a:ext cx="564949" cy="2621380"/>
            <a:chOff x="1686625" y="2370955"/>
            <a:chExt cx="564949" cy="2621380"/>
          </a:xfrm>
        </p:grpSpPr>
        <p:sp>
          <p:nvSpPr>
            <p:cNvPr id="82" name="Rectangle 81">
              <a:extLst>
                <a:ext uri="{FF2B5EF4-FFF2-40B4-BE49-F238E27FC236}">
                  <a16:creationId xmlns:a16="http://schemas.microsoft.com/office/drawing/2014/main" id="{391DD4B2-39F0-4341-923A-2D1C66220AA4}"/>
                </a:ext>
              </a:extLst>
            </p:cNvPr>
            <p:cNvSpPr/>
            <p:nvPr/>
          </p:nvSpPr>
          <p:spPr>
            <a:xfrm>
              <a:off x="1686625" y="2586748"/>
              <a:ext cx="564949" cy="2405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solidFill>
                  <a:schemeClr val="tx1">
                    <a:lumMod val="95000"/>
                    <a:lumOff val="5000"/>
                  </a:schemeClr>
                </a:solidFill>
                <a:latin typeface="Arial Regular"/>
              </a:endParaRPr>
            </a:p>
          </p:txBody>
        </p:sp>
        <p:sp>
          <p:nvSpPr>
            <p:cNvPr id="83" name="Content Placeholder 12">
              <a:extLst>
                <a:ext uri="{FF2B5EF4-FFF2-40B4-BE49-F238E27FC236}">
                  <a16:creationId xmlns:a16="http://schemas.microsoft.com/office/drawing/2014/main" id="{18DD36E1-CCC0-954A-B557-EA7E208E052F}"/>
                </a:ext>
              </a:extLst>
            </p:cNvPr>
            <p:cNvSpPr txBox="1">
              <a:spLocks noChangeArrowheads="1"/>
            </p:cNvSpPr>
            <p:nvPr/>
          </p:nvSpPr>
          <p:spPr bwMode="auto">
            <a:xfrm>
              <a:off x="1686625" y="2370955"/>
              <a:ext cx="564949" cy="2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ea typeface="Arial Regular"/>
                  <a:cs typeface="Arial Regular"/>
                </a:rPr>
                <a:t>93.2%</a:t>
              </a:r>
            </a:p>
          </p:txBody>
        </p:sp>
      </p:grpSp>
      <p:grpSp>
        <p:nvGrpSpPr>
          <p:cNvPr id="70" name="Group 69">
            <a:extLst>
              <a:ext uri="{FF2B5EF4-FFF2-40B4-BE49-F238E27FC236}">
                <a16:creationId xmlns:a16="http://schemas.microsoft.com/office/drawing/2014/main" id="{81AEDBBD-D658-BD43-B432-370DD184F1D3}"/>
              </a:ext>
            </a:extLst>
          </p:cNvPr>
          <p:cNvGrpSpPr/>
          <p:nvPr/>
        </p:nvGrpSpPr>
        <p:grpSpPr>
          <a:xfrm>
            <a:off x="3758101" y="2993307"/>
            <a:ext cx="564949" cy="1691104"/>
            <a:chOff x="3300723" y="3298007"/>
            <a:chExt cx="564949" cy="1691104"/>
          </a:xfrm>
        </p:grpSpPr>
        <p:sp>
          <p:nvSpPr>
            <p:cNvPr id="80" name="Rectangle 79">
              <a:extLst>
                <a:ext uri="{FF2B5EF4-FFF2-40B4-BE49-F238E27FC236}">
                  <a16:creationId xmlns:a16="http://schemas.microsoft.com/office/drawing/2014/main" id="{CE128A39-7196-1843-B8AE-EA0ED744C52D}"/>
                </a:ext>
              </a:extLst>
            </p:cNvPr>
            <p:cNvSpPr/>
            <p:nvPr/>
          </p:nvSpPr>
          <p:spPr>
            <a:xfrm>
              <a:off x="3300723" y="3499485"/>
              <a:ext cx="564949" cy="1489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solidFill>
                  <a:schemeClr val="tx1">
                    <a:lumMod val="95000"/>
                    <a:lumOff val="5000"/>
                  </a:schemeClr>
                </a:solidFill>
                <a:latin typeface="Arial Regular"/>
              </a:endParaRPr>
            </a:p>
          </p:txBody>
        </p:sp>
        <p:sp>
          <p:nvSpPr>
            <p:cNvPr id="81" name="Content Placeholder 12">
              <a:extLst>
                <a:ext uri="{FF2B5EF4-FFF2-40B4-BE49-F238E27FC236}">
                  <a16:creationId xmlns:a16="http://schemas.microsoft.com/office/drawing/2014/main" id="{9D94AAB5-97E0-C547-A63B-3A5A2BCA6D68}"/>
                </a:ext>
              </a:extLst>
            </p:cNvPr>
            <p:cNvSpPr txBox="1">
              <a:spLocks noChangeArrowheads="1"/>
            </p:cNvSpPr>
            <p:nvPr/>
          </p:nvSpPr>
          <p:spPr bwMode="auto">
            <a:xfrm>
              <a:off x="3300723" y="3298007"/>
              <a:ext cx="564949" cy="2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ea typeface="Arial Regular"/>
                  <a:cs typeface="Arial Regular"/>
                </a:rPr>
                <a:t>59.3%</a:t>
              </a:r>
            </a:p>
          </p:txBody>
        </p:sp>
      </p:grpSp>
      <p:grpSp>
        <p:nvGrpSpPr>
          <p:cNvPr id="71" name="Group 70">
            <a:extLst>
              <a:ext uri="{FF2B5EF4-FFF2-40B4-BE49-F238E27FC236}">
                <a16:creationId xmlns:a16="http://schemas.microsoft.com/office/drawing/2014/main" id="{72E572B4-89E3-9440-AEE8-A9295C9FF73B}"/>
              </a:ext>
            </a:extLst>
          </p:cNvPr>
          <p:cNvGrpSpPr/>
          <p:nvPr/>
        </p:nvGrpSpPr>
        <p:grpSpPr>
          <a:xfrm>
            <a:off x="3101834" y="4127744"/>
            <a:ext cx="564949" cy="556685"/>
            <a:chOff x="4057587" y="4432444"/>
            <a:chExt cx="564949" cy="556685"/>
          </a:xfrm>
        </p:grpSpPr>
        <p:sp>
          <p:nvSpPr>
            <p:cNvPr id="78" name="Rectangle 77">
              <a:extLst>
                <a:ext uri="{FF2B5EF4-FFF2-40B4-BE49-F238E27FC236}">
                  <a16:creationId xmlns:a16="http://schemas.microsoft.com/office/drawing/2014/main" id="{F8BA5A63-2F6C-C840-B091-1F2DAFA2425B}"/>
                </a:ext>
              </a:extLst>
            </p:cNvPr>
            <p:cNvSpPr/>
            <p:nvPr/>
          </p:nvSpPr>
          <p:spPr>
            <a:xfrm>
              <a:off x="4057587" y="4650710"/>
              <a:ext cx="564949" cy="33841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solidFill>
                  <a:schemeClr val="accent1"/>
                </a:solidFill>
                <a:latin typeface="Arial Regular"/>
              </a:endParaRPr>
            </a:p>
          </p:txBody>
        </p:sp>
        <p:sp>
          <p:nvSpPr>
            <p:cNvPr id="79" name="Content Placeholder 12">
              <a:extLst>
                <a:ext uri="{FF2B5EF4-FFF2-40B4-BE49-F238E27FC236}">
                  <a16:creationId xmlns:a16="http://schemas.microsoft.com/office/drawing/2014/main" id="{B8454F65-DC6D-2B4D-AD71-8E9779FDA21D}"/>
                </a:ext>
              </a:extLst>
            </p:cNvPr>
            <p:cNvSpPr txBox="1">
              <a:spLocks noChangeArrowheads="1"/>
            </p:cNvSpPr>
            <p:nvPr/>
          </p:nvSpPr>
          <p:spPr bwMode="auto">
            <a:xfrm>
              <a:off x="4057587" y="4432444"/>
              <a:ext cx="564949" cy="2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accent1"/>
                  </a:solidFill>
                  <a:ea typeface="Arial Regular"/>
                  <a:cs typeface="Arial Regular"/>
                </a:rPr>
                <a:t>13.8%</a:t>
              </a:r>
            </a:p>
          </p:txBody>
        </p:sp>
      </p:grpSp>
      <p:grpSp>
        <p:nvGrpSpPr>
          <p:cNvPr id="72" name="Group 71">
            <a:extLst>
              <a:ext uri="{FF2B5EF4-FFF2-40B4-BE49-F238E27FC236}">
                <a16:creationId xmlns:a16="http://schemas.microsoft.com/office/drawing/2014/main" id="{5A7133F9-DE6D-4D4B-880D-107DF98B4671}"/>
              </a:ext>
            </a:extLst>
          </p:cNvPr>
          <p:cNvGrpSpPr/>
          <p:nvPr/>
        </p:nvGrpSpPr>
        <p:grpSpPr>
          <a:xfrm>
            <a:off x="5575610" y="3167208"/>
            <a:ext cx="564949" cy="1521103"/>
            <a:chOff x="5118232" y="3471908"/>
            <a:chExt cx="564949" cy="1521103"/>
          </a:xfrm>
        </p:grpSpPr>
        <p:sp>
          <p:nvSpPr>
            <p:cNvPr id="76" name="Rectangle 75">
              <a:extLst>
                <a:ext uri="{FF2B5EF4-FFF2-40B4-BE49-F238E27FC236}">
                  <a16:creationId xmlns:a16="http://schemas.microsoft.com/office/drawing/2014/main" id="{0BD4F28A-D85F-F84C-AF2F-7F368C196261}"/>
                </a:ext>
              </a:extLst>
            </p:cNvPr>
            <p:cNvSpPr/>
            <p:nvPr/>
          </p:nvSpPr>
          <p:spPr>
            <a:xfrm>
              <a:off x="5118232" y="3677180"/>
              <a:ext cx="564949" cy="1315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solidFill>
                  <a:schemeClr val="tx1">
                    <a:lumMod val="95000"/>
                    <a:lumOff val="5000"/>
                  </a:schemeClr>
                </a:solidFill>
                <a:latin typeface="Arial Regular"/>
              </a:endParaRPr>
            </a:p>
          </p:txBody>
        </p:sp>
        <p:sp>
          <p:nvSpPr>
            <p:cNvPr id="77" name="Content Placeholder 12">
              <a:extLst>
                <a:ext uri="{FF2B5EF4-FFF2-40B4-BE49-F238E27FC236}">
                  <a16:creationId xmlns:a16="http://schemas.microsoft.com/office/drawing/2014/main" id="{8C4430E8-0025-104E-BFD9-02BFFCDF4AC8}"/>
                </a:ext>
              </a:extLst>
            </p:cNvPr>
            <p:cNvSpPr txBox="1">
              <a:spLocks noChangeArrowheads="1"/>
            </p:cNvSpPr>
            <p:nvPr/>
          </p:nvSpPr>
          <p:spPr bwMode="auto">
            <a:xfrm>
              <a:off x="5118232" y="3471908"/>
              <a:ext cx="564949" cy="2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ea typeface="Arial Regular"/>
                  <a:cs typeface="Arial Regular"/>
                </a:rPr>
                <a:t>50.8%</a:t>
              </a:r>
            </a:p>
          </p:txBody>
        </p:sp>
      </p:grpSp>
      <p:grpSp>
        <p:nvGrpSpPr>
          <p:cNvPr id="73" name="Group 72">
            <a:extLst>
              <a:ext uri="{FF2B5EF4-FFF2-40B4-BE49-F238E27FC236}">
                <a16:creationId xmlns:a16="http://schemas.microsoft.com/office/drawing/2014/main" id="{E19EFDD2-B482-854A-A737-6E8B575E2A5C}"/>
              </a:ext>
            </a:extLst>
          </p:cNvPr>
          <p:cNvGrpSpPr/>
          <p:nvPr/>
        </p:nvGrpSpPr>
        <p:grpSpPr>
          <a:xfrm>
            <a:off x="4919343" y="4268328"/>
            <a:ext cx="565090" cy="416083"/>
            <a:chOff x="5875096" y="4573028"/>
            <a:chExt cx="565090" cy="416083"/>
          </a:xfrm>
        </p:grpSpPr>
        <p:sp>
          <p:nvSpPr>
            <p:cNvPr id="74" name="Rectangle 73">
              <a:extLst>
                <a:ext uri="{FF2B5EF4-FFF2-40B4-BE49-F238E27FC236}">
                  <a16:creationId xmlns:a16="http://schemas.microsoft.com/office/drawing/2014/main" id="{78859D85-9BE4-C344-B0EB-DEE90DBFF7F9}"/>
                </a:ext>
              </a:extLst>
            </p:cNvPr>
            <p:cNvSpPr/>
            <p:nvPr/>
          </p:nvSpPr>
          <p:spPr>
            <a:xfrm>
              <a:off x="5875096" y="4779378"/>
              <a:ext cx="564949" cy="2097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solidFill>
                  <a:schemeClr val="accent1"/>
                </a:solidFill>
                <a:latin typeface="Arial Regular"/>
              </a:endParaRPr>
            </a:p>
          </p:txBody>
        </p:sp>
        <p:sp>
          <p:nvSpPr>
            <p:cNvPr id="75" name="Content Placeholder 12">
              <a:extLst>
                <a:ext uri="{FF2B5EF4-FFF2-40B4-BE49-F238E27FC236}">
                  <a16:creationId xmlns:a16="http://schemas.microsoft.com/office/drawing/2014/main" id="{3E6E118D-4FF6-854F-AF10-4121B1450AB3}"/>
                </a:ext>
              </a:extLst>
            </p:cNvPr>
            <p:cNvSpPr txBox="1">
              <a:spLocks noChangeArrowheads="1"/>
            </p:cNvSpPr>
            <p:nvPr/>
          </p:nvSpPr>
          <p:spPr bwMode="auto">
            <a:xfrm>
              <a:off x="5875237" y="4573028"/>
              <a:ext cx="564949" cy="17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accent1"/>
                  </a:solidFill>
                  <a:ea typeface="Arial Regular"/>
                  <a:cs typeface="Arial Regular"/>
                </a:rPr>
                <a:t>6.9%</a:t>
              </a:r>
            </a:p>
          </p:txBody>
        </p:sp>
      </p:grpSp>
      <p:sp>
        <p:nvSpPr>
          <p:cNvPr id="84" name="Content Placeholder 12">
            <a:extLst>
              <a:ext uri="{FF2B5EF4-FFF2-40B4-BE49-F238E27FC236}">
                <a16:creationId xmlns:a16="http://schemas.microsoft.com/office/drawing/2014/main" id="{538101E3-12F1-EF43-A7F9-4943F45CD188}"/>
              </a:ext>
            </a:extLst>
          </p:cNvPr>
          <p:cNvSpPr txBox="1">
            <a:spLocks noChangeArrowheads="1"/>
          </p:cNvSpPr>
          <p:nvPr/>
        </p:nvSpPr>
        <p:spPr bwMode="auto">
          <a:xfrm>
            <a:off x="4870106" y="4802525"/>
            <a:ext cx="1321813" cy="44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Clinical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remission</a:t>
            </a:r>
            <a:b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b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EEsAI</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-PRO ≤20)</a:t>
            </a:r>
          </a:p>
        </p:txBody>
      </p:sp>
      <p:sp>
        <p:nvSpPr>
          <p:cNvPr id="85" name="Content Placeholder 12">
            <a:extLst>
              <a:ext uri="{FF2B5EF4-FFF2-40B4-BE49-F238E27FC236}">
                <a16:creationId xmlns:a16="http://schemas.microsoft.com/office/drawing/2014/main" id="{9FE527AF-C95F-0443-8D30-277665277B9D}"/>
              </a:ext>
            </a:extLst>
          </p:cNvPr>
          <p:cNvSpPr txBox="1">
            <a:spLocks noChangeArrowheads="1"/>
          </p:cNvSpPr>
          <p:nvPr/>
        </p:nvSpPr>
        <p:spPr bwMode="auto">
          <a:xfrm>
            <a:off x="1436376" y="4801703"/>
            <a:ext cx="1321813" cy="42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buFont typeface="Arial" panose="020B0604020202020204" pitchFamily="34" charset="0"/>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Histological</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remission</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86" name="Freeform 85">
            <a:extLst>
              <a:ext uri="{FF2B5EF4-FFF2-40B4-BE49-F238E27FC236}">
                <a16:creationId xmlns:a16="http://schemas.microsoft.com/office/drawing/2014/main" id="{A1A40CDE-F948-944A-8BCA-68ECA9477848}"/>
              </a:ext>
            </a:extLst>
          </p:cNvPr>
          <p:cNvSpPr/>
          <p:nvPr/>
        </p:nvSpPr>
        <p:spPr>
          <a:xfrm flipH="1">
            <a:off x="1787821" y="1876995"/>
            <a:ext cx="634925" cy="2478132"/>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Lst>
            <a:ahLst/>
            <a:cxnLst>
              <a:cxn ang="0">
                <a:pos x="connsiteX0" y="connsiteY0"/>
              </a:cxn>
              <a:cxn ang="0">
                <a:pos x="connsiteX1" y="connsiteY1"/>
              </a:cxn>
              <a:cxn ang="0">
                <a:pos x="connsiteX2" y="connsiteY2"/>
              </a:cxn>
              <a:cxn ang="0">
                <a:pos x="connsiteX3" y="connsiteY3"/>
              </a:cxn>
            </a:cxnLst>
            <a:rect l="l" t="t" r="r" b="b"/>
            <a:pathLst>
              <a:path w="769122" h="2538101">
                <a:moveTo>
                  <a:pt x="0" y="145279"/>
                </a:moveTo>
                <a:lnTo>
                  <a:pt x="0" y="0"/>
                </a:lnTo>
                <a:lnTo>
                  <a:pt x="769122" y="0"/>
                </a:lnTo>
                <a:lnTo>
                  <a:pt x="769122" y="2538101"/>
                </a:ln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endParaRPr>
          </a:p>
        </p:txBody>
      </p:sp>
      <p:sp>
        <p:nvSpPr>
          <p:cNvPr id="87" name="Content Placeholder 12">
            <a:extLst>
              <a:ext uri="{FF2B5EF4-FFF2-40B4-BE49-F238E27FC236}">
                <a16:creationId xmlns:a16="http://schemas.microsoft.com/office/drawing/2014/main" id="{B4E7525C-3BC9-6945-A920-8214C698B7A2}"/>
              </a:ext>
            </a:extLst>
          </p:cNvPr>
          <p:cNvSpPr txBox="1">
            <a:spLocks noChangeArrowheads="1"/>
          </p:cNvSpPr>
          <p:nvPr/>
        </p:nvSpPr>
        <p:spPr bwMode="auto">
          <a:xfrm>
            <a:off x="1857797" y="1722239"/>
            <a:ext cx="564949" cy="19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800" dirty="0">
                <a:solidFill>
                  <a:schemeClr val="bg2">
                    <a:lumMod val="25000"/>
                  </a:schemeClr>
                </a:solidFill>
                <a:latin typeface="Arial" panose="020B0604020202020204" pitchFamily="34" charset="0"/>
                <a:ea typeface="Arial Regular"/>
                <a:cs typeface="Arial" panose="020B0604020202020204" pitchFamily="34" charset="0"/>
              </a:rPr>
              <a:t>p&lt;0.0001</a:t>
            </a:r>
          </a:p>
        </p:txBody>
      </p:sp>
      <p:sp>
        <p:nvSpPr>
          <p:cNvPr id="88" name="Content Placeholder 12">
            <a:extLst>
              <a:ext uri="{FF2B5EF4-FFF2-40B4-BE49-F238E27FC236}">
                <a16:creationId xmlns:a16="http://schemas.microsoft.com/office/drawing/2014/main" id="{9FC6E9F7-387F-D143-9381-B0E7D8206376}"/>
              </a:ext>
            </a:extLst>
          </p:cNvPr>
          <p:cNvSpPr txBox="1">
            <a:spLocks noChangeArrowheads="1"/>
          </p:cNvSpPr>
          <p:nvPr/>
        </p:nvSpPr>
        <p:spPr bwMode="auto">
          <a:xfrm>
            <a:off x="3451606" y="2621851"/>
            <a:ext cx="564949" cy="19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800" dirty="0">
                <a:solidFill>
                  <a:schemeClr val="bg2">
                    <a:lumMod val="25000"/>
                  </a:schemeClr>
                </a:solidFill>
                <a:latin typeface="Arial" panose="020B0604020202020204" pitchFamily="34" charset="0"/>
                <a:ea typeface="Arial Regular"/>
                <a:cs typeface="Arial" panose="020B0604020202020204" pitchFamily="34" charset="0"/>
              </a:rPr>
              <a:t>p&lt;0.0001</a:t>
            </a:r>
          </a:p>
        </p:txBody>
      </p:sp>
      <p:sp>
        <p:nvSpPr>
          <p:cNvPr id="89" name="Content Placeholder 12">
            <a:extLst>
              <a:ext uri="{FF2B5EF4-FFF2-40B4-BE49-F238E27FC236}">
                <a16:creationId xmlns:a16="http://schemas.microsoft.com/office/drawing/2014/main" id="{2FF2D6D2-AC24-B943-BF7D-4AA313AA2879}"/>
              </a:ext>
            </a:extLst>
          </p:cNvPr>
          <p:cNvSpPr txBox="1">
            <a:spLocks noChangeArrowheads="1"/>
          </p:cNvSpPr>
          <p:nvPr/>
        </p:nvSpPr>
        <p:spPr bwMode="auto">
          <a:xfrm>
            <a:off x="5262755" y="2833563"/>
            <a:ext cx="564949" cy="19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spcAft>
                <a:spcPts val="3600"/>
              </a:spcAft>
              <a:buFont typeface="Arial" panose="020B0604020202020204" pitchFamily="34" charset="0"/>
              <a:buNone/>
            </a:pPr>
            <a:r>
              <a:rPr lang="de-DE" altLang="en-US" sz="800" dirty="0">
                <a:solidFill>
                  <a:schemeClr val="bg2">
                    <a:lumMod val="25000"/>
                  </a:schemeClr>
                </a:solidFill>
                <a:latin typeface="Arial" panose="020B0604020202020204" pitchFamily="34" charset="0"/>
                <a:ea typeface="Arial Regular"/>
                <a:cs typeface="Arial" panose="020B0604020202020204" pitchFamily="34" charset="0"/>
              </a:rPr>
              <a:t>p&lt;0.0001</a:t>
            </a:r>
          </a:p>
        </p:txBody>
      </p:sp>
      <p:sp>
        <p:nvSpPr>
          <p:cNvPr id="90" name="Rectangle 89">
            <a:extLst>
              <a:ext uri="{FF2B5EF4-FFF2-40B4-BE49-F238E27FC236}">
                <a16:creationId xmlns:a16="http://schemas.microsoft.com/office/drawing/2014/main" id="{4C7833F0-8FE6-4C47-BA78-F58B94A04797}"/>
              </a:ext>
            </a:extLst>
          </p:cNvPr>
          <p:cNvSpPr/>
          <p:nvPr/>
        </p:nvSpPr>
        <p:spPr>
          <a:xfrm>
            <a:off x="6774832" y="4349012"/>
            <a:ext cx="144418" cy="1308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95000"/>
                  <a:lumOff val="5000"/>
                </a:schemeClr>
              </a:solidFill>
              <a:latin typeface="Arial Regular"/>
            </a:endParaRPr>
          </a:p>
        </p:txBody>
      </p:sp>
      <p:sp>
        <p:nvSpPr>
          <p:cNvPr id="91" name="Rectangle 90">
            <a:extLst>
              <a:ext uri="{FF2B5EF4-FFF2-40B4-BE49-F238E27FC236}">
                <a16:creationId xmlns:a16="http://schemas.microsoft.com/office/drawing/2014/main" id="{3FCA7069-F7C6-8D49-AFB0-20B269C7A8BF}"/>
              </a:ext>
            </a:extLst>
          </p:cNvPr>
          <p:cNvSpPr/>
          <p:nvPr/>
        </p:nvSpPr>
        <p:spPr>
          <a:xfrm>
            <a:off x="6775878" y="4557373"/>
            <a:ext cx="144418" cy="13081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95000"/>
                  <a:lumOff val="5000"/>
                </a:schemeClr>
              </a:solidFill>
              <a:latin typeface="Arial Regular"/>
            </a:endParaRPr>
          </a:p>
        </p:txBody>
      </p:sp>
      <p:cxnSp>
        <p:nvCxnSpPr>
          <p:cNvPr id="93" name="Straight Connector 92">
            <a:extLst>
              <a:ext uri="{FF2B5EF4-FFF2-40B4-BE49-F238E27FC236}">
                <a16:creationId xmlns:a16="http://schemas.microsoft.com/office/drawing/2014/main" id="{F98E7F3C-275A-A140-804E-F96A3DCA3E42}"/>
              </a:ext>
            </a:extLst>
          </p:cNvPr>
          <p:cNvCxnSpPr>
            <a:cxnSpLocks/>
          </p:cNvCxnSpPr>
          <p:nvPr/>
        </p:nvCxnSpPr>
        <p:spPr>
          <a:xfrm flipH="1">
            <a:off x="1181397" y="4684411"/>
            <a:ext cx="530253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2428E19E-849F-5745-998D-90376247753D}"/>
              </a:ext>
            </a:extLst>
          </p:cNvPr>
          <p:cNvSpPr/>
          <p:nvPr/>
        </p:nvSpPr>
        <p:spPr>
          <a:xfrm flipH="1">
            <a:off x="3392867" y="2796220"/>
            <a:ext cx="660906" cy="1301961"/>
          </a:xfrm>
          <a:custGeom>
            <a:avLst/>
            <a:gdLst>
              <a:gd name="connsiteX0" fmla="*/ 0 w 769065"/>
              <a:gd name="connsiteY0" fmla="*/ 145335 h 1301961"/>
              <a:gd name="connsiteX1" fmla="*/ 0 w 769065"/>
              <a:gd name="connsiteY1" fmla="*/ 0 h 1301961"/>
              <a:gd name="connsiteX2" fmla="*/ 769065 w 769065"/>
              <a:gd name="connsiteY2" fmla="*/ 0 h 1301961"/>
              <a:gd name="connsiteX3" fmla="*/ 769065 w 769065"/>
              <a:gd name="connsiteY3" fmla="*/ 1301961 h 1301961"/>
            </a:gdLst>
            <a:ahLst/>
            <a:cxnLst>
              <a:cxn ang="0">
                <a:pos x="connsiteX0" y="connsiteY0"/>
              </a:cxn>
              <a:cxn ang="0">
                <a:pos x="connsiteX1" y="connsiteY1"/>
              </a:cxn>
              <a:cxn ang="0">
                <a:pos x="connsiteX2" y="connsiteY2"/>
              </a:cxn>
              <a:cxn ang="0">
                <a:pos x="connsiteX3" y="connsiteY3"/>
              </a:cxn>
            </a:cxnLst>
            <a:rect l="l" t="t" r="r" b="b"/>
            <a:pathLst>
              <a:path w="769065" h="1301961">
                <a:moveTo>
                  <a:pt x="0" y="145335"/>
                </a:moveTo>
                <a:lnTo>
                  <a:pt x="0" y="0"/>
                </a:lnTo>
                <a:lnTo>
                  <a:pt x="769065" y="0"/>
                </a:lnTo>
                <a:lnTo>
                  <a:pt x="769065" y="1301961"/>
                </a:ln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endParaRPr>
          </a:p>
        </p:txBody>
      </p:sp>
      <p:sp>
        <p:nvSpPr>
          <p:cNvPr id="95" name="Freeform 94">
            <a:extLst>
              <a:ext uri="{FF2B5EF4-FFF2-40B4-BE49-F238E27FC236}">
                <a16:creationId xmlns:a16="http://schemas.microsoft.com/office/drawing/2014/main" id="{D1FD3BFA-2AC0-F940-B540-DE720D901384}"/>
              </a:ext>
            </a:extLst>
          </p:cNvPr>
          <p:cNvSpPr/>
          <p:nvPr/>
        </p:nvSpPr>
        <p:spPr>
          <a:xfrm flipH="1">
            <a:off x="5198088" y="3001958"/>
            <a:ext cx="673193" cy="1235349"/>
          </a:xfrm>
          <a:custGeom>
            <a:avLst/>
            <a:gdLst>
              <a:gd name="connsiteX0" fmla="*/ 0 w 769065"/>
              <a:gd name="connsiteY0" fmla="*/ 145335 h 1301961"/>
              <a:gd name="connsiteX1" fmla="*/ 0 w 769065"/>
              <a:gd name="connsiteY1" fmla="*/ 0 h 1301961"/>
              <a:gd name="connsiteX2" fmla="*/ 769065 w 769065"/>
              <a:gd name="connsiteY2" fmla="*/ 0 h 1301961"/>
              <a:gd name="connsiteX3" fmla="*/ 769065 w 769065"/>
              <a:gd name="connsiteY3" fmla="*/ 1301961 h 1301961"/>
              <a:gd name="connsiteX0" fmla="*/ 0 w 769065"/>
              <a:gd name="connsiteY0" fmla="*/ 145335 h 1235349"/>
              <a:gd name="connsiteX1" fmla="*/ 0 w 769065"/>
              <a:gd name="connsiteY1" fmla="*/ 0 h 1235349"/>
              <a:gd name="connsiteX2" fmla="*/ 769065 w 769065"/>
              <a:gd name="connsiteY2" fmla="*/ 0 h 1235349"/>
              <a:gd name="connsiteX3" fmla="*/ 769065 w 769065"/>
              <a:gd name="connsiteY3" fmla="*/ 1235349 h 1235349"/>
            </a:gdLst>
            <a:ahLst/>
            <a:cxnLst>
              <a:cxn ang="0">
                <a:pos x="connsiteX0" y="connsiteY0"/>
              </a:cxn>
              <a:cxn ang="0">
                <a:pos x="connsiteX1" y="connsiteY1"/>
              </a:cxn>
              <a:cxn ang="0">
                <a:pos x="connsiteX2" y="connsiteY2"/>
              </a:cxn>
              <a:cxn ang="0">
                <a:pos x="connsiteX3" y="connsiteY3"/>
              </a:cxn>
            </a:cxnLst>
            <a:rect l="l" t="t" r="r" b="b"/>
            <a:pathLst>
              <a:path w="769065" h="1235349">
                <a:moveTo>
                  <a:pt x="0" y="145335"/>
                </a:moveTo>
                <a:lnTo>
                  <a:pt x="0" y="0"/>
                </a:lnTo>
                <a:lnTo>
                  <a:pt x="769065" y="0"/>
                </a:lnTo>
                <a:lnTo>
                  <a:pt x="769065" y="1235349"/>
                </a:ln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endParaRPr>
          </a:p>
        </p:txBody>
      </p:sp>
      <p:sp>
        <p:nvSpPr>
          <p:cNvPr id="14" name="Title 13">
            <a:extLst>
              <a:ext uri="{FF2B5EF4-FFF2-40B4-BE49-F238E27FC236}">
                <a16:creationId xmlns:a16="http://schemas.microsoft.com/office/drawing/2014/main" id="{F4081C45-0B8C-3244-A2C2-426661FE8250}"/>
              </a:ext>
            </a:extLst>
          </p:cNvPr>
          <p:cNvSpPr>
            <a:spLocks noGrp="1"/>
          </p:cNvSpPr>
          <p:nvPr>
            <p:ph type="title"/>
          </p:nvPr>
        </p:nvSpPr>
        <p:spPr>
          <a:noFill/>
        </p:spPr>
        <p:txBody>
          <a:bodyPr/>
          <a:lstStyle/>
          <a:p>
            <a:r>
              <a:rPr lang="en-US" dirty="0" err="1"/>
              <a:t>Jorveza</a:t>
            </a:r>
            <a:r>
              <a:rPr lang="en-US" dirty="0"/>
              <a:t>: secondary efficacy endpoints</a:t>
            </a:r>
          </a:p>
        </p:txBody>
      </p:sp>
      <p:sp>
        <p:nvSpPr>
          <p:cNvPr id="40" name="Content Placeholder 12">
            <a:extLst>
              <a:ext uri="{FF2B5EF4-FFF2-40B4-BE49-F238E27FC236}">
                <a16:creationId xmlns:a16="http://schemas.microsoft.com/office/drawing/2014/main" id="{FF2EE29D-9802-6F41-9634-1DC1B6B0D80D}"/>
              </a:ext>
            </a:extLst>
          </p:cNvPr>
          <p:cNvSpPr txBox="1">
            <a:spLocks noChangeArrowheads="1"/>
          </p:cNvSpPr>
          <p:nvPr/>
        </p:nvSpPr>
        <p:spPr bwMode="auto">
          <a:xfrm>
            <a:off x="6561357" y="2070271"/>
            <a:ext cx="2582643" cy="1096937"/>
          </a:xfrm>
          <a:prstGeom prst="rect">
            <a:avLst/>
          </a:prstGeom>
          <a:solidFill>
            <a:schemeClr val="tx1"/>
          </a:solidFill>
          <a:ln>
            <a:noFill/>
          </a:ln>
        </p:spPr>
        <p:style>
          <a:lnRef idx="0">
            <a:scrgbClr r="0" g="0" b="0"/>
          </a:lnRef>
          <a:fillRef idx="0">
            <a:scrgbClr r="0" g="0" b="0"/>
          </a:fillRef>
          <a:effectRef idx="0">
            <a:scrgbClr r="0" g="0" b="0"/>
          </a:effectRef>
          <a:fontRef idx="major"/>
        </p:style>
        <p:txBody>
          <a:bodyPr lIns="144000" tIns="144000" rIns="144000" bIns="14400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spcBef>
                <a:spcPct val="0"/>
              </a:spcBef>
              <a:spcAft>
                <a:spcPts val="600"/>
              </a:spcAft>
              <a:buNone/>
            </a:pPr>
            <a:r>
              <a:rPr lang="en-GB" altLang="en-US" sz="1200" dirty="0">
                <a:solidFill>
                  <a:schemeClr val="bg1"/>
                </a:solidFill>
                <a:latin typeface="Arial Regular"/>
                <a:ea typeface="Arial Regular"/>
                <a:cs typeface="Arial Regular"/>
              </a:rPr>
              <a:t>Changes in histology, symptoms and endoscopic features are important targets for </a:t>
            </a:r>
            <a:r>
              <a:rPr lang="en-GB" altLang="en-US" sz="1200" dirty="0" err="1">
                <a:solidFill>
                  <a:schemeClr val="bg1"/>
                </a:solidFill>
                <a:latin typeface="Arial Regular"/>
                <a:ea typeface="Arial Regular"/>
                <a:cs typeface="Arial Regular"/>
              </a:rPr>
              <a:t>EoE</a:t>
            </a:r>
            <a:r>
              <a:rPr lang="en-GB" altLang="en-US" sz="1200" dirty="0">
                <a:solidFill>
                  <a:schemeClr val="bg1"/>
                </a:solidFill>
                <a:latin typeface="Arial Regular"/>
                <a:ea typeface="Arial Regular"/>
                <a:cs typeface="Arial Regular"/>
              </a:rPr>
              <a:t> therapy</a:t>
            </a:r>
            <a:r>
              <a:rPr lang="en-GB" altLang="en-US" sz="1200" baseline="30000" dirty="0">
                <a:solidFill>
                  <a:schemeClr val="bg1"/>
                </a:solidFill>
                <a:latin typeface="Arial Regular"/>
                <a:ea typeface="Arial Regular"/>
                <a:cs typeface="Arial Regular"/>
              </a:rPr>
              <a:t>2</a:t>
            </a:r>
          </a:p>
        </p:txBody>
      </p:sp>
      <p:sp>
        <p:nvSpPr>
          <p:cNvPr id="41" name="Text Placeholder 3">
            <a:extLst>
              <a:ext uri="{FF2B5EF4-FFF2-40B4-BE49-F238E27FC236}">
                <a16:creationId xmlns:a16="http://schemas.microsoft.com/office/drawing/2014/main" id="{4439D503-0B69-924E-8FDE-9E1D783753A2}"/>
              </a:ext>
            </a:extLst>
          </p:cNvPr>
          <p:cNvSpPr txBox="1">
            <a:spLocks/>
          </p:cNvSpPr>
          <p:nvPr/>
        </p:nvSpPr>
        <p:spPr>
          <a:xfrm>
            <a:off x="428623" y="6215043"/>
            <a:ext cx="3704761" cy="296254"/>
          </a:xfrm>
          <a:prstGeom prst="rect">
            <a:avLst/>
          </a:prstGeom>
          <a:noFill/>
        </p:spPr>
        <p:txBody>
          <a:bodyPr vert="horz" lIns="0" tIns="108000" rIns="108000" bIns="0" rtlCol="0">
            <a:noAutofit/>
          </a:bodyPr>
          <a:lstStyle>
            <a:lvl1pPr marL="136525" indent="-136525" algn="l" defTabSz="914400" rtl="0" eaLnBrk="1" latinLnBrk="0" hangingPunct="1">
              <a:lnSpc>
                <a:spcPct val="100000"/>
              </a:lnSpc>
              <a:spcBef>
                <a:spcPts val="0"/>
              </a:spcBef>
              <a:buFont typeface="Arial" panose="020B0604020202020204" pitchFamily="34" charset="0"/>
              <a:buNone/>
              <a:tabLst/>
              <a:defRPr sz="900" b="0" i="0" kern="1200">
                <a:solidFill>
                  <a:schemeClr val="bg1"/>
                </a:solidFill>
                <a:latin typeface="Arial Regular"/>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EoE</a:t>
            </a:r>
            <a:r>
              <a:rPr lang="en-GB" dirty="0"/>
              <a:t>: eosinophilic oesophagitis</a:t>
            </a:r>
          </a:p>
          <a:p>
            <a:r>
              <a:rPr lang="en-GB" dirty="0" err="1"/>
              <a:t>EEsAI</a:t>
            </a:r>
            <a:r>
              <a:rPr lang="en-GB" dirty="0"/>
              <a:t>-PRO: </a:t>
            </a:r>
            <a:r>
              <a:rPr lang="en-GB" dirty="0" err="1"/>
              <a:t>EoE</a:t>
            </a:r>
            <a:r>
              <a:rPr lang="en-GB" dirty="0"/>
              <a:t> Activity Index Patient-Reported Outcome</a:t>
            </a:r>
          </a:p>
        </p:txBody>
      </p:sp>
    </p:spTree>
    <p:extLst>
      <p:ext uri="{BB962C8B-B14F-4D97-AF65-F5344CB8AC3E}">
        <p14:creationId xmlns:p14="http://schemas.microsoft.com/office/powerpoint/2010/main" val="3392040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E964F-F2DE-624B-A53F-F5798EC671B9}"/>
              </a:ext>
            </a:extLst>
          </p:cNvPr>
          <p:cNvSpPr>
            <a:spLocks noGrp="1"/>
          </p:cNvSpPr>
          <p:nvPr>
            <p:ph type="body" sz="quarter" idx="11"/>
          </p:nvPr>
        </p:nvSpPr>
        <p:spPr/>
        <p:txBody>
          <a:bodyPr/>
          <a:lstStyle/>
          <a:p>
            <a:pPr marL="134938" indent="-134938">
              <a:defRPr/>
            </a:pPr>
            <a:r>
              <a:rPr lang="en-GB" dirty="0">
                <a:latin typeface="Arial" panose="020B0604020202020204" pitchFamily="34" charset="0"/>
                <a:ea typeface="Arial Regular" charset="0"/>
                <a:cs typeface="Arial" panose="020B0604020202020204" pitchFamily="34" charset="0"/>
              </a:rPr>
              <a:t>1.	</a:t>
            </a:r>
            <a:r>
              <a:rPr lang="en-GB" dirty="0" err="1"/>
              <a:t>Lucendo</a:t>
            </a:r>
            <a:r>
              <a:rPr lang="en-GB" dirty="0"/>
              <a:t> AJ </a:t>
            </a:r>
            <a:r>
              <a:rPr lang="en-GB" i="1" dirty="0"/>
              <a:t>et al. </a:t>
            </a:r>
            <a:r>
              <a:rPr lang="en-GB" dirty="0"/>
              <a:t>Gastroenterology 2019; 157(1): 74-86.</a:t>
            </a:r>
          </a:p>
          <a:p>
            <a:pPr marL="134938" indent="-134938">
              <a:spcAft>
                <a:spcPts val="300"/>
              </a:spcAft>
              <a:defRPr/>
            </a:pPr>
            <a:r>
              <a:rPr lang="en-GB" dirty="0">
                <a:latin typeface="Arial" panose="020B0604020202020204" pitchFamily="34" charset="0"/>
                <a:ea typeface="Arial Regular" charset="0"/>
                <a:cs typeface="Arial" panose="020B0604020202020204" pitchFamily="34" charset="0"/>
              </a:rPr>
              <a:t>2. 	Data on file. Dr Falk. </a:t>
            </a:r>
          </a:p>
        </p:txBody>
      </p:sp>
      <p:sp>
        <p:nvSpPr>
          <p:cNvPr id="4" name="Title 3">
            <a:extLst>
              <a:ext uri="{FF2B5EF4-FFF2-40B4-BE49-F238E27FC236}">
                <a16:creationId xmlns:a16="http://schemas.microsoft.com/office/drawing/2014/main" id="{88D49841-5DE2-384C-9FE3-924170956981}"/>
              </a:ext>
            </a:extLst>
          </p:cNvPr>
          <p:cNvSpPr>
            <a:spLocks noGrp="1"/>
          </p:cNvSpPr>
          <p:nvPr>
            <p:ph type="title"/>
          </p:nvPr>
        </p:nvSpPr>
        <p:spPr>
          <a:xfrm>
            <a:off x="428623" y="0"/>
            <a:ext cx="7808533" cy="1020932"/>
          </a:xfrm>
        </p:spPr>
        <p:txBody>
          <a:bodyPr/>
          <a:lstStyle/>
          <a:p>
            <a:r>
              <a:rPr lang="en-US" dirty="0" err="1"/>
              <a:t>Jorveza</a:t>
            </a:r>
            <a:r>
              <a:rPr lang="en-US" dirty="0"/>
              <a:t> improved both inflammatory and fibrotic signs of EoE</a:t>
            </a:r>
            <a:r>
              <a:rPr lang="en-US" baseline="30000" dirty="0"/>
              <a:t>1,2</a:t>
            </a:r>
          </a:p>
        </p:txBody>
      </p:sp>
      <p:sp>
        <p:nvSpPr>
          <p:cNvPr id="26" name="Content Placeholder 12">
            <a:extLst>
              <a:ext uri="{FF2B5EF4-FFF2-40B4-BE49-F238E27FC236}">
                <a16:creationId xmlns:a16="http://schemas.microsoft.com/office/drawing/2014/main" id="{B7D96DD2-B866-0940-A958-91F8020C6F21}"/>
              </a:ext>
            </a:extLst>
          </p:cNvPr>
          <p:cNvSpPr txBox="1">
            <a:spLocks noChangeArrowheads="1"/>
          </p:cNvSpPr>
          <p:nvPr/>
        </p:nvSpPr>
        <p:spPr bwMode="auto">
          <a:xfrm>
            <a:off x="2968322" y="1226302"/>
            <a:ext cx="5586411" cy="323133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vert="horz" wrap="square" lIns="144000" tIns="144000" rIns="144000" bIns="144000" numCol="1"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41288" indent="-141288" eaLnBrk="1" hangingPunct="1">
              <a:lnSpc>
                <a:spcPct val="100000"/>
              </a:lnSpc>
              <a:spcBef>
                <a:spcPct val="0"/>
              </a:spcBef>
              <a:spcAft>
                <a:spcPts val="500"/>
              </a:spcAft>
            </a:pPr>
            <a:endParaRPr lang="en-GB" altLang="en-US" sz="1200" dirty="0">
              <a:solidFill>
                <a:schemeClr val="accent1"/>
              </a:solidFill>
              <a:latin typeface="Arial" panose="020B0604020202020204" pitchFamily="34" charset="0"/>
              <a:ea typeface="Arial Regular"/>
              <a:cs typeface="Arial" panose="020B0604020202020204" pitchFamily="34" charset="0"/>
            </a:endParaRPr>
          </a:p>
        </p:txBody>
      </p:sp>
      <p:sp>
        <p:nvSpPr>
          <p:cNvPr id="27" name="Content Placeholder 12">
            <a:extLst>
              <a:ext uri="{FF2B5EF4-FFF2-40B4-BE49-F238E27FC236}">
                <a16:creationId xmlns:a16="http://schemas.microsoft.com/office/drawing/2014/main" id="{2C43F16C-2CCB-FB42-8055-08CD81B9EE9F}"/>
              </a:ext>
            </a:extLst>
          </p:cNvPr>
          <p:cNvSpPr txBox="1">
            <a:spLocks noChangeArrowheads="1"/>
          </p:cNvSpPr>
          <p:nvPr/>
        </p:nvSpPr>
        <p:spPr bwMode="auto">
          <a:xfrm>
            <a:off x="3149296" y="1405081"/>
            <a:ext cx="4743245" cy="29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spcBef>
                <a:spcPct val="0"/>
              </a:spcBef>
              <a:spcAft>
                <a:spcPts val="600"/>
              </a:spcAft>
              <a:buNone/>
            </a:pPr>
            <a:r>
              <a:rPr lang="en-GB" altLang="en-US" sz="1400" b="1" dirty="0">
                <a:solidFill>
                  <a:schemeClr val="bg2">
                    <a:lumMod val="25000"/>
                  </a:schemeClr>
                </a:solidFill>
                <a:latin typeface="Arial Regular"/>
                <a:ea typeface="Arial Regular"/>
                <a:cs typeface="Arial Regular"/>
              </a:rPr>
              <a:t>Difference between mean </a:t>
            </a:r>
            <a:r>
              <a:rPr lang="en-GB" altLang="en-US" sz="1400" b="1" dirty="0" err="1">
                <a:solidFill>
                  <a:schemeClr val="bg2">
                    <a:lumMod val="25000"/>
                  </a:schemeClr>
                </a:solidFill>
                <a:latin typeface="Arial Regular"/>
                <a:ea typeface="Arial Regular"/>
                <a:cs typeface="Arial Regular"/>
              </a:rPr>
              <a:t>EEsAI</a:t>
            </a:r>
            <a:r>
              <a:rPr lang="en-GB" altLang="en-US" sz="1400" b="1" dirty="0">
                <a:solidFill>
                  <a:schemeClr val="bg2">
                    <a:lumMod val="25000"/>
                  </a:schemeClr>
                </a:solidFill>
                <a:latin typeface="Arial Regular"/>
                <a:ea typeface="Arial Regular"/>
                <a:cs typeface="Arial Regular"/>
              </a:rPr>
              <a:t> scores at week 6</a:t>
            </a:r>
            <a:r>
              <a:rPr lang="en-GB" altLang="en-US" sz="1400" b="1" baseline="30000" dirty="0">
                <a:solidFill>
                  <a:schemeClr val="bg2">
                    <a:lumMod val="25000"/>
                  </a:schemeClr>
                </a:solidFill>
                <a:latin typeface="Arial Regular"/>
                <a:ea typeface="Arial Regular"/>
                <a:cs typeface="Arial Regular"/>
              </a:rPr>
              <a:t>2</a:t>
            </a:r>
          </a:p>
        </p:txBody>
      </p:sp>
      <p:cxnSp>
        <p:nvCxnSpPr>
          <p:cNvPr id="28" name="Straight Connector 27">
            <a:extLst>
              <a:ext uri="{FF2B5EF4-FFF2-40B4-BE49-F238E27FC236}">
                <a16:creationId xmlns:a16="http://schemas.microsoft.com/office/drawing/2014/main" id="{E8932FBC-C751-9E47-B1AB-3F2CED50D454}"/>
              </a:ext>
            </a:extLst>
          </p:cNvPr>
          <p:cNvCxnSpPr>
            <a:cxnSpLocks/>
          </p:cNvCxnSpPr>
          <p:nvPr/>
        </p:nvCxnSpPr>
        <p:spPr>
          <a:xfrm>
            <a:off x="3384560" y="2133497"/>
            <a:ext cx="0" cy="16358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Content Placeholder 12">
            <a:extLst>
              <a:ext uri="{FF2B5EF4-FFF2-40B4-BE49-F238E27FC236}">
                <a16:creationId xmlns:a16="http://schemas.microsoft.com/office/drawing/2014/main" id="{9794CDDF-CE8B-2048-95CD-124D6B000CCF}"/>
              </a:ext>
            </a:extLst>
          </p:cNvPr>
          <p:cNvSpPr txBox="1">
            <a:spLocks noChangeArrowheads="1"/>
          </p:cNvSpPr>
          <p:nvPr/>
        </p:nvSpPr>
        <p:spPr bwMode="auto">
          <a:xfrm>
            <a:off x="3004085" y="2062154"/>
            <a:ext cx="282474" cy="19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eaLnBrk="1" hangingPunct="1">
              <a:lnSpc>
                <a:spcPct val="100000"/>
              </a:lnSpc>
              <a:spcBef>
                <a:spcPct val="0"/>
              </a:spcBef>
              <a:spcAft>
                <a:spcPts val="20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0</a:t>
            </a:r>
          </a:p>
          <a:p>
            <a:pPr algn="r" eaLnBrk="1" hangingPunct="1">
              <a:lnSpc>
                <a:spcPct val="100000"/>
              </a:lnSpc>
              <a:spcBef>
                <a:spcPct val="0"/>
              </a:spcBef>
              <a:spcAft>
                <a:spcPts val="20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-1</a:t>
            </a:r>
          </a:p>
          <a:p>
            <a:pPr algn="r" eaLnBrk="1" hangingPunct="1">
              <a:lnSpc>
                <a:spcPct val="100000"/>
              </a:lnSpc>
              <a:spcBef>
                <a:spcPct val="0"/>
              </a:spcBef>
              <a:spcAft>
                <a:spcPts val="20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-2</a:t>
            </a:r>
          </a:p>
          <a:p>
            <a:pPr algn="r" eaLnBrk="1" hangingPunct="1">
              <a:lnSpc>
                <a:spcPct val="100000"/>
              </a:lnSpc>
              <a:spcBef>
                <a:spcPct val="0"/>
              </a:spcBef>
              <a:spcAft>
                <a:spcPts val="20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-3</a:t>
            </a:r>
          </a:p>
          <a:p>
            <a:pPr algn="r" eaLnBrk="1" hangingPunct="1">
              <a:lnSpc>
                <a:spcPct val="100000"/>
              </a:lnSpc>
              <a:spcBef>
                <a:spcPct val="0"/>
              </a:spcBef>
              <a:spcAft>
                <a:spcPts val="20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-4</a:t>
            </a:r>
          </a:p>
        </p:txBody>
      </p:sp>
      <p:sp>
        <p:nvSpPr>
          <p:cNvPr id="30" name="Content Placeholder 12">
            <a:extLst>
              <a:ext uri="{FF2B5EF4-FFF2-40B4-BE49-F238E27FC236}">
                <a16:creationId xmlns:a16="http://schemas.microsoft.com/office/drawing/2014/main" id="{475AD91F-482C-564B-8A76-0972F953A9FC}"/>
              </a:ext>
            </a:extLst>
          </p:cNvPr>
          <p:cNvSpPr txBox="1">
            <a:spLocks noChangeArrowheads="1"/>
          </p:cNvSpPr>
          <p:nvPr/>
        </p:nvSpPr>
        <p:spPr bwMode="auto">
          <a:xfrm>
            <a:off x="3616291" y="3723949"/>
            <a:ext cx="1132196"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800" dirty="0">
                <a:solidFill>
                  <a:schemeClr val="bg2">
                    <a:lumMod val="25000"/>
                  </a:schemeClr>
                </a:solidFill>
                <a:latin typeface="Arial" panose="020B0604020202020204" pitchFamily="34" charset="0"/>
                <a:ea typeface="Arial Regular"/>
                <a:cs typeface="Arial" panose="020B0604020202020204" pitchFamily="34" charset="0"/>
              </a:rPr>
              <a:t>95% CI: -2.6, -3.95</a:t>
            </a:r>
          </a:p>
        </p:txBody>
      </p:sp>
      <p:sp>
        <p:nvSpPr>
          <p:cNvPr id="31" name="Content Placeholder 12">
            <a:extLst>
              <a:ext uri="{FF2B5EF4-FFF2-40B4-BE49-F238E27FC236}">
                <a16:creationId xmlns:a16="http://schemas.microsoft.com/office/drawing/2014/main" id="{C0E11D71-EBB6-994E-B0D7-334DD7D43DB5}"/>
              </a:ext>
            </a:extLst>
          </p:cNvPr>
          <p:cNvSpPr txBox="1">
            <a:spLocks noChangeArrowheads="1"/>
          </p:cNvSpPr>
          <p:nvPr/>
        </p:nvSpPr>
        <p:spPr bwMode="auto">
          <a:xfrm>
            <a:off x="3879084" y="3501069"/>
            <a:ext cx="564949" cy="2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bg2">
                    <a:lumMod val="25000"/>
                  </a:schemeClr>
                </a:solidFill>
                <a:latin typeface="Arial Regular"/>
                <a:ea typeface="Arial Regular"/>
                <a:cs typeface="Arial Regular"/>
              </a:rPr>
              <a:t>-3.3</a:t>
            </a:r>
          </a:p>
        </p:txBody>
      </p:sp>
      <p:sp>
        <p:nvSpPr>
          <p:cNvPr id="35" name="Content Placeholder 12">
            <a:extLst>
              <a:ext uri="{FF2B5EF4-FFF2-40B4-BE49-F238E27FC236}">
                <a16:creationId xmlns:a16="http://schemas.microsoft.com/office/drawing/2014/main" id="{09834AED-5CDE-7F4A-9CAF-80AA71DD517C}"/>
              </a:ext>
            </a:extLst>
          </p:cNvPr>
          <p:cNvSpPr txBox="1">
            <a:spLocks noChangeArrowheads="1"/>
          </p:cNvSpPr>
          <p:nvPr/>
        </p:nvSpPr>
        <p:spPr bwMode="auto">
          <a:xfrm>
            <a:off x="5078219" y="3784345"/>
            <a:ext cx="1390815" cy="62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lnSpc>
                <a:spcPct val="100000"/>
              </a:lnSpc>
              <a:spcBef>
                <a:spcPct val="0"/>
              </a:spcBef>
              <a:spcAft>
                <a:spcPts val="300"/>
              </a:spcAft>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Assessment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of</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a:t>
            </a:r>
          </a:p>
          <a:p>
            <a:pPr marL="0" indent="0" algn="ctr">
              <a:lnSpc>
                <a:spcPct val="100000"/>
              </a:lnSpc>
              <a:spcBef>
                <a:spcPct val="0"/>
              </a:spcBef>
              <a:spcAft>
                <a:spcPts val="300"/>
              </a:spcAft>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exudates</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furrows</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oedema</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36" name="Content Placeholder 12">
            <a:extLst>
              <a:ext uri="{FF2B5EF4-FFF2-40B4-BE49-F238E27FC236}">
                <a16:creationId xmlns:a16="http://schemas.microsoft.com/office/drawing/2014/main" id="{F2D2E8E4-B91C-8748-80A4-501CAC1A9312}"/>
              </a:ext>
            </a:extLst>
          </p:cNvPr>
          <p:cNvSpPr txBox="1">
            <a:spLocks noChangeArrowheads="1"/>
          </p:cNvSpPr>
          <p:nvPr/>
        </p:nvSpPr>
        <p:spPr bwMode="auto">
          <a:xfrm>
            <a:off x="3678990" y="1762955"/>
            <a:ext cx="1003647" cy="34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Total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modified</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EEsAI</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score</a:t>
            </a:r>
          </a:p>
        </p:txBody>
      </p:sp>
      <p:cxnSp>
        <p:nvCxnSpPr>
          <p:cNvPr id="40" name="Straight Connector 39">
            <a:extLst>
              <a:ext uri="{FF2B5EF4-FFF2-40B4-BE49-F238E27FC236}">
                <a16:creationId xmlns:a16="http://schemas.microsoft.com/office/drawing/2014/main" id="{294588DB-1C66-BC49-9F9C-FF38C73F04A9}"/>
              </a:ext>
            </a:extLst>
          </p:cNvPr>
          <p:cNvCxnSpPr>
            <a:cxnSpLocks/>
          </p:cNvCxnSpPr>
          <p:nvPr/>
        </p:nvCxnSpPr>
        <p:spPr>
          <a:xfrm>
            <a:off x="4971313" y="2133497"/>
            <a:ext cx="0" cy="1631600"/>
          </a:xfrm>
          <a:prstGeom prst="line">
            <a:avLst/>
          </a:prstGeom>
          <a:ln w="12700">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Content Placeholder 12">
            <a:extLst>
              <a:ext uri="{FF2B5EF4-FFF2-40B4-BE49-F238E27FC236}">
                <a16:creationId xmlns:a16="http://schemas.microsoft.com/office/drawing/2014/main" id="{97342EC3-1411-9848-9BC8-17010DD731B7}"/>
              </a:ext>
            </a:extLst>
          </p:cNvPr>
          <p:cNvSpPr txBox="1">
            <a:spLocks noChangeArrowheads="1"/>
          </p:cNvSpPr>
          <p:nvPr/>
        </p:nvSpPr>
        <p:spPr bwMode="auto">
          <a:xfrm>
            <a:off x="5190662" y="3376919"/>
            <a:ext cx="1144352"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800" dirty="0">
                <a:solidFill>
                  <a:schemeClr val="bg2">
                    <a:lumMod val="25000"/>
                  </a:schemeClr>
                </a:solidFill>
                <a:latin typeface="Arial" panose="020B0604020202020204" pitchFamily="34" charset="0"/>
                <a:ea typeface="Arial Regular"/>
                <a:cs typeface="Arial" panose="020B0604020202020204" pitchFamily="34" charset="0"/>
              </a:rPr>
              <a:t>95% CI: -1.96, -2.79</a:t>
            </a:r>
          </a:p>
        </p:txBody>
      </p:sp>
      <p:sp>
        <p:nvSpPr>
          <p:cNvPr id="42" name="Content Placeholder 12">
            <a:extLst>
              <a:ext uri="{FF2B5EF4-FFF2-40B4-BE49-F238E27FC236}">
                <a16:creationId xmlns:a16="http://schemas.microsoft.com/office/drawing/2014/main" id="{36F689DF-F345-C243-AE4B-6E5D16D55ADF}"/>
              </a:ext>
            </a:extLst>
          </p:cNvPr>
          <p:cNvSpPr txBox="1">
            <a:spLocks noChangeArrowheads="1"/>
          </p:cNvSpPr>
          <p:nvPr/>
        </p:nvSpPr>
        <p:spPr bwMode="auto">
          <a:xfrm>
            <a:off x="5465836" y="3150872"/>
            <a:ext cx="564949" cy="24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bg2">
                    <a:lumMod val="25000"/>
                  </a:schemeClr>
                </a:solidFill>
                <a:latin typeface="Arial Regular"/>
                <a:ea typeface="Arial Regular"/>
                <a:cs typeface="Arial Regular"/>
              </a:rPr>
              <a:t>-2.4</a:t>
            </a:r>
          </a:p>
        </p:txBody>
      </p:sp>
      <p:sp>
        <p:nvSpPr>
          <p:cNvPr id="44" name="Content Placeholder 12">
            <a:extLst>
              <a:ext uri="{FF2B5EF4-FFF2-40B4-BE49-F238E27FC236}">
                <a16:creationId xmlns:a16="http://schemas.microsoft.com/office/drawing/2014/main" id="{D75745A3-3663-6543-8DF2-28EDCA6A983E}"/>
              </a:ext>
            </a:extLst>
          </p:cNvPr>
          <p:cNvSpPr txBox="1">
            <a:spLocks noChangeArrowheads="1"/>
          </p:cNvSpPr>
          <p:nvPr/>
        </p:nvSpPr>
        <p:spPr bwMode="auto">
          <a:xfrm>
            <a:off x="5169482" y="1762955"/>
            <a:ext cx="1165532" cy="34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Inflammatory</a:t>
            </a:r>
            <a:b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b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subscore</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cxnSp>
        <p:nvCxnSpPr>
          <p:cNvPr id="45" name="Straight Connector 44">
            <a:extLst>
              <a:ext uri="{FF2B5EF4-FFF2-40B4-BE49-F238E27FC236}">
                <a16:creationId xmlns:a16="http://schemas.microsoft.com/office/drawing/2014/main" id="{C6F977E1-E149-D44D-8F4E-4A817AD2440E}"/>
              </a:ext>
            </a:extLst>
          </p:cNvPr>
          <p:cNvCxnSpPr>
            <a:cxnSpLocks/>
          </p:cNvCxnSpPr>
          <p:nvPr/>
        </p:nvCxnSpPr>
        <p:spPr>
          <a:xfrm>
            <a:off x="6558066" y="2133497"/>
            <a:ext cx="14993" cy="1631600"/>
          </a:xfrm>
          <a:prstGeom prst="line">
            <a:avLst/>
          </a:prstGeom>
          <a:ln w="12700">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Content Placeholder 12">
            <a:extLst>
              <a:ext uri="{FF2B5EF4-FFF2-40B4-BE49-F238E27FC236}">
                <a16:creationId xmlns:a16="http://schemas.microsoft.com/office/drawing/2014/main" id="{DED62AE7-E6A4-6949-870D-70A196369D57}"/>
              </a:ext>
            </a:extLst>
          </p:cNvPr>
          <p:cNvSpPr txBox="1">
            <a:spLocks noChangeArrowheads="1"/>
          </p:cNvSpPr>
          <p:nvPr/>
        </p:nvSpPr>
        <p:spPr bwMode="auto">
          <a:xfrm>
            <a:off x="6796111" y="2754307"/>
            <a:ext cx="1167600"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800" dirty="0">
                <a:solidFill>
                  <a:schemeClr val="bg2">
                    <a:lumMod val="25000"/>
                  </a:schemeClr>
                </a:solidFill>
                <a:latin typeface="Arial" panose="020B0604020202020204" pitchFamily="34" charset="0"/>
                <a:ea typeface="Arial Regular"/>
                <a:cs typeface="Arial" panose="020B0604020202020204" pitchFamily="34" charset="0"/>
              </a:rPr>
              <a:t>95% CI: -0.43, -1.31</a:t>
            </a:r>
          </a:p>
        </p:txBody>
      </p:sp>
      <p:sp>
        <p:nvSpPr>
          <p:cNvPr id="47" name="Content Placeholder 12">
            <a:extLst>
              <a:ext uri="{FF2B5EF4-FFF2-40B4-BE49-F238E27FC236}">
                <a16:creationId xmlns:a16="http://schemas.microsoft.com/office/drawing/2014/main" id="{6312CE3F-8A4D-5B40-ACB4-147916E9A9F3}"/>
              </a:ext>
            </a:extLst>
          </p:cNvPr>
          <p:cNvSpPr txBox="1">
            <a:spLocks noChangeArrowheads="1"/>
          </p:cNvSpPr>
          <p:nvPr/>
        </p:nvSpPr>
        <p:spPr bwMode="auto">
          <a:xfrm>
            <a:off x="7077775" y="2536117"/>
            <a:ext cx="564949" cy="24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bg2">
                    <a:lumMod val="25000"/>
                  </a:schemeClr>
                </a:solidFill>
                <a:latin typeface="Arial Regular"/>
                <a:ea typeface="Arial Regular"/>
                <a:cs typeface="Arial Regular"/>
              </a:rPr>
              <a:t>-0.9</a:t>
            </a:r>
          </a:p>
        </p:txBody>
      </p:sp>
      <p:sp>
        <p:nvSpPr>
          <p:cNvPr id="48" name="Content Placeholder 12">
            <a:extLst>
              <a:ext uri="{FF2B5EF4-FFF2-40B4-BE49-F238E27FC236}">
                <a16:creationId xmlns:a16="http://schemas.microsoft.com/office/drawing/2014/main" id="{B9185310-EF70-6245-AACD-8F6DFF0B5245}"/>
              </a:ext>
            </a:extLst>
          </p:cNvPr>
          <p:cNvSpPr txBox="1">
            <a:spLocks noChangeArrowheads="1"/>
          </p:cNvSpPr>
          <p:nvPr/>
        </p:nvSpPr>
        <p:spPr bwMode="auto">
          <a:xfrm>
            <a:off x="6877681" y="1762955"/>
            <a:ext cx="1003647" cy="34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Fibrotic</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b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b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subscore</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52" name="Content Placeholder 12">
            <a:extLst>
              <a:ext uri="{FF2B5EF4-FFF2-40B4-BE49-F238E27FC236}">
                <a16:creationId xmlns:a16="http://schemas.microsoft.com/office/drawing/2014/main" id="{EF6B2822-BC7E-6848-87C6-E042CAE9A4B0}"/>
              </a:ext>
            </a:extLst>
          </p:cNvPr>
          <p:cNvSpPr txBox="1">
            <a:spLocks noChangeArrowheads="1"/>
          </p:cNvSpPr>
          <p:nvPr/>
        </p:nvSpPr>
        <p:spPr bwMode="auto">
          <a:xfrm>
            <a:off x="6630235" y="3784346"/>
            <a:ext cx="1498538" cy="36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Assessment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of</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a:t>
            </a:r>
          </a:p>
          <a:p>
            <a:pPr marL="0" indent="0" algn="ctr">
              <a:lnSpc>
                <a:spcPct val="100000"/>
              </a:lnSpc>
              <a:spcBef>
                <a:spcPct val="0"/>
              </a:spcBef>
              <a:spcAft>
                <a:spcPts val="300"/>
              </a:spcAft>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fixed</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rings,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stricture</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53" name="Pentagon 52">
            <a:extLst>
              <a:ext uri="{FF2B5EF4-FFF2-40B4-BE49-F238E27FC236}">
                <a16:creationId xmlns:a16="http://schemas.microsoft.com/office/drawing/2014/main" id="{F8F17995-6564-8248-91DF-FB488AAD0A27}"/>
              </a:ext>
            </a:extLst>
          </p:cNvPr>
          <p:cNvSpPr/>
          <p:nvPr/>
        </p:nvSpPr>
        <p:spPr>
          <a:xfrm rot="5400000">
            <a:off x="3534137" y="2499528"/>
            <a:ext cx="1298766" cy="566707"/>
          </a:xfrm>
          <a:prstGeom prst="homePlate">
            <a:avLst>
              <a:gd name="adj" fmla="val 3262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accent1"/>
              </a:solidFill>
              <a:latin typeface="Arial Regular"/>
            </a:endParaRPr>
          </a:p>
        </p:txBody>
      </p:sp>
      <p:sp>
        <p:nvSpPr>
          <p:cNvPr id="54" name="Pentagon 53">
            <a:extLst>
              <a:ext uri="{FF2B5EF4-FFF2-40B4-BE49-F238E27FC236}">
                <a16:creationId xmlns:a16="http://schemas.microsoft.com/office/drawing/2014/main" id="{C359D158-E288-6248-A349-EA50DD89E1A2}"/>
              </a:ext>
            </a:extLst>
          </p:cNvPr>
          <p:cNvSpPr/>
          <p:nvPr/>
        </p:nvSpPr>
        <p:spPr>
          <a:xfrm rot="5400000">
            <a:off x="5275981" y="2330142"/>
            <a:ext cx="960191" cy="566707"/>
          </a:xfrm>
          <a:prstGeom prst="homePlate">
            <a:avLst>
              <a:gd name="adj" fmla="val 3634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accent1"/>
              </a:solidFill>
              <a:latin typeface="Arial Regular"/>
            </a:endParaRPr>
          </a:p>
        </p:txBody>
      </p:sp>
      <p:sp>
        <p:nvSpPr>
          <p:cNvPr id="55" name="Pentagon 54">
            <a:extLst>
              <a:ext uri="{FF2B5EF4-FFF2-40B4-BE49-F238E27FC236}">
                <a16:creationId xmlns:a16="http://schemas.microsoft.com/office/drawing/2014/main" id="{59F63EBE-1221-0D4B-BB26-81771E8D08B3}"/>
              </a:ext>
            </a:extLst>
          </p:cNvPr>
          <p:cNvSpPr/>
          <p:nvPr/>
        </p:nvSpPr>
        <p:spPr>
          <a:xfrm rot="5400000">
            <a:off x="7213581" y="2022219"/>
            <a:ext cx="337257" cy="566707"/>
          </a:xfrm>
          <a:prstGeom prst="homePlate">
            <a:avLst>
              <a:gd name="adj" fmla="val 553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accent1"/>
              </a:solidFill>
              <a:latin typeface="Arial Regular"/>
            </a:endParaRPr>
          </a:p>
        </p:txBody>
      </p:sp>
      <p:sp>
        <p:nvSpPr>
          <p:cNvPr id="56" name="Content Placeholder 12">
            <a:extLst>
              <a:ext uri="{FF2B5EF4-FFF2-40B4-BE49-F238E27FC236}">
                <a16:creationId xmlns:a16="http://schemas.microsoft.com/office/drawing/2014/main" id="{FFB2C776-DA50-8E46-8AC8-F049C666E981}"/>
              </a:ext>
            </a:extLst>
          </p:cNvPr>
          <p:cNvSpPr txBox="1">
            <a:spLocks noChangeArrowheads="1"/>
          </p:cNvSpPr>
          <p:nvPr/>
        </p:nvSpPr>
        <p:spPr bwMode="auto">
          <a:xfrm>
            <a:off x="425450" y="1226302"/>
            <a:ext cx="2381671" cy="323133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lIns="144000" tIns="144000" rIns="144000" bIns="14400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spcAft>
                <a:spcPts val="600"/>
              </a:spcAft>
              <a:buNone/>
            </a:pPr>
            <a:r>
              <a:rPr lang="en-US" sz="1200" dirty="0">
                <a:solidFill>
                  <a:schemeClr val="bg2">
                    <a:lumMod val="25000"/>
                  </a:schemeClr>
                </a:solidFill>
                <a:latin typeface="Arial Regular"/>
              </a:rPr>
              <a:t>As well as the expected improvement in inflammatory signs, </a:t>
            </a:r>
            <a:r>
              <a:rPr lang="en-US" sz="1200" dirty="0" err="1">
                <a:solidFill>
                  <a:schemeClr val="bg2">
                    <a:lumMod val="25000"/>
                  </a:schemeClr>
                </a:solidFill>
                <a:latin typeface="Arial Regular"/>
              </a:rPr>
              <a:t>Jorveza</a:t>
            </a:r>
            <a:r>
              <a:rPr lang="en-US" sz="1200" dirty="0">
                <a:solidFill>
                  <a:schemeClr val="bg2">
                    <a:lumMod val="25000"/>
                  </a:schemeClr>
                </a:solidFill>
                <a:latin typeface="Arial Regular"/>
              </a:rPr>
              <a:t> improved the </a:t>
            </a:r>
            <a:r>
              <a:rPr lang="en-US" sz="1200" dirty="0" err="1">
                <a:solidFill>
                  <a:schemeClr val="bg2">
                    <a:lumMod val="25000"/>
                  </a:schemeClr>
                </a:solidFill>
                <a:latin typeface="Arial Regular"/>
              </a:rPr>
              <a:t>EEsAI</a:t>
            </a:r>
            <a:r>
              <a:rPr lang="en-US" sz="1200" dirty="0">
                <a:solidFill>
                  <a:schemeClr val="bg2">
                    <a:lumMod val="25000"/>
                  </a:schemeClr>
                </a:solidFill>
                <a:latin typeface="Arial Regular"/>
              </a:rPr>
              <a:t> fibrotic subscore</a:t>
            </a:r>
            <a:r>
              <a:rPr lang="en-US" sz="1200" baseline="30000" dirty="0">
                <a:solidFill>
                  <a:schemeClr val="bg2">
                    <a:lumMod val="25000"/>
                  </a:schemeClr>
                </a:solidFill>
                <a:latin typeface="Arial Regular"/>
              </a:rPr>
              <a:t>1</a:t>
            </a:r>
            <a:r>
              <a:rPr lang="en-US" sz="1200" dirty="0">
                <a:solidFill>
                  <a:schemeClr val="bg2">
                    <a:lumMod val="25000"/>
                  </a:schemeClr>
                </a:solidFill>
                <a:latin typeface="Arial Regular"/>
              </a:rPr>
              <a:t> </a:t>
            </a:r>
            <a:endParaRPr lang="en-GB" sz="1200" dirty="0">
              <a:solidFill>
                <a:schemeClr val="bg2">
                  <a:lumMod val="25000"/>
                </a:schemeClr>
              </a:solidFill>
              <a:latin typeface="Arial Regular"/>
            </a:endParaRPr>
          </a:p>
          <a:p>
            <a:pPr marL="136525" indent="-136525">
              <a:lnSpc>
                <a:spcPct val="100000"/>
              </a:lnSpc>
              <a:spcAft>
                <a:spcPts val="600"/>
              </a:spcAft>
              <a:buNone/>
            </a:pPr>
            <a:r>
              <a:rPr lang="en-US" sz="1200" dirty="0">
                <a:solidFill>
                  <a:schemeClr val="bg2">
                    <a:lumMod val="25000"/>
                  </a:schemeClr>
                </a:solidFill>
                <a:latin typeface="Arial Regular"/>
              </a:rPr>
              <a:t>– 	this may indicate some potential to reverse the </a:t>
            </a:r>
            <a:r>
              <a:rPr lang="en-US" sz="1200" dirty="0" err="1">
                <a:solidFill>
                  <a:schemeClr val="bg2">
                    <a:lumMod val="25000"/>
                  </a:schemeClr>
                </a:solidFill>
                <a:latin typeface="Arial Regular"/>
              </a:rPr>
              <a:t>remodelling</a:t>
            </a:r>
            <a:r>
              <a:rPr lang="en-US" sz="1200" dirty="0">
                <a:solidFill>
                  <a:schemeClr val="bg2">
                    <a:lumMod val="25000"/>
                  </a:schemeClr>
                </a:solidFill>
                <a:latin typeface="Arial Regular"/>
              </a:rPr>
              <a:t> in </a:t>
            </a:r>
            <a:r>
              <a:rPr lang="en-US" sz="1200" dirty="0" err="1">
                <a:solidFill>
                  <a:schemeClr val="bg2">
                    <a:lumMod val="25000"/>
                  </a:schemeClr>
                </a:solidFill>
                <a:latin typeface="Arial Regular"/>
              </a:rPr>
              <a:t>EoE</a:t>
            </a:r>
            <a:r>
              <a:rPr lang="en-US" sz="1200" dirty="0">
                <a:solidFill>
                  <a:schemeClr val="bg2">
                    <a:lumMod val="25000"/>
                  </a:schemeClr>
                </a:solidFill>
                <a:latin typeface="Arial Regular"/>
              </a:rPr>
              <a:t> </a:t>
            </a:r>
            <a:br>
              <a:rPr lang="en-US" sz="1200" dirty="0">
                <a:solidFill>
                  <a:schemeClr val="bg2">
                    <a:lumMod val="25000"/>
                  </a:schemeClr>
                </a:solidFill>
                <a:latin typeface="Arial Regular"/>
              </a:rPr>
            </a:br>
            <a:r>
              <a:rPr lang="en-US" sz="1200" dirty="0">
                <a:solidFill>
                  <a:schemeClr val="bg2">
                    <a:lumMod val="25000"/>
                  </a:schemeClr>
                </a:solidFill>
                <a:latin typeface="Arial Regular"/>
              </a:rPr>
              <a:t>that leads to strictures</a:t>
            </a:r>
            <a:endParaRPr lang="en-GB" sz="1200" dirty="0">
              <a:solidFill>
                <a:schemeClr val="bg2">
                  <a:lumMod val="25000"/>
                </a:schemeClr>
              </a:solidFill>
              <a:latin typeface="Arial Regular"/>
            </a:endParaRPr>
          </a:p>
        </p:txBody>
      </p:sp>
      <p:pic>
        <p:nvPicPr>
          <p:cNvPr id="59" name="Picture 58">
            <a:extLst>
              <a:ext uri="{FF2B5EF4-FFF2-40B4-BE49-F238E27FC236}">
                <a16:creationId xmlns:a16="http://schemas.microsoft.com/office/drawing/2014/main" id="{3ABD2C39-1AD1-1148-99E9-2CCEAA2B4918}"/>
              </a:ext>
            </a:extLst>
          </p:cNvPr>
          <p:cNvPicPr/>
          <p:nvPr/>
        </p:nvPicPr>
        <p:blipFill rotWithShape="1">
          <a:blip r:embed="rId2"/>
          <a:srcRect t="8161" r="6906"/>
          <a:stretch/>
        </p:blipFill>
        <p:spPr>
          <a:xfrm>
            <a:off x="1655176" y="3430331"/>
            <a:ext cx="1009818" cy="916334"/>
          </a:xfrm>
          <a:prstGeom prst="rect">
            <a:avLst/>
          </a:prstGeom>
        </p:spPr>
      </p:pic>
      <p:pic>
        <p:nvPicPr>
          <p:cNvPr id="60" name="Picture 59">
            <a:extLst>
              <a:ext uri="{FF2B5EF4-FFF2-40B4-BE49-F238E27FC236}">
                <a16:creationId xmlns:a16="http://schemas.microsoft.com/office/drawing/2014/main" id="{6DF54612-38B7-824D-B258-2FC89DF6FE5B}"/>
              </a:ext>
            </a:extLst>
          </p:cNvPr>
          <p:cNvPicPr/>
          <p:nvPr/>
        </p:nvPicPr>
        <p:blipFill rotWithShape="1">
          <a:blip r:embed="rId3"/>
          <a:srcRect t="6560" r="6112"/>
          <a:stretch/>
        </p:blipFill>
        <p:spPr>
          <a:xfrm>
            <a:off x="556772" y="3430331"/>
            <a:ext cx="1001231" cy="916334"/>
          </a:xfrm>
          <a:prstGeom prst="rect">
            <a:avLst/>
          </a:prstGeom>
        </p:spPr>
      </p:pic>
      <p:cxnSp>
        <p:nvCxnSpPr>
          <p:cNvPr id="51" name="Straight Connector 50">
            <a:extLst>
              <a:ext uri="{FF2B5EF4-FFF2-40B4-BE49-F238E27FC236}">
                <a16:creationId xmlns:a16="http://schemas.microsoft.com/office/drawing/2014/main" id="{A243D8DF-11F2-2943-8BC0-65440F9DEA02}"/>
              </a:ext>
            </a:extLst>
          </p:cNvPr>
          <p:cNvCxnSpPr>
            <a:cxnSpLocks/>
          </p:cNvCxnSpPr>
          <p:nvPr/>
        </p:nvCxnSpPr>
        <p:spPr>
          <a:xfrm flipH="1">
            <a:off x="3384563" y="2130777"/>
            <a:ext cx="478544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601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1">
            <a:extLst>
              <a:ext uri="{FF2B5EF4-FFF2-40B4-BE49-F238E27FC236}">
                <a16:creationId xmlns:a16="http://schemas.microsoft.com/office/drawing/2014/main" id="{023166E2-C5C2-794A-A3EF-E90144BE410E}"/>
              </a:ext>
            </a:extLst>
          </p:cNvPr>
          <p:cNvSpPr>
            <a:spLocks noGrp="1"/>
          </p:cNvSpPr>
          <p:nvPr>
            <p:ph type="body" sz="quarter" idx="11"/>
          </p:nvPr>
        </p:nvSpPr>
        <p:spPr/>
        <p:txBody>
          <a:bodyPr/>
          <a:lstStyle/>
          <a:p>
            <a:pPr marL="134938" indent="-134938">
              <a:spcAft>
                <a:spcPts val="300"/>
              </a:spcAft>
              <a:defRPr/>
            </a:pPr>
            <a:r>
              <a:rPr lang="en-GB" dirty="0">
                <a:latin typeface="Arial" panose="020B0604020202020204" pitchFamily="34" charset="0"/>
                <a:ea typeface="Arial Regular" charset="0"/>
                <a:cs typeface="Arial" panose="020B0604020202020204" pitchFamily="34" charset="0"/>
              </a:rPr>
              <a:t>1.	</a:t>
            </a:r>
            <a:r>
              <a:rPr lang="en-GB" dirty="0" err="1"/>
              <a:t>Lucendo</a:t>
            </a:r>
            <a:r>
              <a:rPr lang="en-GB" dirty="0"/>
              <a:t> AJ </a:t>
            </a:r>
            <a:r>
              <a:rPr lang="en-GB" i="1" dirty="0"/>
              <a:t>et al. </a:t>
            </a:r>
            <a:r>
              <a:rPr lang="en-GB" dirty="0"/>
              <a:t>Gastroenterology 2019; 157(1): 74-86.</a:t>
            </a:r>
          </a:p>
        </p:txBody>
      </p:sp>
      <p:sp>
        <p:nvSpPr>
          <p:cNvPr id="32" name="Title 3">
            <a:extLst>
              <a:ext uri="{FF2B5EF4-FFF2-40B4-BE49-F238E27FC236}">
                <a16:creationId xmlns:a16="http://schemas.microsoft.com/office/drawing/2014/main" id="{5C4F7E5C-C9E6-F64E-A2A9-51F845F6D551}"/>
              </a:ext>
            </a:extLst>
          </p:cNvPr>
          <p:cNvSpPr>
            <a:spLocks noGrp="1"/>
          </p:cNvSpPr>
          <p:nvPr>
            <p:ph type="title"/>
          </p:nvPr>
        </p:nvSpPr>
        <p:spPr>
          <a:xfrm>
            <a:off x="421067" y="143584"/>
            <a:ext cx="5955992" cy="1020932"/>
          </a:xfrm>
        </p:spPr>
        <p:txBody>
          <a:bodyPr/>
          <a:lstStyle/>
          <a:p>
            <a:r>
              <a:rPr lang="en-US" dirty="0" err="1"/>
              <a:t>Jorveza</a:t>
            </a:r>
            <a:r>
              <a:rPr lang="en-US" dirty="0"/>
              <a:t> led to a quick onset </a:t>
            </a:r>
            <a:br>
              <a:rPr lang="en-US" dirty="0"/>
            </a:br>
            <a:r>
              <a:rPr lang="en-US" dirty="0"/>
              <a:t>of symptom resolution</a:t>
            </a:r>
            <a:r>
              <a:rPr lang="en-US" baseline="30000" dirty="0"/>
              <a:t>1</a:t>
            </a:r>
          </a:p>
        </p:txBody>
      </p:sp>
      <p:sp>
        <p:nvSpPr>
          <p:cNvPr id="58" name="Content Placeholder 12">
            <a:extLst>
              <a:ext uri="{FF2B5EF4-FFF2-40B4-BE49-F238E27FC236}">
                <a16:creationId xmlns:a16="http://schemas.microsoft.com/office/drawing/2014/main" id="{9B389C3B-173E-4A4D-8830-3B353D8C596C}"/>
              </a:ext>
            </a:extLst>
          </p:cNvPr>
          <p:cNvSpPr txBox="1">
            <a:spLocks noChangeArrowheads="1"/>
          </p:cNvSpPr>
          <p:nvPr/>
        </p:nvSpPr>
        <p:spPr bwMode="auto">
          <a:xfrm>
            <a:off x="5380206" y="1230820"/>
            <a:ext cx="3134763" cy="4028514"/>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vert="horz" wrap="square" lIns="144000" tIns="144000" rIns="144000" bIns="144000" numCol="1"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41288" indent="-141288" eaLnBrk="1" hangingPunct="1">
              <a:lnSpc>
                <a:spcPct val="100000"/>
              </a:lnSpc>
              <a:spcBef>
                <a:spcPct val="0"/>
              </a:spcBef>
              <a:spcAft>
                <a:spcPts val="500"/>
              </a:spcAft>
            </a:pPr>
            <a:endParaRPr lang="en-GB" altLang="en-US" sz="1200" dirty="0">
              <a:latin typeface="Arial" panose="020B0604020202020204" pitchFamily="34" charset="0"/>
              <a:ea typeface="Arial Regular"/>
              <a:cs typeface="Arial" panose="020B0604020202020204" pitchFamily="34" charset="0"/>
            </a:endParaRPr>
          </a:p>
        </p:txBody>
      </p:sp>
      <p:sp>
        <p:nvSpPr>
          <p:cNvPr id="59" name="Content Placeholder 12">
            <a:extLst>
              <a:ext uri="{FF2B5EF4-FFF2-40B4-BE49-F238E27FC236}">
                <a16:creationId xmlns:a16="http://schemas.microsoft.com/office/drawing/2014/main" id="{054148AF-8164-9B45-9CA1-60F3EA89C6C6}"/>
              </a:ext>
            </a:extLst>
          </p:cNvPr>
          <p:cNvSpPr txBox="1">
            <a:spLocks noChangeArrowheads="1"/>
          </p:cNvSpPr>
          <p:nvPr/>
        </p:nvSpPr>
        <p:spPr bwMode="auto">
          <a:xfrm>
            <a:off x="421067" y="1230819"/>
            <a:ext cx="4772777" cy="4028513"/>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vert="horz" wrap="square" lIns="144000" tIns="144000" rIns="144000" bIns="144000" numCol="1"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41288" indent="-141288" eaLnBrk="1" hangingPunct="1">
              <a:lnSpc>
                <a:spcPct val="100000"/>
              </a:lnSpc>
              <a:spcBef>
                <a:spcPct val="0"/>
              </a:spcBef>
              <a:spcAft>
                <a:spcPts val="500"/>
              </a:spcAft>
            </a:pPr>
            <a:endParaRPr lang="en-GB" altLang="en-US" sz="12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64" name="Content Placeholder 12">
            <a:extLst>
              <a:ext uri="{FF2B5EF4-FFF2-40B4-BE49-F238E27FC236}">
                <a16:creationId xmlns:a16="http://schemas.microsoft.com/office/drawing/2014/main" id="{51614901-6C9D-2949-8103-9579A987B0DF}"/>
              </a:ext>
            </a:extLst>
          </p:cNvPr>
          <p:cNvSpPr txBox="1">
            <a:spLocks noChangeArrowheads="1"/>
          </p:cNvSpPr>
          <p:nvPr/>
        </p:nvSpPr>
        <p:spPr bwMode="auto">
          <a:xfrm>
            <a:off x="5425852" y="3708841"/>
            <a:ext cx="3139091" cy="1142093"/>
          </a:xfrm>
          <a:prstGeom prst="rect">
            <a:avLst/>
          </a:prstGeom>
          <a:noFill/>
          <a:ln>
            <a:noFill/>
          </a:ln>
        </p:spPr>
        <p:style>
          <a:lnRef idx="0">
            <a:scrgbClr r="0" g="0" b="0"/>
          </a:lnRef>
          <a:fillRef idx="0">
            <a:scrgbClr r="0" g="0" b="0"/>
          </a:fillRef>
          <a:effectRef idx="0">
            <a:scrgbClr r="0" g="0" b="0"/>
          </a:effectRef>
          <a:fontRef idx="major"/>
        </p:style>
        <p:txBody>
          <a:bodyPr lIns="144000" tIns="144000" rIns="144000" bIns="14400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buNone/>
            </a:pPr>
            <a:r>
              <a:rPr lang="en-US" sz="1400" b="1" dirty="0" err="1">
                <a:latin typeface="Arial Regular"/>
              </a:rPr>
              <a:t>Jorveza</a:t>
            </a:r>
            <a:r>
              <a:rPr lang="en-US" sz="1400" b="1" dirty="0">
                <a:latin typeface="Arial Regular"/>
              </a:rPr>
              <a:t> patients were four times more likely to have had no or only minimal problems of dysphagia on each day in the week prior to week 6 (62.7% </a:t>
            </a:r>
            <a:br>
              <a:rPr lang="en-US" sz="1400" b="1" dirty="0">
                <a:latin typeface="Arial Regular"/>
              </a:rPr>
            </a:br>
            <a:r>
              <a:rPr lang="en-US" sz="1400" b="1" dirty="0">
                <a:latin typeface="Arial Regular"/>
              </a:rPr>
              <a:t>vs 13.8% for placebo) </a:t>
            </a:r>
            <a:endParaRPr lang="en-GB" sz="1400" b="1" dirty="0">
              <a:latin typeface="Arial Regular"/>
            </a:endParaRPr>
          </a:p>
        </p:txBody>
      </p:sp>
      <p:sp>
        <p:nvSpPr>
          <p:cNvPr id="65" name="Content Placeholder 12">
            <a:extLst>
              <a:ext uri="{FF2B5EF4-FFF2-40B4-BE49-F238E27FC236}">
                <a16:creationId xmlns:a16="http://schemas.microsoft.com/office/drawing/2014/main" id="{C1BD8F09-D884-A54F-BADE-A0F8732FFB88}"/>
              </a:ext>
            </a:extLst>
          </p:cNvPr>
          <p:cNvSpPr txBox="1">
            <a:spLocks noChangeArrowheads="1"/>
          </p:cNvSpPr>
          <p:nvPr/>
        </p:nvSpPr>
        <p:spPr bwMode="auto">
          <a:xfrm>
            <a:off x="629031" y="1415340"/>
            <a:ext cx="4547934" cy="28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spcBef>
                <a:spcPct val="0"/>
              </a:spcBef>
              <a:spcAft>
                <a:spcPts val="600"/>
              </a:spcAft>
              <a:buNone/>
            </a:pPr>
            <a:r>
              <a:rPr lang="en-GB" altLang="en-US" sz="1400" b="1" dirty="0">
                <a:solidFill>
                  <a:schemeClr val="bg2">
                    <a:lumMod val="25000"/>
                  </a:schemeClr>
                </a:solidFill>
                <a:latin typeface="Arial Regular"/>
                <a:ea typeface="Arial Regular"/>
                <a:cs typeface="Arial Regular"/>
              </a:rPr>
              <a:t>Number of days with no or only minimal dysphagia</a:t>
            </a:r>
            <a:endParaRPr lang="en-GB" altLang="en-US" sz="1400" b="1" baseline="30000" dirty="0">
              <a:solidFill>
                <a:schemeClr val="bg2">
                  <a:lumMod val="25000"/>
                </a:schemeClr>
              </a:solidFill>
              <a:latin typeface="Arial Regular"/>
              <a:ea typeface="Arial Regular"/>
              <a:cs typeface="Arial Regular"/>
            </a:endParaRPr>
          </a:p>
        </p:txBody>
      </p:sp>
      <p:cxnSp>
        <p:nvCxnSpPr>
          <p:cNvPr id="66" name="Straight Connector 65">
            <a:extLst>
              <a:ext uri="{FF2B5EF4-FFF2-40B4-BE49-F238E27FC236}">
                <a16:creationId xmlns:a16="http://schemas.microsoft.com/office/drawing/2014/main" id="{65B35121-9A29-EE45-86FD-0FEA5110D2E3}"/>
              </a:ext>
            </a:extLst>
          </p:cNvPr>
          <p:cNvCxnSpPr>
            <a:cxnSpLocks/>
          </p:cNvCxnSpPr>
          <p:nvPr/>
        </p:nvCxnSpPr>
        <p:spPr>
          <a:xfrm>
            <a:off x="1075936" y="1779337"/>
            <a:ext cx="0" cy="197008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Content Placeholder 12">
            <a:extLst>
              <a:ext uri="{FF2B5EF4-FFF2-40B4-BE49-F238E27FC236}">
                <a16:creationId xmlns:a16="http://schemas.microsoft.com/office/drawing/2014/main" id="{9072635D-2C19-B64F-B97E-B454686DA051}"/>
              </a:ext>
            </a:extLst>
          </p:cNvPr>
          <p:cNvSpPr txBox="1">
            <a:spLocks noChangeArrowheads="1"/>
          </p:cNvSpPr>
          <p:nvPr/>
        </p:nvSpPr>
        <p:spPr bwMode="auto">
          <a:xfrm rot="16200000">
            <a:off x="-260589" y="2643434"/>
            <a:ext cx="1973305" cy="2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Days</a:t>
            </a:r>
          </a:p>
        </p:txBody>
      </p:sp>
      <p:sp>
        <p:nvSpPr>
          <p:cNvPr id="68" name="Content Placeholder 12">
            <a:extLst>
              <a:ext uri="{FF2B5EF4-FFF2-40B4-BE49-F238E27FC236}">
                <a16:creationId xmlns:a16="http://schemas.microsoft.com/office/drawing/2014/main" id="{CFA35945-B8C9-1E41-808B-F7F40535652D}"/>
              </a:ext>
            </a:extLst>
          </p:cNvPr>
          <p:cNvSpPr txBox="1">
            <a:spLocks noChangeArrowheads="1"/>
          </p:cNvSpPr>
          <p:nvPr/>
        </p:nvSpPr>
        <p:spPr bwMode="auto">
          <a:xfrm>
            <a:off x="734966" y="1720631"/>
            <a:ext cx="227307" cy="190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eaLnBrk="1" hangingPunct="1">
              <a:lnSpc>
                <a:spcPct val="100000"/>
              </a:lnSpc>
              <a:spcBef>
                <a:spcPct val="0"/>
              </a:spcBef>
              <a:spcAft>
                <a:spcPts val="14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6</a:t>
            </a:r>
          </a:p>
          <a:p>
            <a:pPr algn="r" eaLnBrk="1" hangingPunct="1">
              <a:lnSpc>
                <a:spcPct val="100000"/>
              </a:lnSpc>
              <a:spcBef>
                <a:spcPct val="0"/>
              </a:spcBef>
              <a:spcAft>
                <a:spcPts val="14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5</a:t>
            </a:r>
          </a:p>
          <a:p>
            <a:pPr algn="r" eaLnBrk="1" hangingPunct="1">
              <a:lnSpc>
                <a:spcPct val="100000"/>
              </a:lnSpc>
              <a:spcBef>
                <a:spcPct val="0"/>
              </a:spcBef>
              <a:spcAft>
                <a:spcPts val="14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4</a:t>
            </a:r>
          </a:p>
          <a:p>
            <a:pPr algn="r" eaLnBrk="1" hangingPunct="1">
              <a:lnSpc>
                <a:spcPct val="100000"/>
              </a:lnSpc>
              <a:spcBef>
                <a:spcPct val="0"/>
              </a:spcBef>
              <a:spcAft>
                <a:spcPts val="14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3</a:t>
            </a:r>
          </a:p>
          <a:p>
            <a:pPr algn="r" eaLnBrk="1" hangingPunct="1">
              <a:lnSpc>
                <a:spcPct val="100000"/>
              </a:lnSpc>
              <a:spcBef>
                <a:spcPct val="0"/>
              </a:spcBef>
              <a:spcAft>
                <a:spcPts val="14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2</a:t>
            </a:r>
          </a:p>
          <a:p>
            <a:pPr algn="r" eaLnBrk="1" hangingPunct="1">
              <a:lnSpc>
                <a:spcPct val="100000"/>
              </a:lnSpc>
              <a:spcBef>
                <a:spcPct val="0"/>
              </a:spcBef>
              <a:spcAft>
                <a:spcPts val="14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1</a:t>
            </a:r>
          </a:p>
          <a:p>
            <a:pPr algn="r" eaLnBrk="1" hangingPunct="1">
              <a:lnSpc>
                <a:spcPct val="100000"/>
              </a:lnSpc>
              <a:spcBef>
                <a:spcPct val="0"/>
              </a:spcBef>
              <a:spcAft>
                <a:spcPts val="14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0</a:t>
            </a:r>
          </a:p>
        </p:txBody>
      </p:sp>
      <p:cxnSp>
        <p:nvCxnSpPr>
          <p:cNvPr id="69" name="Straight Connector 68">
            <a:extLst>
              <a:ext uri="{FF2B5EF4-FFF2-40B4-BE49-F238E27FC236}">
                <a16:creationId xmlns:a16="http://schemas.microsoft.com/office/drawing/2014/main" id="{F0F7E950-51C8-F344-B830-A87041FA335D}"/>
              </a:ext>
            </a:extLst>
          </p:cNvPr>
          <p:cNvCxnSpPr>
            <a:cxnSpLocks/>
          </p:cNvCxnSpPr>
          <p:nvPr/>
        </p:nvCxnSpPr>
        <p:spPr>
          <a:xfrm flipH="1">
            <a:off x="1075941" y="3749418"/>
            <a:ext cx="33705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0" name="Content Placeholder 12">
            <a:extLst>
              <a:ext uri="{FF2B5EF4-FFF2-40B4-BE49-F238E27FC236}">
                <a16:creationId xmlns:a16="http://schemas.microsoft.com/office/drawing/2014/main" id="{485462D4-FAD6-F443-B0F1-63AB98A50611}"/>
              </a:ext>
            </a:extLst>
          </p:cNvPr>
          <p:cNvSpPr txBox="1">
            <a:spLocks noChangeArrowheads="1"/>
          </p:cNvSpPr>
          <p:nvPr/>
        </p:nvSpPr>
        <p:spPr bwMode="auto">
          <a:xfrm>
            <a:off x="1409852" y="3981693"/>
            <a:ext cx="3013520"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lnSpc>
                <a:spcPct val="100000"/>
              </a:lnSpc>
              <a:spcBef>
                <a:spcPct val="0"/>
              </a:spcBef>
              <a:spcAft>
                <a:spcPts val="3600"/>
              </a:spcAft>
              <a:buFont typeface="Arial" panose="020B0604020202020204" pitchFamily="34" charset="0"/>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Week</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71" name="Content Placeholder 12">
            <a:extLst>
              <a:ext uri="{FF2B5EF4-FFF2-40B4-BE49-F238E27FC236}">
                <a16:creationId xmlns:a16="http://schemas.microsoft.com/office/drawing/2014/main" id="{976F8D35-C410-384D-84CD-D6A6024FF975}"/>
              </a:ext>
            </a:extLst>
          </p:cNvPr>
          <p:cNvSpPr txBox="1">
            <a:spLocks noChangeArrowheads="1"/>
          </p:cNvSpPr>
          <p:nvPr/>
        </p:nvSpPr>
        <p:spPr bwMode="auto">
          <a:xfrm>
            <a:off x="1321453" y="3811894"/>
            <a:ext cx="175851"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lnSpc>
                <a:spcPct val="100000"/>
              </a:lnSpc>
              <a:spcBef>
                <a:spcPct val="0"/>
              </a:spcBef>
              <a:spcAft>
                <a:spcPts val="36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0</a:t>
            </a:r>
          </a:p>
        </p:txBody>
      </p:sp>
      <p:sp>
        <p:nvSpPr>
          <p:cNvPr id="72" name="Content Placeholder 12">
            <a:extLst>
              <a:ext uri="{FF2B5EF4-FFF2-40B4-BE49-F238E27FC236}">
                <a16:creationId xmlns:a16="http://schemas.microsoft.com/office/drawing/2014/main" id="{DD7D32F1-23FA-1245-97DD-0AA44583CE82}"/>
              </a:ext>
            </a:extLst>
          </p:cNvPr>
          <p:cNvSpPr txBox="1">
            <a:spLocks noChangeArrowheads="1"/>
          </p:cNvSpPr>
          <p:nvPr/>
        </p:nvSpPr>
        <p:spPr bwMode="auto">
          <a:xfrm>
            <a:off x="2326117" y="3811894"/>
            <a:ext cx="175851"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lnSpc>
                <a:spcPct val="100000"/>
              </a:lnSpc>
              <a:spcBef>
                <a:spcPct val="0"/>
              </a:spcBef>
              <a:spcAft>
                <a:spcPts val="36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2</a:t>
            </a:r>
          </a:p>
        </p:txBody>
      </p:sp>
      <p:sp>
        <p:nvSpPr>
          <p:cNvPr id="73" name="Content Placeholder 12">
            <a:extLst>
              <a:ext uri="{FF2B5EF4-FFF2-40B4-BE49-F238E27FC236}">
                <a16:creationId xmlns:a16="http://schemas.microsoft.com/office/drawing/2014/main" id="{914B8BE8-D4C3-9B42-9499-EE6BC7756A74}"/>
              </a:ext>
            </a:extLst>
          </p:cNvPr>
          <p:cNvSpPr txBox="1">
            <a:spLocks noChangeArrowheads="1"/>
          </p:cNvSpPr>
          <p:nvPr/>
        </p:nvSpPr>
        <p:spPr bwMode="auto">
          <a:xfrm>
            <a:off x="3330781" y="3811894"/>
            <a:ext cx="175851"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lnSpc>
                <a:spcPct val="100000"/>
              </a:lnSpc>
              <a:spcBef>
                <a:spcPct val="0"/>
              </a:spcBef>
              <a:spcAft>
                <a:spcPts val="36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4</a:t>
            </a:r>
          </a:p>
        </p:txBody>
      </p:sp>
      <p:sp>
        <p:nvSpPr>
          <p:cNvPr id="74" name="Content Placeholder 12">
            <a:extLst>
              <a:ext uri="{FF2B5EF4-FFF2-40B4-BE49-F238E27FC236}">
                <a16:creationId xmlns:a16="http://schemas.microsoft.com/office/drawing/2014/main" id="{DF7E189B-09BA-0140-8754-D0796850DDF7}"/>
              </a:ext>
            </a:extLst>
          </p:cNvPr>
          <p:cNvSpPr txBox="1">
            <a:spLocks noChangeArrowheads="1"/>
          </p:cNvSpPr>
          <p:nvPr/>
        </p:nvSpPr>
        <p:spPr bwMode="auto">
          <a:xfrm>
            <a:off x="4335447" y="3811894"/>
            <a:ext cx="175851" cy="2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lnSpc>
                <a:spcPct val="100000"/>
              </a:lnSpc>
              <a:spcBef>
                <a:spcPct val="0"/>
              </a:spcBef>
              <a:spcAft>
                <a:spcPts val="36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6</a:t>
            </a:r>
          </a:p>
        </p:txBody>
      </p:sp>
      <p:grpSp>
        <p:nvGrpSpPr>
          <p:cNvPr id="75" name="Group 74">
            <a:extLst>
              <a:ext uri="{FF2B5EF4-FFF2-40B4-BE49-F238E27FC236}">
                <a16:creationId xmlns:a16="http://schemas.microsoft.com/office/drawing/2014/main" id="{C56A3785-FF48-A643-A15A-4EB426A4F01C}"/>
              </a:ext>
            </a:extLst>
          </p:cNvPr>
          <p:cNvGrpSpPr/>
          <p:nvPr/>
        </p:nvGrpSpPr>
        <p:grpSpPr>
          <a:xfrm>
            <a:off x="4388552" y="1878826"/>
            <a:ext cx="57890" cy="492053"/>
            <a:chOff x="5059368" y="2456169"/>
            <a:chExt cx="71721" cy="492053"/>
          </a:xfrm>
        </p:grpSpPr>
        <p:cxnSp>
          <p:nvCxnSpPr>
            <p:cNvPr id="76" name="Straight Connector 75">
              <a:extLst>
                <a:ext uri="{FF2B5EF4-FFF2-40B4-BE49-F238E27FC236}">
                  <a16:creationId xmlns:a16="http://schemas.microsoft.com/office/drawing/2014/main" id="{41FB0C17-12B8-C645-A4ED-8B5F67F98DF2}"/>
                </a:ext>
              </a:extLst>
            </p:cNvPr>
            <p:cNvCxnSpPr/>
            <p:nvPr/>
          </p:nvCxnSpPr>
          <p:spPr>
            <a:xfrm>
              <a:off x="5095228" y="2456169"/>
              <a:ext cx="0" cy="492053"/>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BA6B739-9078-524F-B8C0-9CDB52B87CFE}"/>
                </a:ext>
              </a:extLst>
            </p:cNvPr>
            <p:cNvCxnSpPr>
              <a:cxnSpLocks/>
            </p:cNvCxnSpPr>
            <p:nvPr/>
          </p:nvCxnSpPr>
          <p:spPr>
            <a:xfrm flipH="1">
              <a:off x="5059368" y="245685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90B8E7B-EFBD-F242-A50E-9A91CE824BD2}"/>
                </a:ext>
              </a:extLst>
            </p:cNvPr>
            <p:cNvCxnSpPr>
              <a:cxnSpLocks/>
            </p:cNvCxnSpPr>
            <p:nvPr/>
          </p:nvCxnSpPr>
          <p:spPr>
            <a:xfrm flipH="1">
              <a:off x="5059368" y="294822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A4CB83A-665D-694D-BAA2-02C52F1B8729}"/>
              </a:ext>
            </a:extLst>
          </p:cNvPr>
          <p:cNvGrpSpPr/>
          <p:nvPr/>
        </p:nvGrpSpPr>
        <p:grpSpPr>
          <a:xfrm>
            <a:off x="4388552" y="2815412"/>
            <a:ext cx="57890" cy="693693"/>
            <a:chOff x="5059368" y="2456169"/>
            <a:chExt cx="71721" cy="492053"/>
          </a:xfrm>
        </p:grpSpPr>
        <p:cxnSp>
          <p:nvCxnSpPr>
            <p:cNvPr id="80" name="Straight Connector 79">
              <a:extLst>
                <a:ext uri="{FF2B5EF4-FFF2-40B4-BE49-F238E27FC236}">
                  <a16:creationId xmlns:a16="http://schemas.microsoft.com/office/drawing/2014/main" id="{A09F0143-09B0-E445-AF1E-FC1FF791194C}"/>
                </a:ext>
              </a:extLst>
            </p:cNvPr>
            <p:cNvCxnSpPr/>
            <p:nvPr/>
          </p:nvCxnSpPr>
          <p:spPr>
            <a:xfrm>
              <a:off x="5095228" y="2456169"/>
              <a:ext cx="0" cy="492053"/>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A194F39-7959-FD41-A640-74BF3726FCAB}"/>
                </a:ext>
              </a:extLst>
            </p:cNvPr>
            <p:cNvCxnSpPr>
              <a:cxnSpLocks/>
            </p:cNvCxnSpPr>
            <p:nvPr/>
          </p:nvCxnSpPr>
          <p:spPr>
            <a:xfrm flipH="1">
              <a:off x="5059368" y="245685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412259C-268C-9A4A-8E36-9844639D9B68}"/>
                </a:ext>
              </a:extLst>
            </p:cNvPr>
            <p:cNvCxnSpPr>
              <a:cxnSpLocks/>
            </p:cNvCxnSpPr>
            <p:nvPr/>
          </p:nvCxnSpPr>
          <p:spPr>
            <a:xfrm flipH="1">
              <a:off x="5059368" y="294822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DCF49956-C18E-A144-91CD-E816300CA652}"/>
              </a:ext>
            </a:extLst>
          </p:cNvPr>
          <p:cNvGrpSpPr/>
          <p:nvPr/>
        </p:nvGrpSpPr>
        <p:grpSpPr>
          <a:xfrm>
            <a:off x="3389089" y="2180035"/>
            <a:ext cx="57890" cy="531922"/>
            <a:chOff x="5059368" y="2456169"/>
            <a:chExt cx="71721" cy="492053"/>
          </a:xfrm>
        </p:grpSpPr>
        <p:cxnSp>
          <p:nvCxnSpPr>
            <p:cNvPr id="84" name="Straight Connector 83">
              <a:extLst>
                <a:ext uri="{FF2B5EF4-FFF2-40B4-BE49-F238E27FC236}">
                  <a16:creationId xmlns:a16="http://schemas.microsoft.com/office/drawing/2014/main" id="{405FC3CA-5B2C-514E-B240-8397FAE5EEA5}"/>
                </a:ext>
              </a:extLst>
            </p:cNvPr>
            <p:cNvCxnSpPr/>
            <p:nvPr/>
          </p:nvCxnSpPr>
          <p:spPr>
            <a:xfrm>
              <a:off x="5095228" y="2456169"/>
              <a:ext cx="0" cy="492053"/>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2BE19C8-088E-2A40-9DA1-77AECD205B9A}"/>
                </a:ext>
              </a:extLst>
            </p:cNvPr>
            <p:cNvCxnSpPr>
              <a:cxnSpLocks/>
            </p:cNvCxnSpPr>
            <p:nvPr/>
          </p:nvCxnSpPr>
          <p:spPr>
            <a:xfrm flipH="1">
              <a:off x="5059368" y="245685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48EFD8C-0937-7844-9287-DF3104C5DC7A}"/>
                </a:ext>
              </a:extLst>
            </p:cNvPr>
            <p:cNvCxnSpPr>
              <a:cxnSpLocks/>
            </p:cNvCxnSpPr>
            <p:nvPr/>
          </p:nvCxnSpPr>
          <p:spPr>
            <a:xfrm flipH="1">
              <a:off x="5059368" y="294822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6C64C1E3-9805-8D42-A1B4-9AF35247DFD8}"/>
              </a:ext>
            </a:extLst>
          </p:cNvPr>
          <p:cNvGrpSpPr/>
          <p:nvPr/>
        </p:nvGrpSpPr>
        <p:grpSpPr>
          <a:xfrm>
            <a:off x="3389089" y="2815413"/>
            <a:ext cx="57890" cy="743899"/>
            <a:chOff x="5059368" y="2456169"/>
            <a:chExt cx="71721" cy="492053"/>
          </a:xfrm>
        </p:grpSpPr>
        <p:cxnSp>
          <p:nvCxnSpPr>
            <p:cNvPr id="99" name="Straight Connector 98">
              <a:extLst>
                <a:ext uri="{FF2B5EF4-FFF2-40B4-BE49-F238E27FC236}">
                  <a16:creationId xmlns:a16="http://schemas.microsoft.com/office/drawing/2014/main" id="{1E5E8928-EFC6-4744-9FC3-0F4127BFB2E4}"/>
                </a:ext>
              </a:extLst>
            </p:cNvPr>
            <p:cNvCxnSpPr/>
            <p:nvPr/>
          </p:nvCxnSpPr>
          <p:spPr>
            <a:xfrm>
              <a:off x="5095228" y="2456169"/>
              <a:ext cx="0" cy="492053"/>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2AC6A15-F59A-2B42-B2EC-6C2506F40FA4}"/>
                </a:ext>
              </a:extLst>
            </p:cNvPr>
            <p:cNvCxnSpPr>
              <a:cxnSpLocks/>
            </p:cNvCxnSpPr>
            <p:nvPr/>
          </p:nvCxnSpPr>
          <p:spPr>
            <a:xfrm flipH="1">
              <a:off x="5059368" y="245685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AF5D7DA-6FBF-B846-A477-0D12838CA8AF}"/>
                </a:ext>
              </a:extLst>
            </p:cNvPr>
            <p:cNvCxnSpPr>
              <a:cxnSpLocks/>
            </p:cNvCxnSpPr>
            <p:nvPr/>
          </p:nvCxnSpPr>
          <p:spPr>
            <a:xfrm flipH="1">
              <a:off x="5059368" y="294822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1DCBD435-6E53-384A-8F92-FC4BC4EE3B9B}"/>
              </a:ext>
            </a:extLst>
          </p:cNvPr>
          <p:cNvGrpSpPr/>
          <p:nvPr/>
        </p:nvGrpSpPr>
        <p:grpSpPr>
          <a:xfrm>
            <a:off x="2375635" y="2513088"/>
            <a:ext cx="57890" cy="531922"/>
            <a:chOff x="5059368" y="2456169"/>
            <a:chExt cx="71721" cy="492053"/>
          </a:xfrm>
        </p:grpSpPr>
        <p:cxnSp>
          <p:nvCxnSpPr>
            <p:cNvPr id="142" name="Straight Connector 141">
              <a:extLst>
                <a:ext uri="{FF2B5EF4-FFF2-40B4-BE49-F238E27FC236}">
                  <a16:creationId xmlns:a16="http://schemas.microsoft.com/office/drawing/2014/main" id="{45322413-1C72-1A47-B537-5A8FD1D17B9C}"/>
                </a:ext>
              </a:extLst>
            </p:cNvPr>
            <p:cNvCxnSpPr/>
            <p:nvPr/>
          </p:nvCxnSpPr>
          <p:spPr>
            <a:xfrm>
              <a:off x="5095228" y="2456169"/>
              <a:ext cx="0" cy="492053"/>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5036AA7-931D-534F-A022-53600351E017}"/>
                </a:ext>
              </a:extLst>
            </p:cNvPr>
            <p:cNvCxnSpPr>
              <a:cxnSpLocks/>
            </p:cNvCxnSpPr>
            <p:nvPr/>
          </p:nvCxnSpPr>
          <p:spPr>
            <a:xfrm flipH="1">
              <a:off x="5059368" y="245685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6877BD2-739F-FF43-AFA8-F115EC49AB37}"/>
                </a:ext>
              </a:extLst>
            </p:cNvPr>
            <p:cNvCxnSpPr>
              <a:cxnSpLocks/>
            </p:cNvCxnSpPr>
            <p:nvPr/>
          </p:nvCxnSpPr>
          <p:spPr>
            <a:xfrm flipH="1">
              <a:off x="5059368" y="294822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A681C450-D342-2747-9D15-C30C0D648807}"/>
              </a:ext>
            </a:extLst>
          </p:cNvPr>
          <p:cNvGrpSpPr/>
          <p:nvPr/>
        </p:nvGrpSpPr>
        <p:grpSpPr>
          <a:xfrm>
            <a:off x="2375633" y="3269664"/>
            <a:ext cx="57890" cy="461988"/>
            <a:chOff x="5059368" y="2456169"/>
            <a:chExt cx="71721" cy="492053"/>
          </a:xfrm>
        </p:grpSpPr>
        <p:cxnSp>
          <p:nvCxnSpPr>
            <p:cNvPr id="146" name="Straight Connector 145">
              <a:extLst>
                <a:ext uri="{FF2B5EF4-FFF2-40B4-BE49-F238E27FC236}">
                  <a16:creationId xmlns:a16="http://schemas.microsoft.com/office/drawing/2014/main" id="{1E04F385-4885-5944-9777-81D2A5349D94}"/>
                </a:ext>
              </a:extLst>
            </p:cNvPr>
            <p:cNvCxnSpPr/>
            <p:nvPr/>
          </p:nvCxnSpPr>
          <p:spPr>
            <a:xfrm>
              <a:off x="5095229" y="2456169"/>
              <a:ext cx="0" cy="492053"/>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B6FB7F9-E813-ED4A-BE90-E36EA3347D27}"/>
                </a:ext>
              </a:extLst>
            </p:cNvPr>
            <p:cNvCxnSpPr>
              <a:cxnSpLocks/>
            </p:cNvCxnSpPr>
            <p:nvPr/>
          </p:nvCxnSpPr>
          <p:spPr>
            <a:xfrm flipH="1">
              <a:off x="5059368" y="245685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ED2BAEA-0B52-7A45-913E-290C244314B9}"/>
                </a:ext>
              </a:extLst>
            </p:cNvPr>
            <p:cNvCxnSpPr>
              <a:cxnSpLocks/>
            </p:cNvCxnSpPr>
            <p:nvPr/>
          </p:nvCxnSpPr>
          <p:spPr>
            <a:xfrm flipH="1">
              <a:off x="5059368" y="294822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589ECC1F-DCD8-604B-8001-4F86688698CE}"/>
              </a:ext>
            </a:extLst>
          </p:cNvPr>
          <p:cNvGrpSpPr/>
          <p:nvPr/>
        </p:nvGrpSpPr>
        <p:grpSpPr>
          <a:xfrm>
            <a:off x="1380489" y="3219504"/>
            <a:ext cx="57890" cy="349494"/>
            <a:chOff x="5059368" y="2456169"/>
            <a:chExt cx="71721" cy="492053"/>
          </a:xfrm>
        </p:grpSpPr>
        <p:cxnSp>
          <p:nvCxnSpPr>
            <p:cNvPr id="150" name="Straight Connector 149">
              <a:extLst>
                <a:ext uri="{FF2B5EF4-FFF2-40B4-BE49-F238E27FC236}">
                  <a16:creationId xmlns:a16="http://schemas.microsoft.com/office/drawing/2014/main" id="{02B3490D-F4E5-9044-9D6C-10BC65215837}"/>
                </a:ext>
              </a:extLst>
            </p:cNvPr>
            <p:cNvCxnSpPr/>
            <p:nvPr/>
          </p:nvCxnSpPr>
          <p:spPr>
            <a:xfrm>
              <a:off x="5095228" y="2456169"/>
              <a:ext cx="0" cy="492053"/>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2B792F0-B3B0-CC46-913C-36C98FBA83E3}"/>
                </a:ext>
              </a:extLst>
            </p:cNvPr>
            <p:cNvCxnSpPr>
              <a:cxnSpLocks/>
            </p:cNvCxnSpPr>
            <p:nvPr/>
          </p:nvCxnSpPr>
          <p:spPr>
            <a:xfrm flipH="1">
              <a:off x="5059368" y="245685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D80AF7C-4455-AE4E-BE89-61DD91FEA14D}"/>
                </a:ext>
              </a:extLst>
            </p:cNvPr>
            <p:cNvCxnSpPr>
              <a:cxnSpLocks/>
            </p:cNvCxnSpPr>
            <p:nvPr/>
          </p:nvCxnSpPr>
          <p:spPr>
            <a:xfrm flipH="1">
              <a:off x="5059368" y="294822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CA3FB231-667E-914F-B142-00AFA392D60D}"/>
              </a:ext>
            </a:extLst>
          </p:cNvPr>
          <p:cNvGrpSpPr/>
          <p:nvPr/>
        </p:nvGrpSpPr>
        <p:grpSpPr>
          <a:xfrm>
            <a:off x="1380489" y="3339763"/>
            <a:ext cx="57890" cy="412008"/>
            <a:chOff x="5059368" y="2456169"/>
            <a:chExt cx="71721" cy="492053"/>
          </a:xfrm>
        </p:grpSpPr>
        <p:cxnSp>
          <p:nvCxnSpPr>
            <p:cNvPr id="154" name="Straight Connector 153">
              <a:extLst>
                <a:ext uri="{FF2B5EF4-FFF2-40B4-BE49-F238E27FC236}">
                  <a16:creationId xmlns:a16="http://schemas.microsoft.com/office/drawing/2014/main" id="{575024FB-0F90-1A46-A6A2-E754A2FEA3A1}"/>
                </a:ext>
              </a:extLst>
            </p:cNvPr>
            <p:cNvCxnSpPr/>
            <p:nvPr/>
          </p:nvCxnSpPr>
          <p:spPr>
            <a:xfrm>
              <a:off x="5095228" y="2456169"/>
              <a:ext cx="0" cy="492053"/>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9AA59E4-3D66-A944-98AA-C382F7601867}"/>
                </a:ext>
              </a:extLst>
            </p:cNvPr>
            <p:cNvCxnSpPr>
              <a:cxnSpLocks/>
            </p:cNvCxnSpPr>
            <p:nvPr/>
          </p:nvCxnSpPr>
          <p:spPr>
            <a:xfrm flipH="1">
              <a:off x="5059368" y="245685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2EE32D8-6FBE-EB42-B495-DB6F24B0A277}"/>
                </a:ext>
              </a:extLst>
            </p:cNvPr>
            <p:cNvCxnSpPr>
              <a:cxnSpLocks/>
            </p:cNvCxnSpPr>
            <p:nvPr/>
          </p:nvCxnSpPr>
          <p:spPr>
            <a:xfrm flipH="1">
              <a:off x="5059368" y="2948222"/>
              <a:ext cx="71721"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7" name="Freeform 156">
            <a:extLst>
              <a:ext uri="{FF2B5EF4-FFF2-40B4-BE49-F238E27FC236}">
                <a16:creationId xmlns:a16="http://schemas.microsoft.com/office/drawing/2014/main" id="{0F662326-183D-2E45-96DD-117419805C8C}"/>
              </a:ext>
            </a:extLst>
          </p:cNvPr>
          <p:cNvSpPr/>
          <p:nvPr/>
        </p:nvSpPr>
        <p:spPr>
          <a:xfrm>
            <a:off x="1410287" y="3133563"/>
            <a:ext cx="3011835" cy="438748"/>
          </a:xfrm>
          <a:custGeom>
            <a:avLst/>
            <a:gdLst>
              <a:gd name="connsiteX0" fmla="*/ 0 w 3731408"/>
              <a:gd name="connsiteY0" fmla="*/ 438748 h 438748"/>
              <a:gd name="connsiteX1" fmla="*/ 1238335 w 3731408"/>
              <a:gd name="connsiteY1" fmla="*/ 344437 h 438748"/>
              <a:gd name="connsiteX2" fmla="*/ 2488972 w 3731408"/>
              <a:gd name="connsiteY2" fmla="*/ 4100 h 438748"/>
              <a:gd name="connsiteX3" fmla="*/ 3731408 w 3731408"/>
              <a:gd name="connsiteY3" fmla="*/ 0 h 438748"/>
            </a:gdLst>
            <a:ahLst/>
            <a:cxnLst>
              <a:cxn ang="0">
                <a:pos x="connsiteX0" y="connsiteY0"/>
              </a:cxn>
              <a:cxn ang="0">
                <a:pos x="connsiteX1" y="connsiteY1"/>
              </a:cxn>
              <a:cxn ang="0">
                <a:pos x="connsiteX2" y="connsiteY2"/>
              </a:cxn>
              <a:cxn ang="0">
                <a:pos x="connsiteX3" y="connsiteY3"/>
              </a:cxn>
            </a:cxnLst>
            <a:rect l="l" t="t" r="r" b="b"/>
            <a:pathLst>
              <a:path w="3731408" h="438748">
                <a:moveTo>
                  <a:pt x="0" y="438748"/>
                </a:moveTo>
                <a:lnTo>
                  <a:pt x="1238335" y="344437"/>
                </a:lnTo>
                <a:lnTo>
                  <a:pt x="2488972" y="4100"/>
                </a:lnTo>
                <a:lnTo>
                  <a:pt x="3731408" y="0"/>
                </a:ln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latin typeface="Arial Regular"/>
            </a:endParaRPr>
          </a:p>
        </p:txBody>
      </p:sp>
      <p:sp>
        <p:nvSpPr>
          <p:cNvPr id="158" name="Freeform 157">
            <a:extLst>
              <a:ext uri="{FF2B5EF4-FFF2-40B4-BE49-F238E27FC236}">
                <a16:creationId xmlns:a16="http://schemas.microsoft.com/office/drawing/2014/main" id="{003E3F5F-C2B5-9D4B-8A70-E16D86431599}"/>
              </a:ext>
            </a:extLst>
          </p:cNvPr>
          <p:cNvSpPr/>
          <p:nvPr/>
        </p:nvSpPr>
        <p:spPr>
          <a:xfrm>
            <a:off x="1416907" y="2116652"/>
            <a:ext cx="3001904" cy="1275239"/>
          </a:xfrm>
          <a:custGeom>
            <a:avLst/>
            <a:gdLst>
              <a:gd name="connsiteX0" fmla="*/ 0 w 3719106"/>
              <a:gd name="connsiteY0" fmla="*/ 1275239 h 1275239"/>
              <a:gd name="connsiteX1" fmla="*/ 1234235 w 3719106"/>
              <a:gd name="connsiteY1" fmla="*/ 643770 h 1275239"/>
              <a:gd name="connsiteX2" fmla="*/ 2476671 w 3719106"/>
              <a:gd name="connsiteY2" fmla="*/ 299332 h 1275239"/>
              <a:gd name="connsiteX3" fmla="*/ 3719106 w 3719106"/>
              <a:gd name="connsiteY3" fmla="*/ 0 h 1275239"/>
            </a:gdLst>
            <a:ahLst/>
            <a:cxnLst>
              <a:cxn ang="0">
                <a:pos x="connsiteX0" y="connsiteY0"/>
              </a:cxn>
              <a:cxn ang="0">
                <a:pos x="connsiteX1" y="connsiteY1"/>
              </a:cxn>
              <a:cxn ang="0">
                <a:pos x="connsiteX2" y="connsiteY2"/>
              </a:cxn>
              <a:cxn ang="0">
                <a:pos x="connsiteX3" y="connsiteY3"/>
              </a:cxn>
            </a:cxnLst>
            <a:rect l="l" t="t" r="r" b="b"/>
            <a:pathLst>
              <a:path w="3719106" h="1275239">
                <a:moveTo>
                  <a:pt x="0" y="1275239"/>
                </a:moveTo>
                <a:lnTo>
                  <a:pt x="1234235" y="643770"/>
                </a:lnTo>
                <a:lnTo>
                  <a:pt x="2476671" y="299332"/>
                </a:lnTo>
                <a:lnTo>
                  <a:pt x="3719106"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latin typeface="Arial Regular"/>
            </a:endParaRPr>
          </a:p>
        </p:txBody>
      </p:sp>
      <p:sp>
        <p:nvSpPr>
          <p:cNvPr id="159" name="Content Placeholder 12">
            <a:extLst>
              <a:ext uri="{FF2B5EF4-FFF2-40B4-BE49-F238E27FC236}">
                <a16:creationId xmlns:a16="http://schemas.microsoft.com/office/drawing/2014/main" id="{A84F7D57-B328-4644-A4A6-5803AB7341A8}"/>
              </a:ext>
            </a:extLst>
          </p:cNvPr>
          <p:cNvSpPr txBox="1">
            <a:spLocks noChangeArrowheads="1"/>
          </p:cNvSpPr>
          <p:nvPr/>
        </p:nvSpPr>
        <p:spPr bwMode="auto">
          <a:xfrm>
            <a:off x="4527322" y="2051343"/>
            <a:ext cx="455997" cy="1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100000"/>
              </a:lnSpc>
              <a:spcBef>
                <a:spcPct val="0"/>
              </a:spcBef>
              <a:spcAft>
                <a:spcPts val="3600"/>
              </a:spcAft>
              <a:buFont typeface="Arial" panose="020B0604020202020204" pitchFamily="34" charset="0"/>
              <a:buNone/>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Jorveza</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160" name="Content Placeholder 12">
            <a:extLst>
              <a:ext uri="{FF2B5EF4-FFF2-40B4-BE49-F238E27FC236}">
                <a16:creationId xmlns:a16="http://schemas.microsoft.com/office/drawing/2014/main" id="{A184EB85-466E-C647-96B5-8CA02F79491F}"/>
              </a:ext>
            </a:extLst>
          </p:cNvPr>
          <p:cNvSpPr txBox="1">
            <a:spLocks noChangeArrowheads="1"/>
          </p:cNvSpPr>
          <p:nvPr/>
        </p:nvSpPr>
        <p:spPr bwMode="auto">
          <a:xfrm>
            <a:off x="4527322" y="3064791"/>
            <a:ext cx="505234" cy="15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100000"/>
              </a:lnSpc>
              <a:spcBef>
                <a:spcPct val="0"/>
              </a:spcBef>
              <a:spcAft>
                <a:spcPts val="36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Placebo</a:t>
            </a:r>
          </a:p>
        </p:txBody>
      </p:sp>
      <p:pic>
        <p:nvPicPr>
          <p:cNvPr id="161" name="Picture 160">
            <a:extLst>
              <a:ext uri="{FF2B5EF4-FFF2-40B4-BE49-F238E27FC236}">
                <a16:creationId xmlns:a16="http://schemas.microsoft.com/office/drawing/2014/main" id="{D19167F5-1155-1746-AED4-88C5FC63A2DF}"/>
              </a:ext>
            </a:extLst>
          </p:cNvPr>
          <p:cNvPicPr/>
          <p:nvPr/>
        </p:nvPicPr>
        <p:blipFill rotWithShape="1">
          <a:blip r:embed="rId2"/>
          <a:srcRect t="12759" b="15251"/>
          <a:stretch/>
        </p:blipFill>
        <p:spPr>
          <a:xfrm>
            <a:off x="5569990" y="1395235"/>
            <a:ext cx="2716520" cy="2321903"/>
          </a:xfrm>
          <a:prstGeom prst="rect">
            <a:avLst/>
          </a:prstGeom>
        </p:spPr>
      </p:pic>
      <p:sp>
        <p:nvSpPr>
          <p:cNvPr id="162" name="Rectangle 161">
            <a:extLst>
              <a:ext uri="{FF2B5EF4-FFF2-40B4-BE49-F238E27FC236}">
                <a16:creationId xmlns:a16="http://schemas.microsoft.com/office/drawing/2014/main" id="{0915B833-DAEF-DA46-8D8F-63E165D9FF78}"/>
              </a:ext>
            </a:extLst>
          </p:cNvPr>
          <p:cNvSpPr/>
          <p:nvPr/>
        </p:nvSpPr>
        <p:spPr>
          <a:xfrm>
            <a:off x="2228647" y="4289858"/>
            <a:ext cx="1463505" cy="4287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endParaRPr>
          </a:p>
        </p:txBody>
      </p:sp>
      <p:sp>
        <p:nvSpPr>
          <p:cNvPr id="163" name="Rectangle 162">
            <a:extLst>
              <a:ext uri="{FF2B5EF4-FFF2-40B4-BE49-F238E27FC236}">
                <a16:creationId xmlns:a16="http://schemas.microsoft.com/office/drawing/2014/main" id="{87F7A531-EBBD-E44B-802A-88D49019EE23}"/>
              </a:ext>
            </a:extLst>
          </p:cNvPr>
          <p:cNvSpPr/>
          <p:nvPr/>
        </p:nvSpPr>
        <p:spPr>
          <a:xfrm>
            <a:off x="1075936" y="4290970"/>
            <a:ext cx="1112723" cy="42764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a:endParaRPr>
          </a:p>
        </p:txBody>
      </p:sp>
      <p:sp>
        <p:nvSpPr>
          <p:cNvPr id="164" name="Content Placeholder 12">
            <a:extLst>
              <a:ext uri="{FF2B5EF4-FFF2-40B4-BE49-F238E27FC236}">
                <a16:creationId xmlns:a16="http://schemas.microsoft.com/office/drawing/2014/main" id="{52FB937C-B35F-9444-9226-1B15B4A08980}"/>
              </a:ext>
            </a:extLst>
          </p:cNvPr>
          <p:cNvSpPr txBox="1">
            <a:spLocks noChangeArrowheads="1"/>
          </p:cNvSpPr>
          <p:nvPr/>
        </p:nvSpPr>
        <p:spPr bwMode="auto">
          <a:xfrm>
            <a:off x="2303076" y="4322583"/>
            <a:ext cx="1061949" cy="39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lnSpc>
                <a:spcPct val="100000"/>
              </a:lnSpc>
              <a:spcBef>
                <a:spcPct val="0"/>
              </a:spcBef>
              <a:buFont typeface="Arial" panose="020B0604020202020204" pitchFamily="34" charset="0"/>
              <a:buNone/>
            </a:pPr>
            <a:r>
              <a:rPr lang="de-DE" altLang="en-US" sz="1200" b="1" dirty="0">
                <a:solidFill>
                  <a:schemeClr val="bg1"/>
                </a:solidFill>
                <a:latin typeface="Arial" panose="020B0604020202020204" pitchFamily="34" charset="0"/>
                <a:ea typeface="Arial Regular"/>
                <a:cs typeface="Arial" panose="020B0604020202020204" pitchFamily="34" charset="0"/>
              </a:rPr>
              <a:t>3.1 </a:t>
            </a:r>
            <a:r>
              <a:rPr lang="de-DE" altLang="en-US" sz="1200" b="1" dirty="0" err="1">
                <a:solidFill>
                  <a:schemeClr val="bg1"/>
                </a:solidFill>
                <a:latin typeface="Arial" panose="020B0604020202020204" pitchFamily="34" charset="0"/>
                <a:ea typeface="Arial Regular"/>
                <a:cs typeface="Arial" panose="020B0604020202020204" pitchFamily="34" charset="0"/>
              </a:rPr>
              <a:t>days</a:t>
            </a:r>
            <a:endParaRPr lang="de-DE" altLang="en-US" sz="1200" b="1" dirty="0">
              <a:solidFill>
                <a:schemeClr val="bg1"/>
              </a:solidFill>
              <a:latin typeface="Arial" panose="020B0604020202020204" pitchFamily="34" charset="0"/>
              <a:ea typeface="Arial Regular"/>
              <a:cs typeface="Arial" panose="020B0604020202020204" pitchFamily="34" charset="0"/>
            </a:endParaRPr>
          </a:p>
          <a:p>
            <a:pPr>
              <a:spcBef>
                <a:spcPct val="0"/>
              </a:spcBef>
              <a:spcAft>
                <a:spcPts val="300"/>
              </a:spcAft>
            </a:pPr>
            <a:r>
              <a:rPr lang="de-DE" altLang="en-US" sz="900" dirty="0">
                <a:solidFill>
                  <a:schemeClr val="bg1"/>
                </a:solidFill>
                <a:latin typeface="Arial" panose="020B0604020202020204" pitchFamily="34" charset="0"/>
                <a:ea typeface="Arial Regular"/>
                <a:cs typeface="Arial" panose="020B0604020202020204" pitchFamily="34" charset="0"/>
              </a:rPr>
              <a:t>95% CI: 1.8-4.4</a:t>
            </a:r>
          </a:p>
        </p:txBody>
      </p:sp>
      <p:sp>
        <p:nvSpPr>
          <p:cNvPr id="165" name="Content Placeholder 12">
            <a:extLst>
              <a:ext uri="{FF2B5EF4-FFF2-40B4-BE49-F238E27FC236}">
                <a16:creationId xmlns:a16="http://schemas.microsoft.com/office/drawing/2014/main" id="{39D52101-6D35-A347-B2BE-5468B1A8429F}"/>
              </a:ext>
            </a:extLst>
          </p:cNvPr>
          <p:cNvSpPr txBox="1">
            <a:spLocks noChangeArrowheads="1"/>
          </p:cNvSpPr>
          <p:nvPr/>
        </p:nvSpPr>
        <p:spPr bwMode="auto">
          <a:xfrm>
            <a:off x="1148613" y="4343790"/>
            <a:ext cx="1034821" cy="32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lnSpc>
                <a:spcPct val="100000"/>
              </a:lnSpc>
              <a:spcBef>
                <a:spcPct val="0"/>
              </a:spcBef>
              <a:spcAft>
                <a:spcPts val="3600"/>
              </a:spcAft>
              <a:buFont typeface="Arial" panose="020B0604020202020204" pitchFamily="34" charset="0"/>
              <a:buNone/>
            </a:pPr>
            <a:r>
              <a:rPr lang="de-DE" altLang="en-US" sz="1000" dirty="0" err="1">
                <a:solidFill>
                  <a:schemeClr val="bg1"/>
                </a:solidFill>
                <a:latin typeface="Arial" panose="020B0604020202020204" pitchFamily="34" charset="0"/>
                <a:ea typeface="Arial Regular"/>
                <a:cs typeface="Arial" panose="020B0604020202020204" pitchFamily="34" charset="0"/>
              </a:rPr>
              <a:t>Difference</a:t>
            </a:r>
            <a:r>
              <a:rPr lang="de-DE" altLang="en-US" sz="1000" dirty="0">
                <a:solidFill>
                  <a:schemeClr val="bg1"/>
                </a:solidFill>
                <a:latin typeface="Arial" panose="020B0604020202020204" pitchFamily="34" charset="0"/>
                <a:ea typeface="Arial Regular"/>
                <a:cs typeface="Arial" panose="020B0604020202020204" pitchFamily="34" charset="0"/>
              </a:rPr>
              <a:t> </a:t>
            </a:r>
            <a:br>
              <a:rPr lang="de-DE" altLang="en-US" sz="1000" dirty="0">
                <a:solidFill>
                  <a:schemeClr val="bg1"/>
                </a:solidFill>
                <a:latin typeface="Arial" panose="020B0604020202020204" pitchFamily="34" charset="0"/>
                <a:ea typeface="Arial Regular"/>
                <a:cs typeface="Arial" panose="020B0604020202020204" pitchFamily="34" charset="0"/>
              </a:rPr>
            </a:br>
            <a:r>
              <a:rPr lang="de-DE" altLang="en-US" sz="1000" dirty="0" err="1">
                <a:solidFill>
                  <a:schemeClr val="bg1"/>
                </a:solidFill>
                <a:latin typeface="Arial" panose="020B0604020202020204" pitchFamily="34" charset="0"/>
                <a:ea typeface="Arial Regular"/>
                <a:cs typeface="Arial" panose="020B0604020202020204" pitchFamily="34" charset="0"/>
              </a:rPr>
              <a:t>between</a:t>
            </a:r>
            <a:r>
              <a:rPr lang="de-DE" altLang="en-US" sz="1000" dirty="0">
                <a:solidFill>
                  <a:schemeClr val="bg1"/>
                </a:solidFill>
                <a:latin typeface="Arial" panose="020B0604020202020204" pitchFamily="34" charset="0"/>
                <a:ea typeface="Arial Regular"/>
                <a:cs typeface="Arial" panose="020B0604020202020204" pitchFamily="34" charset="0"/>
              </a:rPr>
              <a:t> </a:t>
            </a:r>
            <a:r>
              <a:rPr lang="de-DE" altLang="en-US" sz="1000" dirty="0" err="1">
                <a:solidFill>
                  <a:schemeClr val="bg1"/>
                </a:solidFill>
                <a:latin typeface="Arial" panose="020B0604020202020204" pitchFamily="34" charset="0"/>
                <a:ea typeface="Arial Regular"/>
                <a:cs typeface="Arial" panose="020B0604020202020204" pitchFamily="34" charset="0"/>
              </a:rPr>
              <a:t>means</a:t>
            </a:r>
            <a:endParaRPr lang="de-DE" altLang="en-US" sz="1000" dirty="0">
              <a:solidFill>
                <a:schemeClr val="bg1"/>
              </a:solidFill>
              <a:latin typeface="Arial" panose="020B0604020202020204" pitchFamily="34" charset="0"/>
              <a:ea typeface="Arial Regular"/>
              <a:cs typeface="Arial" panose="020B0604020202020204" pitchFamily="34" charset="0"/>
            </a:endParaRPr>
          </a:p>
        </p:txBody>
      </p:sp>
      <p:sp>
        <p:nvSpPr>
          <p:cNvPr id="60" name="Text Placeholder 3">
            <a:extLst>
              <a:ext uri="{FF2B5EF4-FFF2-40B4-BE49-F238E27FC236}">
                <a16:creationId xmlns:a16="http://schemas.microsoft.com/office/drawing/2014/main" id="{1B96C6CE-2442-4840-91FE-E02E8155EB85}"/>
              </a:ext>
            </a:extLst>
          </p:cNvPr>
          <p:cNvSpPr txBox="1">
            <a:spLocks/>
          </p:cNvSpPr>
          <p:nvPr/>
        </p:nvSpPr>
        <p:spPr>
          <a:xfrm>
            <a:off x="428623" y="6215043"/>
            <a:ext cx="3704761" cy="296254"/>
          </a:xfrm>
          <a:prstGeom prst="rect">
            <a:avLst/>
          </a:prstGeom>
          <a:noFill/>
        </p:spPr>
        <p:txBody>
          <a:bodyPr vert="horz" lIns="0" tIns="108000" rIns="108000" bIns="0" rtlCol="0">
            <a:noAutofit/>
          </a:bodyPr>
          <a:lstStyle>
            <a:lvl1pPr marL="136525" indent="-136525" algn="l" defTabSz="914400" rtl="0" eaLnBrk="1" latinLnBrk="0" hangingPunct="1">
              <a:lnSpc>
                <a:spcPct val="100000"/>
              </a:lnSpc>
              <a:spcBef>
                <a:spcPts val="0"/>
              </a:spcBef>
              <a:buFont typeface="Arial" panose="020B0604020202020204" pitchFamily="34" charset="0"/>
              <a:buNone/>
              <a:tabLst/>
              <a:defRPr sz="900" b="0" i="0" kern="1200">
                <a:solidFill>
                  <a:schemeClr val="bg1"/>
                </a:solidFill>
                <a:latin typeface="Arial Regular"/>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accent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CI: Confidence Interval</a:t>
            </a:r>
          </a:p>
        </p:txBody>
      </p:sp>
    </p:spTree>
    <p:extLst>
      <p:ext uri="{BB962C8B-B14F-4D97-AF65-F5344CB8AC3E}">
        <p14:creationId xmlns:p14="http://schemas.microsoft.com/office/powerpoint/2010/main" val="1616077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12">
            <a:extLst>
              <a:ext uri="{FF2B5EF4-FFF2-40B4-BE49-F238E27FC236}">
                <a16:creationId xmlns:a16="http://schemas.microsoft.com/office/drawing/2014/main" id="{BA61DF30-94A1-A44D-8624-C89967ECB6E9}"/>
              </a:ext>
            </a:extLst>
          </p:cNvPr>
          <p:cNvSpPr txBox="1">
            <a:spLocks noChangeArrowheads="1"/>
          </p:cNvSpPr>
          <p:nvPr/>
        </p:nvSpPr>
        <p:spPr bwMode="auto">
          <a:xfrm>
            <a:off x="4017800" y="1485203"/>
            <a:ext cx="3437404" cy="3473410"/>
          </a:xfrm>
          <a:prstGeom prst="rect">
            <a:avLst/>
          </a:prstGeom>
          <a:solidFill>
            <a:schemeClr val="bg1">
              <a:lumMod val="95000"/>
            </a:schemeClr>
          </a:solidFill>
          <a:ln>
            <a:noFill/>
          </a:ln>
        </p:spPr>
        <p:style>
          <a:lnRef idx="0">
            <a:scrgbClr r="0" g="0" b="0"/>
          </a:lnRef>
          <a:fillRef idx="0">
            <a:scrgbClr r="0" g="0" b="0"/>
          </a:fillRef>
          <a:effectRef idx="0">
            <a:scrgbClr r="0" g="0" b="0"/>
          </a:effectRef>
          <a:fontRef idx="major"/>
        </p:style>
        <p:txBody>
          <a:bodyPr vert="horz" wrap="square" lIns="144000" tIns="144000" rIns="144000" bIns="144000" numCol="1"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41288" indent="-141288" eaLnBrk="1" hangingPunct="1">
              <a:lnSpc>
                <a:spcPct val="100000"/>
              </a:lnSpc>
              <a:spcBef>
                <a:spcPct val="0"/>
              </a:spcBef>
              <a:spcAft>
                <a:spcPts val="500"/>
              </a:spcAft>
            </a:pPr>
            <a:endParaRPr lang="en-GB" altLang="en-US" sz="12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31" name="Text Placeholder 1">
            <a:extLst>
              <a:ext uri="{FF2B5EF4-FFF2-40B4-BE49-F238E27FC236}">
                <a16:creationId xmlns:a16="http://schemas.microsoft.com/office/drawing/2014/main" id="{023166E2-C5C2-794A-A3EF-E90144BE410E}"/>
              </a:ext>
            </a:extLst>
          </p:cNvPr>
          <p:cNvSpPr>
            <a:spLocks noGrp="1"/>
          </p:cNvSpPr>
          <p:nvPr>
            <p:ph type="body" sz="quarter" idx="11"/>
          </p:nvPr>
        </p:nvSpPr>
        <p:spPr/>
        <p:txBody>
          <a:bodyPr/>
          <a:lstStyle/>
          <a:p>
            <a:r>
              <a:rPr lang="en-US" dirty="0"/>
              <a:t>1. 	</a:t>
            </a:r>
            <a:r>
              <a:rPr lang="en-US" dirty="0" err="1"/>
              <a:t>Miehlke</a:t>
            </a:r>
            <a:r>
              <a:rPr lang="en-US" dirty="0"/>
              <a:t> S </a:t>
            </a:r>
            <a:r>
              <a:rPr lang="en-US" i="1" dirty="0"/>
              <a:t>et al. </a:t>
            </a:r>
            <a:r>
              <a:rPr lang="en-US" dirty="0"/>
              <a:t>Gut 2016; 65(3): 390-9.</a:t>
            </a:r>
            <a:endParaRPr lang="en-GB" dirty="0"/>
          </a:p>
        </p:txBody>
      </p:sp>
      <p:sp>
        <p:nvSpPr>
          <p:cNvPr id="2" name="Text Placeholder 1">
            <a:extLst>
              <a:ext uri="{FF2B5EF4-FFF2-40B4-BE49-F238E27FC236}">
                <a16:creationId xmlns:a16="http://schemas.microsoft.com/office/drawing/2014/main" id="{7FB392AF-DB0F-AD43-9841-47BB833DAD57}"/>
              </a:ext>
            </a:extLst>
          </p:cNvPr>
          <p:cNvSpPr>
            <a:spLocks noGrp="1"/>
          </p:cNvSpPr>
          <p:nvPr>
            <p:ph type="body" sz="quarter" idx="13"/>
          </p:nvPr>
        </p:nvSpPr>
        <p:spPr>
          <a:xfrm>
            <a:off x="428625" y="1505948"/>
            <a:ext cx="3493906" cy="2381433"/>
          </a:xfrm>
        </p:spPr>
        <p:txBody>
          <a:bodyPr/>
          <a:lstStyle/>
          <a:p>
            <a:pPr marL="0" indent="0">
              <a:buNone/>
            </a:pPr>
            <a:r>
              <a:rPr lang="en-US" dirty="0">
                <a:latin typeface="Arial" panose="020B0604020202020204" pitchFamily="34" charset="0"/>
                <a:cs typeface="Arial" panose="020B0604020202020204" pitchFamily="34" charset="0"/>
              </a:rPr>
              <a:t>Seventy-six patients with active </a:t>
            </a:r>
            <a:r>
              <a:rPr lang="en-US" dirty="0" err="1">
                <a:latin typeface="Arial" panose="020B0604020202020204" pitchFamily="34" charset="0"/>
                <a:cs typeface="Arial" panose="020B0604020202020204" pitchFamily="34" charset="0"/>
              </a:rPr>
              <a:t>EoE</a:t>
            </a:r>
            <a:r>
              <a:rPr lang="en-US" dirty="0">
                <a:latin typeface="Arial" panose="020B0604020202020204" pitchFamily="34" charset="0"/>
                <a:cs typeface="Arial" panose="020B0604020202020204" pitchFamily="34" charset="0"/>
              </a:rPr>
              <a:t> who had taken both </a:t>
            </a:r>
            <a:r>
              <a:rPr lang="en-US" dirty="0" err="1">
                <a:latin typeface="Arial" panose="020B0604020202020204" pitchFamily="34" charset="0"/>
                <a:cs typeface="Arial" panose="020B0604020202020204" pitchFamily="34" charset="0"/>
              </a:rPr>
              <a:t>orodispersible</a:t>
            </a:r>
            <a:r>
              <a:rPr lang="en-US" dirty="0">
                <a:latin typeface="Arial" panose="020B0604020202020204" pitchFamily="34" charset="0"/>
                <a:cs typeface="Arial" panose="020B0604020202020204" pitchFamily="34" charset="0"/>
              </a:rPr>
              <a:t> tablets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a viscous suspension were asked which was their preferred budesonide formulation in a double-blind, double-dummy, </a:t>
            </a:r>
            <a:r>
              <a:rPr lang="en-US" dirty="0" err="1">
                <a:latin typeface="Arial" panose="020B0604020202020204" pitchFamily="34" charset="0"/>
                <a:cs typeface="Arial" panose="020B0604020202020204" pitchFamily="34" charset="0"/>
              </a:rPr>
              <a:t>randomised</a:t>
            </a:r>
            <a:r>
              <a:rPr lang="en-US" dirty="0">
                <a:latin typeface="Arial" panose="020B0604020202020204" pitchFamily="34" charset="0"/>
                <a:cs typeface="Arial" panose="020B0604020202020204" pitchFamily="34" charset="0"/>
              </a:rPr>
              <a:t>, placebo-controlled, </a:t>
            </a:r>
            <a:r>
              <a:rPr lang="en-US" dirty="0" err="1">
                <a:latin typeface="Arial" panose="020B0604020202020204" pitchFamily="34" charset="0"/>
                <a:cs typeface="Arial" panose="020B0604020202020204" pitchFamily="34" charset="0"/>
              </a:rPr>
              <a:t>multicentre</a:t>
            </a:r>
            <a:r>
              <a:rPr lang="en-US" dirty="0">
                <a:latin typeface="Arial" panose="020B0604020202020204" pitchFamily="34" charset="0"/>
                <a:cs typeface="Arial" panose="020B0604020202020204" pitchFamily="34" charset="0"/>
              </a:rPr>
              <a:t> trial</a:t>
            </a:r>
            <a:r>
              <a:rPr lang="en-US" baseline="30000" dirty="0">
                <a:latin typeface="Arial" panose="020B0604020202020204" pitchFamily="34" charset="0"/>
                <a:cs typeface="Arial" panose="020B0604020202020204" pitchFamily="34" charset="0"/>
              </a:rPr>
              <a:t>1</a:t>
            </a:r>
            <a:endParaRPr lang="en-US" dirty="0"/>
          </a:p>
        </p:txBody>
      </p:sp>
      <p:sp>
        <p:nvSpPr>
          <p:cNvPr id="32" name="Title 3">
            <a:extLst>
              <a:ext uri="{FF2B5EF4-FFF2-40B4-BE49-F238E27FC236}">
                <a16:creationId xmlns:a16="http://schemas.microsoft.com/office/drawing/2014/main" id="{5C4F7E5C-C9E6-F64E-A2A9-51F845F6D551}"/>
              </a:ext>
            </a:extLst>
          </p:cNvPr>
          <p:cNvSpPr>
            <a:spLocks noGrp="1"/>
          </p:cNvSpPr>
          <p:nvPr>
            <p:ph type="title"/>
          </p:nvPr>
        </p:nvSpPr>
        <p:spPr/>
        <p:txBody>
          <a:bodyPr/>
          <a:lstStyle/>
          <a:p>
            <a:r>
              <a:rPr lang="en-US" dirty="0" err="1"/>
              <a:t>Orodispersible</a:t>
            </a:r>
            <a:r>
              <a:rPr lang="en-US" dirty="0"/>
              <a:t> </a:t>
            </a:r>
            <a:r>
              <a:rPr lang="en-US" dirty="0" err="1"/>
              <a:t>Jorveza</a:t>
            </a:r>
            <a:r>
              <a:rPr lang="en-US" dirty="0"/>
              <a:t> is preferred by patients over a viscous budesonide suspension</a:t>
            </a:r>
            <a:r>
              <a:rPr lang="en-US" baseline="30000" dirty="0"/>
              <a:t>1</a:t>
            </a:r>
            <a:r>
              <a:rPr lang="en-GB" dirty="0"/>
              <a:t> </a:t>
            </a:r>
            <a:endParaRPr lang="en-US" baseline="30000" dirty="0"/>
          </a:p>
        </p:txBody>
      </p:sp>
      <p:sp>
        <p:nvSpPr>
          <p:cNvPr id="35" name="Content Placeholder 12">
            <a:extLst>
              <a:ext uri="{FF2B5EF4-FFF2-40B4-BE49-F238E27FC236}">
                <a16:creationId xmlns:a16="http://schemas.microsoft.com/office/drawing/2014/main" id="{597E040A-A739-364C-9F8E-9E0E540F62B6}"/>
              </a:ext>
            </a:extLst>
          </p:cNvPr>
          <p:cNvSpPr txBox="1">
            <a:spLocks noChangeArrowheads="1"/>
          </p:cNvSpPr>
          <p:nvPr/>
        </p:nvSpPr>
        <p:spPr bwMode="auto">
          <a:xfrm>
            <a:off x="4184282" y="1634072"/>
            <a:ext cx="3175653" cy="29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spcBef>
                <a:spcPct val="0"/>
              </a:spcBef>
              <a:spcAft>
                <a:spcPts val="600"/>
              </a:spcAft>
              <a:buNone/>
            </a:pPr>
            <a:r>
              <a:rPr lang="en-GB" altLang="en-US" sz="1400" b="1" dirty="0">
                <a:solidFill>
                  <a:schemeClr val="bg2">
                    <a:lumMod val="25000"/>
                  </a:schemeClr>
                </a:solidFill>
                <a:latin typeface="Arial" panose="020B0604020202020204" pitchFamily="34" charset="0"/>
                <a:ea typeface="Arial Regular"/>
                <a:cs typeface="Arial" panose="020B0604020202020204" pitchFamily="34" charset="0"/>
              </a:rPr>
              <a:t>Formulation preference</a:t>
            </a:r>
            <a:endParaRPr lang="en-GB" altLang="en-US" sz="1400" b="1" baseline="30000" dirty="0">
              <a:solidFill>
                <a:schemeClr val="bg2">
                  <a:lumMod val="25000"/>
                </a:schemeClr>
              </a:solidFill>
              <a:latin typeface="Arial" panose="020B0604020202020204" pitchFamily="34" charset="0"/>
              <a:ea typeface="Arial Regular"/>
              <a:cs typeface="Arial" panose="020B0604020202020204" pitchFamily="34" charset="0"/>
            </a:endParaRPr>
          </a:p>
        </p:txBody>
      </p:sp>
      <p:cxnSp>
        <p:nvCxnSpPr>
          <p:cNvPr id="36" name="Straight Connector 35">
            <a:extLst>
              <a:ext uri="{FF2B5EF4-FFF2-40B4-BE49-F238E27FC236}">
                <a16:creationId xmlns:a16="http://schemas.microsoft.com/office/drawing/2014/main" id="{5B23183E-1506-9546-9EED-45E9EE834D85}"/>
              </a:ext>
            </a:extLst>
          </p:cNvPr>
          <p:cNvCxnSpPr>
            <a:cxnSpLocks/>
          </p:cNvCxnSpPr>
          <p:nvPr/>
        </p:nvCxnSpPr>
        <p:spPr>
          <a:xfrm>
            <a:off x="4737628" y="2020938"/>
            <a:ext cx="0" cy="222529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Content Placeholder 12">
            <a:extLst>
              <a:ext uri="{FF2B5EF4-FFF2-40B4-BE49-F238E27FC236}">
                <a16:creationId xmlns:a16="http://schemas.microsoft.com/office/drawing/2014/main" id="{A8C5F70D-628B-5049-8FCE-044CAB1EBAF6}"/>
              </a:ext>
            </a:extLst>
          </p:cNvPr>
          <p:cNvSpPr txBox="1">
            <a:spLocks noChangeArrowheads="1"/>
          </p:cNvSpPr>
          <p:nvPr/>
        </p:nvSpPr>
        <p:spPr bwMode="auto">
          <a:xfrm rot="16200000">
            <a:off x="3185571" y="3019649"/>
            <a:ext cx="2225297" cy="22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patients</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38" name="Content Placeholder 12">
            <a:extLst>
              <a:ext uri="{FF2B5EF4-FFF2-40B4-BE49-F238E27FC236}">
                <a16:creationId xmlns:a16="http://schemas.microsoft.com/office/drawing/2014/main" id="{C21B28CB-029D-C74B-86B1-724FDB644100}"/>
              </a:ext>
            </a:extLst>
          </p:cNvPr>
          <p:cNvSpPr txBox="1">
            <a:spLocks noChangeArrowheads="1"/>
          </p:cNvSpPr>
          <p:nvPr/>
        </p:nvSpPr>
        <p:spPr bwMode="auto">
          <a:xfrm>
            <a:off x="4370903" y="1957717"/>
            <a:ext cx="282474" cy="239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eaLnBrk="1" hangingPunct="1">
              <a:lnSpc>
                <a:spcPct val="100000"/>
              </a:lnSpc>
              <a:spcBef>
                <a:spcPct val="0"/>
              </a:spcBef>
              <a:spcAft>
                <a:spcPts val="23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100</a:t>
            </a:r>
          </a:p>
          <a:p>
            <a:pPr algn="r" eaLnBrk="1" hangingPunct="1">
              <a:lnSpc>
                <a:spcPct val="100000"/>
              </a:lnSpc>
              <a:spcBef>
                <a:spcPct val="0"/>
              </a:spcBef>
              <a:spcAft>
                <a:spcPts val="23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80</a:t>
            </a:r>
          </a:p>
          <a:p>
            <a:pPr algn="r" eaLnBrk="1" hangingPunct="1">
              <a:lnSpc>
                <a:spcPct val="100000"/>
              </a:lnSpc>
              <a:spcBef>
                <a:spcPct val="0"/>
              </a:spcBef>
              <a:spcAft>
                <a:spcPts val="23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60</a:t>
            </a:r>
          </a:p>
          <a:p>
            <a:pPr algn="r" eaLnBrk="1" hangingPunct="1">
              <a:lnSpc>
                <a:spcPct val="100000"/>
              </a:lnSpc>
              <a:spcBef>
                <a:spcPct val="0"/>
              </a:spcBef>
              <a:spcAft>
                <a:spcPts val="23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40</a:t>
            </a:r>
          </a:p>
          <a:p>
            <a:pPr algn="r" eaLnBrk="1" hangingPunct="1">
              <a:lnSpc>
                <a:spcPct val="100000"/>
              </a:lnSpc>
              <a:spcBef>
                <a:spcPct val="0"/>
              </a:spcBef>
              <a:spcAft>
                <a:spcPts val="23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20</a:t>
            </a:r>
          </a:p>
          <a:p>
            <a:pPr algn="r" eaLnBrk="1" hangingPunct="1">
              <a:lnSpc>
                <a:spcPct val="100000"/>
              </a:lnSpc>
              <a:spcBef>
                <a:spcPct val="0"/>
              </a:spcBef>
              <a:spcAft>
                <a:spcPts val="2300"/>
              </a:spcAft>
              <a:buFont typeface="Arial" panose="020B0604020202020204" pitchFamily="34" charset="0"/>
              <a:buNone/>
            </a:pP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0</a:t>
            </a:r>
          </a:p>
        </p:txBody>
      </p:sp>
      <p:sp>
        <p:nvSpPr>
          <p:cNvPr id="51" name="Rectangle 50">
            <a:extLst>
              <a:ext uri="{FF2B5EF4-FFF2-40B4-BE49-F238E27FC236}">
                <a16:creationId xmlns:a16="http://schemas.microsoft.com/office/drawing/2014/main" id="{9CC994D5-F4DC-4448-9D0B-BB354E799752}"/>
              </a:ext>
            </a:extLst>
          </p:cNvPr>
          <p:cNvSpPr/>
          <p:nvPr/>
        </p:nvSpPr>
        <p:spPr>
          <a:xfrm>
            <a:off x="6054766" y="2461860"/>
            <a:ext cx="522562" cy="1780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1" fontAlgn="auto" hangingPunct="1">
              <a:spcBef>
                <a:spcPts val="0"/>
              </a:spcBef>
              <a:spcAft>
                <a:spcPts val="0"/>
              </a:spcAft>
              <a:defRPr/>
            </a:pPr>
            <a:endParaRPr lang="en-US" dirty="0">
              <a:solidFill>
                <a:schemeClr val="accent1"/>
              </a:solidFill>
              <a:latin typeface="Arial Regular"/>
            </a:endParaRPr>
          </a:p>
        </p:txBody>
      </p:sp>
      <p:sp>
        <p:nvSpPr>
          <p:cNvPr id="52" name="Content Placeholder 12">
            <a:extLst>
              <a:ext uri="{FF2B5EF4-FFF2-40B4-BE49-F238E27FC236}">
                <a16:creationId xmlns:a16="http://schemas.microsoft.com/office/drawing/2014/main" id="{067902A7-C545-944C-8023-FCD51944CE63}"/>
              </a:ext>
            </a:extLst>
          </p:cNvPr>
          <p:cNvSpPr txBox="1">
            <a:spLocks noChangeArrowheads="1"/>
          </p:cNvSpPr>
          <p:nvPr/>
        </p:nvSpPr>
        <p:spPr bwMode="auto">
          <a:xfrm>
            <a:off x="6054767" y="2242776"/>
            <a:ext cx="522562" cy="2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bg2">
                    <a:lumMod val="25000"/>
                  </a:schemeClr>
                </a:solidFill>
                <a:latin typeface="Arial" panose="020B0604020202020204" pitchFamily="34" charset="0"/>
                <a:ea typeface="Arial Regular"/>
                <a:cs typeface="Arial" panose="020B0604020202020204" pitchFamily="34" charset="0"/>
              </a:rPr>
              <a:t>80%</a:t>
            </a:r>
          </a:p>
        </p:txBody>
      </p:sp>
      <p:sp>
        <p:nvSpPr>
          <p:cNvPr id="77" name="Rectangle 76">
            <a:extLst>
              <a:ext uri="{FF2B5EF4-FFF2-40B4-BE49-F238E27FC236}">
                <a16:creationId xmlns:a16="http://schemas.microsoft.com/office/drawing/2014/main" id="{09D0B2AC-F1B8-044F-8702-7D3D9C569603}"/>
              </a:ext>
            </a:extLst>
          </p:cNvPr>
          <p:cNvSpPr/>
          <p:nvPr/>
        </p:nvSpPr>
        <p:spPr>
          <a:xfrm>
            <a:off x="5219949" y="3971348"/>
            <a:ext cx="522562" cy="27094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1" fontAlgn="auto" hangingPunct="1">
              <a:spcBef>
                <a:spcPts val="0"/>
              </a:spcBef>
              <a:spcAft>
                <a:spcPts val="0"/>
              </a:spcAft>
              <a:defRPr/>
            </a:pPr>
            <a:endParaRPr lang="en-US" dirty="0">
              <a:solidFill>
                <a:schemeClr val="accent1"/>
              </a:solidFill>
              <a:latin typeface="Arial Regular"/>
            </a:endParaRPr>
          </a:p>
        </p:txBody>
      </p:sp>
      <p:sp>
        <p:nvSpPr>
          <p:cNvPr id="78" name="Content Placeholder 12">
            <a:extLst>
              <a:ext uri="{FF2B5EF4-FFF2-40B4-BE49-F238E27FC236}">
                <a16:creationId xmlns:a16="http://schemas.microsoft.com/office/drawing/2014/main" id="{A35E344D-13DE-D740-AB68-1E8E322EE7F0}"/>
              </a:ext>
            </a:extLst>
          </p:cNvPr>
          <p:cNvSpPr txBox="1">
            <a:spLocks noChangeArrowheads="1"/>
          </p:cNvSpPr>
          <p:nvPr/>
        </p:nvSpPr>
        <p:spPr bwMode="auto">
          <a:xfrm>
            <a:off x="5225112" y="3740379"/>
            <a:ext cx="522562" cy="29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lnSpc>
                <a:spcPct val="100000"/>
              </a:lnSpc>
              <a:spcBef>
                <a:spcPct val="0"/>
              </a:spcBef>
              <a:spcAft>
                <a:spcPts val="3600"/>
              </a:spcAft>
              <a:buFont typeface="Arial" panose="020B0604020202020204" pitchFamily="34" charset="0"/>
              <a:buNone/>
            </a:pPr>
            <a:r>
              <a:rPr lang="de-DE" altLang="en-US" sz="1200" b="1" dirty="0">
                <a:solidFill>
                  <a:schemeClr val="bg2">
                    <a:lumMod val="25000"/>
                  </a:schemeClr>
                </a:solidFill>
                <a:latin typeface="Arial" panose="020B0604020202020204" pitchFamily="34" charset="0"/>
                <a:ea typeface="Arial Regular"/>
                <a:cs typeface="Arial" panose="020B0604020202020204" pitchFamily="34" charset="0"/>
              </a:rPr>
              <a:t>17%</a:t>
            </a:r>
          </a:p>
        </p:txBody>
      </p:sp>
      <p:sp>
        <p:nvSpPr>
          <p:cNvPr id="79" name="Content Placeholder 12">
            <a:extLst>
              <a:ext uri="{FF2B5EF4-FFF2-40B4-BE49-F238E27FC236}">
                <a16:creationId xmlns:a16="http://schemas.microsoft.com/office/drawing/2014/main" id="{86BE91D0-D7AD-DC43-968E-12E7E57BF9A0}"/>
              </a:ext>
            </a:extLst>
          </p:cNvPr>
          <p:cNvSpPr txBox="1">
            <a:spLocks noChangeArrowheads="1"/>
          </p:cNvSpPr>
          <p:nvPr/>
        </p:nvSpPr>
        <p:spPr bwMode="auto">
          <a:xfrm>
            <a:off x="6054766" y="4373357"/>
            <a:ext cx="522562" cy="14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0"/>
              </a:spcBef>
              <a:spcAft>
                <a:spcPts val="3600"/>
              </a:spcAft>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Jorveza</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sp>
        <p:nvSpPr>
          <p:cNvPr id="40" name="Content Placeholder 12">
            <a:extLst>
              <a:ext uri="{FF2B5EF4-FFF2-40B4-BE49-F238E27FC236}">
                <a16:creationId xmlns:a16="http://schemas.microsoft.com/office/drawing/2014/main" id="{5760E435-8A82-6F41-BE28-3CF19ADA4C64}"/>
              </a:ext>
            </a:extLst>
          </p:cNvPr>
          <p:cNvSpPr txBox="1">
            <a:spLocks noChangeArrowheads="1"/>
          </p:cNvSpPr>
          <p:nvPr/>
        </p:nvSpPr>
        <p:spPr bwMode="auto">
          <a:xfrm>
            <a:off x="5070523" y="4373357"/>
            <a:ext cx="832921" cy="42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0"/>
              </a:spcBef>
              <a:spcAft>
                <a:spcPts val="3600"/>
              </a:spcAft>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Budesonide</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viscous</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 </a:t>
            </a: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suspension</a:t>
            </a:r>
            <a:endParaRPr lang="de-DE" altLang="en-US" sz="1000" dirty="0">
              <a:solidFill>
                <a:schemeClr val="bg2">
                  <a:lumMod val="25000"/>
                </a:schemeClr>
              </a:solidFill>
              <a:latin typeface="Arial" panose="020B0604020202020204" pitchFamily="34" charset="0"/>
              <a:ea typeface="Arial Regular"/>
              <a:cs typeface="Arial" panose="020B0604020202020204" pitchFamily="34" charset="0"/>
            </a:endParaRPr>
          </a:p>
        </p:txBody>
      </p:sp>
      <p:cxnSp>
        <p:nvCxnSpPr>
          <p:cNvPr id="87" name="Straight Connector 86">
            <a:extLst>
              <a:ext uri="{FF2B5EF4-FFF2-40B4-BE49-F238E27FC236}">
                <a16:creationId xmlns:a16="http://schemas.microsoft.com/office/drawing/2014/main" id="{DD6279C5-9393-BE4C-921D-9C40F12939A2}"/>
              </a:ext>
            </a:extLst>
          </p:cNvPr>
          <p:cNvCxnSpPr>
            <a:cxnSpLocks/>
          </p:cNvCxnSpPr>
          <p:nvPr/>
        </p:nvCxnSpPr>
        <p:spPr>
          <a:xfrm flipH="1">
            <a:off x="4730756" y="4245375"/>
            <a:ext cx="234793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366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DF3202B-EE69-5248-B3B0-6BE12776673E}"/>
              </a:ext>
            </a:extLst>
          </p:cNvPr>
          <p:cNvSpPr>
            <a:spLocks noGrp="1"/>
          </p:cNvSpPr>
          <p:nvPr>
            <p:ph type="ctrTitle"/>
          </p:nvPr>
        </p:nvSpPr>
        <p:spPr/>
        <p:txBody>
          <a:bodyPr/>
          <a:lstStyle/>
          <a:p>
            <a:r>
              <a:rPr lang="en-US" b="1" dirty="0" err="1"/>
              <a:t>Jorveza</a:t>
            </a:r>
            <a:r>
              <a:rPr lang="en-US" b="1" dirty="0"/>
              <a:t> </a:t>
            </a:r>
            <a:r>
              <a:rPr lang="en-US" sz="2400" dirty="0"/>
              <a:t>(</a:t>
            </a:r>
            <a:r>
              <a:rPr lang="en-US" sz="2400" dirty="0" err="1"/>
              <a:t>orodispersible</a:t>
            </a:r>
            <a:r>
              <a:rPr lang="en-US" sz="2400" dirty="0"/>
              <a:t> budesonide) </a:t>
            </a:r>
            <a:br>
              <a:rPr lang="en-US" b="1" dirty="0"/>
            </a:br>
            <a:r>
              <a:rPr lang="en-US" b="1" dirty="0"/>
              <a:t>maintenance therapy study</a:t>
            </a:r>
          </a:p>
        </p:txBody>
      </p:sp>
      <p:sp>
        <p:nvSpPr>
          <p:cNvPr id="3" name="Content Placeholder 12">
            <a:extLst>
              <a:ext uri="{FF2B5EF4-FFF2-40B4-BE49-F238E27FC236}">
                <a16:creationId xmlns:a16="http://schemas.microsoft.com/office/drawing/2014/main" id="{20702567-6B6F-214D-BB10-BF55CC9C7F55}"/>
              </a:ext>
            </a:extLst>
          </p:cNvPr>
          <p:cNvSpPr txBox="1">
            <a:spLocks noChangeArrowheads="1"/>
          </p:cNvSpPr>
          <p:nvPr/>
        </p:nvSpPr>
        <p:spPr bwMode="auto">
          <a:xfrm>
            <a:off x="395288" y="5330537"/>
            <a:ext cx="6574224" cy="81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144000" rIns="144000" bIns="144000" numCol="1" anchor="t" anchorCtr="0" compatLnSpc="1">
            <a:prstTxWarp prst="textNoShape">
              <a:avLst/>
            </a:prstTxWarp>
            <a:noAutofit/>
          </a:bodyPr>
          <a:lstStyle>
            <a:lvl1pPr marL="0" indent="0" algn="l" rtl="0" eaLnBrk="0" fontAlgn="base" hangingPunct="0">
              <a:lnSpc>
                <a:spcPct val="90000"/>
              </a:lnSpc>
              <a:spcBef>
                <a:spcPts val="1000"/>
              </a:spcBef>
              <a:spcAft>
                <a:spcPct val="0"/>
              </a:spcAft>
              <a:buFont typeface="Arial" panose="020B0604020202020204" pitchFamily="34" charset="0"/>
              <a:buNone/>
              <a:defRPr sz="2000" kern="1200">
                <a:solidFill>
                  <a:schemeClr val="bg1"/>
                </a:solidFill>
                <a:latin typeface="Arial Regular" charset="0"/>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Arial Regular" charset="0"/>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Arial Regular" charset="0"/>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Arial Regular" charset="0"/>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Arial Regular"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400" b="0" i="0" u="none" strike="noStrike" kern="1200" cap="none" spc="0" normalizeH="0" baseline="0" noProof="0" dirty="0" err="1">
                <a:ln>
                  <a:noFill/>
                </a:ln>
                <a:solidFill>
                  <a:srgbClr val="000000">
                    <a:lumMod val="75000"/>
                    <a:lumOff val="25000"/>
                  </a:srgbClr>
                </a:solidFill>
                <a:effectLst/>
                <a:uLnTx/>
                <a:uFillTx/>
                <a:latin typeface="Arial Regular" charset="0"/>
                <a:ea typeface="+mn-ea"/>
                <a:cs typeface="+mn-cs"/>
              </a:rPr>
              <a:t>DrF</a:t>
            </a:r>
            <a:r>
              <a:rPr kumimoji="0" lang="en-GB" sz="1400" b="0" i="0" u="none" strike="noStrike" kern="1200" cap="none" spc="0" normalizeH="0" baseline="0" noProof="0" dirty="0">
                <a:ln>
                  <a:noFill/>
                </a:ln>
                <a:solidFill>
                  <a:srgbClr val="000000">
                    <a:lumMod val="75000"/>
                    <a:lumOff val="25000"/>
                  </a:srgbClr>
                </a:solidFill>
                <a:effectLst/>
                <a:uLnTx/>
                <a:uFillTx/>
                <a:latin typeface="Arial Regular" charset="0"/>
                <a:ea typeface="+mn-ea"/>
                <a:cs typeface="+mn-cs"/>
              </a:rPr>
              <a:t> 20/180</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Arial Regular" charset="0"/>
                <a:ea typeface="+mn-ea"/>
                <a:cs typeface="+mn-cs"/>
              </a:rPr>
              <a:t>Date of preparation: October 2020</a:t>
            </a:r>
          </a:p>
        </p:txBody>
      </p:sp>
    </p:spTree>
    <p:extLst>
      <p:ext uri="{BB962C8B-B14F-4D97-AF65-F5344CB8AC3E}">
        <p14:creationId xmlns:p14="http://schemas.microsoft.com/office/powerpoint/2010/main" val="2394543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12">
            <a:extLst>
              <a:ext uri="{FF2B5EF4-FFF2-40B4-BE49-F238E27FC236}">
                <a16:creationId xmlns:a16="http://schemas.microsoft.com/office/drawing/2014/main" id="{308ED753-CDA6-4F43-98E1-447876AAE1BA}"/>
              </a:ext>
            </a:extLst>
          </p:cNvPr>
          <p:cNvSpPr txBox="1">
            <a:spLocks noChangeArrowheads="1"/>
          </p:cNvSpPr>
          <p:nvPr/>
        </p:nvSpPr>
        <p:spPr bwMode="auto">
          <a:xfrm>
            <a:off x="395288" y="1275130"/>
            <a:ext cx="7496382" cy="792209"/>
          </a:xfrm>
          <a:prstGeom prst="rect">
            <a:avLst/>
          </a:prstGeom>
          <a:solidFill>
            <a:schemeClr val="bg1">
              <a:lumMod val="95000"/>
            </a:schemeClr>
          </a:solidFill>
          <a:ln>
            <a:noFill/>
          </a:ln>
        </p:spPr>
        <p:txBody>
          <a:bodyPr lIns="144000" tIns="144000" rIns="144000" bIns="144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227013" marR="0" lvl="0" indent="-217488"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lumMod val="75000"/>
                    <a:lumOff val="25000"/>
                  </a:srgbClr>
                </a:solidFill>
                <a:effectLst/>
                <a:uLnTx/>
                <a:uFillTx/>
                <a:latin typeface="Arial Regular"/>
                <a:ea typeface="+mn-ea"/>
                <a:cs typeface="+mn-cs"/>
              </a:rPr>
              <a:t>As </a:t>
            </a:r>
            <a:r>
              <a:rPr kumimoji="0" lang="en-GB" sz="1600" b="0" i="0" u="none" strike="noStrike" kern="1200" cap="none" spc="0" normalizeH="0" baseline="0" noProof="0" dirty="0" err="1">
                <a:ln>
                  <a:noFill/>
                </a:ln>
                <a:solidFill>
                  <a:srgbClr val="000000">
                    <a:lumMod val="75000"/>
                    <a:lumOff val="25000"/>
                  </a:srgbClr>
                </a:solidFill>
                <a:effectLst/>
                <a:uLnTx/>
                <a:uFillTx/>
                <a:latin typeface="Arial Regular"/>
                <a:ea typeface="+mn-ea"/>
                <a:cs typeface="+mn-cs"/>
              </a:rPr>
              <a:t>EoE</a:t>
            </a:r>
            <a:r>
              <a:rPr kumimoji="0" lang="en-GB" sz="1600" b="0" i="0" u="none" strike="noStrike" kern="1200" cap="none" spc="0" normalizeH="0" baseline="0" noProof="0" dirty="0">
                <a:ln>
                  <a:noFill/>
                </a:ln>
                <a:solidFill>
                  <a:srgbClr val="000000">
                    <a:lumMod val="75000"/>
                    <a:lumOff val="25000"/>
                  </a:srgbClr>
                </a:solidFill>
                <a:effectLst/>
                <a:uLnTx/>
                <a:uFillTx/>
                <a:latin typeface="Arial Regular"/>
                <a:ea typeface="+mn-ea"/>
                <a:cs typeface="+mn-cs"/>
              </a:rPr>
              <a:t> represents a chronic disease with a high relapse rate after cessation of therapy, a long-term treatment is required</a:t>
            </a:r>
            <a:r>
              <a:rPr kumimoji="0" lang="en-GB" sz="1600" b="0" i="0" u="none" strike="noStrike" kern="1200" cap="none" spc="0" normalizeH="0" baseline="30000" noProof="0" dirty="0">
                <a:ln>
                  <a:noFill/>
                </a:ln>
                <a:solidFill>
                  <a:srgbClr val="000000">
                    <a:lumMod val="75000"/>
                    <a:lumOff val="25000"/>
                  </a:srgbClr>
                </a:solidFill>
                <a:effectLst/>
                <a:uLnTx/>
                <a:uFillTx/>
                <a:latin typeface="Arial Regular"/>
                <a:ea typeface="+mn-ea"/>
                <a:cs typeface="+mn-cs"/>
              </a:rPr>
              <a:t>3</a:t>
            </a:r>
            <a:endParaRPr kumimoji="0" lang="en-GB" sz="1600" b="0" i="0" u="none" strike="noStrike" kern="1200" cap="none" spc="0" normalizeH="0" baseline="0" noProof="0" dirty="0">
              <a:ln>
                <a:noFill/>
              </a:ln>
              <a:solidFill>
                <a:srgbClr val="000000">
                  <a:lumMod val="75000"/>
                  <a:lumOff val="25000"/>
                </a:srgbClr>
              </a:solidFill>
              <a:effectLst/>
              <a:uLnTx/>
              <a:uFillTx/>
              <a:latin typeface="Arial Regular"/>
              <a:ea typeface="+mn-ea"/>
              <a:cs typeface="+mn-cs"/>
            </a:endParaRPr>
          </a:p>
        </p:txBody>
      </p:sp>
      <p:sp>
        <p:nvSpPr>
          <p:cNvPr id="23" name="Content Placeholder 12">
            <a:extLst>
              <a:ext uri="{FF2B5EF4-FFF2-40B4-BE49-F238E27FC236}">
                <a16:creationId xmlns:a16="http://schemas.microsoft.com/office/drawing/2014/main" id="{9FF2EAFB-7F27-AA46-9D11-609FA44CC1DE}"/>
              </a:ext>
            </a:extLst>
          </p:cNvPr>
          <p:cNvSpPr txBox="1">
            <a:spLocks noChangeArrowheads="1"/>
          </p:cNvSpPr>
          <p:nvPr/>
        </p:nvSpPr>
        <p:spPr bwMode="auto">
          <a:xfrm>
            <a:off x="395288" y="2165677"/>
            <a:ext cx="7496382" cy="792209"/>
          </a:xfrm>
          <a:prstGeom prst="rect">
            <a:avLst/>
          </a:prstGeom>
          <a:solidFill>
            <a:schemeClr val="bg1">
              <a:lumMod val="95000"/>
            </a:schemeClr>
          </a:solidFill>
          <a:ln>
            <a:noFill/>
          </a:ln>
        </p:spPr>
        <p:txBody>
          <a:bodyPr lIns="144000" tIns="144000" rIns="144000" bIns="144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227013" marR="0" lvl="0" indent="-217488"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lumMod val="75000"/>
                    <a:lumOff val="25000"/>
                  </a:srgbClr>
                </a:solidFill>
                <a:effectLst/>
                <a:uLnTx/>
                <a:uFillTx/>
                <a:latin typeface="Arial Regular"/>
                <a:ea typeface="+mn-ea"/>
                <a:cs typeface="+mn-cs"/>
              </a:rPr>
              <a:t>Patients may have relapse of endoscopic and histologic features that are </a:t>
            </a:r>
            <a:br>
              <a:rPr kumimoji="0" lang="en-GB" sz="1600" b="0" i="0" u="none" strike="noStrike" kern="1200" cap="none" spc="0" normalizeH="0" baseline="0" noProof="0" dirty="0">
                <a:ln>
                  <a:noFill/>
                </a:ln>
                <a:solidFill>
                  <a:srgbClr val="000000">
                    <a:lumMod val="75000"/>
                    <a:lumOff val="25000"/>
                  </a:srgbClr>
                </a:solidFill>
                <a:effectLst/>
                <a:uLnTx/>
                <a:uFillTx/>
                <a:latin typeface="Arial Regular"/>
                <a:ea typeface="+mn-ea"/>
                <a:cs typeface="+mn-cs"/>
              </a:rPr>
            </a:br>
            <a:r>
              <a:rPr kumimoji="0" lang="en-GB" sz="1600" b="0" i="0" u="none" strike="noStrike" kern="1200" cap="none" spc="0" normalizeH="0" baseline="0" noProof="0" dirty="0">
                <a:ln>
                  <a:noFill/>
                </a:ln>
                <a:solidFill>
                  <a:srgbClr val="000000">
                    <a:lumMod val="75000"/>
                    <a:lumOff val="25000"/>
                  </a:srgbClr>
                </a:solidFill>
                <a:effectLst/>
                <a:uLnTx/>
                <a:uFillTx/>
                <a:latin typeface="Arial Regular"/>
                <a:ea typeface="+mn-ea"/>
                <a:cs typeface="+mn-cs"/>
              </a:rPr>
              <a:t>not detected reliably by symptoms</a:t>
            </a:r>
            <a:r>
              <a:rPr kumimoji="0" lang="en-GB" sz="1600" b="0" i="0" u="none" strike="noStrike" kern="1200" cap="none" spc="0" normalizeH="0" baseline="30000" noProof="0" dirty="0">
                <a:ln>
                  <a:noFill/>
                </a:ln>
                <a:solidFill>
                  <a:srgbClr val="000000">
                    <a:lumMod val="75000"/>
                    <a:lumOff val="25000"/>
                  </a:srgbClr>
                </a:solidFill>
                <a:effectLst/>
                <a:uLnTx/>
                <a:uFillTx/>
                <a:latin typeface="Arial Regular"/>
                <a:ea typeface="+mn-ea"/>
                <a:cs typeface="+mn-cs"/>
              </a:rPr>
              <a:t>3</a:t>
            </a:r>
            <a:endParaRPr kumimoji="0" lang="en-GB" sz="1600" b="0" i="0" u="none" strike="noStrike" kern="1200" cap="none" spc="0" normalizeH="0" baseline="0" noProof="0" dirty="0">
              <a:ln>
                <a:noFill/>
              </a:ln>
              <a:solidFill>
                <a:srgbClr val="000000">
                  <a:lumMod val="75000"/>
                  <a:lumOff val="25000"/>
                </a:srgbClr>
              </a:solidFill>
              <a:effectLst/>
              <a:uLnTx/>
              <a:uFillTx/>
              <a:latin typeface="Arial Regular"/>
              <a:ea typeface="+mn-ea"/>
              <a:cs typeface="+mn-cs"/>
            </a:endParaRPr>
          </a:p>
        </p:txBody>
      </p:sp>
      <p:sp>
        <p:nvSpPr>
          <p:cNvPr id="26" name="Content Placeholder 12">
            <a:extLst>
              <a:ext uri="{FF2B5EF4-FFF2-40B4-BE49-F238E27FC236}">
                <a16:creationId xmlns:a16="http://schemas.microsoft.com/office/drawing/2014/main" id="{542F200C-53B1-024A-BBE6-9625D5FA643D}"/>
              </a:ext>
            </a:extLst>
          </p:cNvPr>
          <p:cNvSpPr txBox="1">
            <a:spLocks noChangeArrowheads="1"/>
          </p:cNvSpPr>
          <p:nvPr/>
        </p:nvSpPr>
        <p:spPr bwMode="auto">
          <a:xfrm>
            <a:off x="395288" y="3056224"/>
            <a:ext cx="7496382" cy="792209"/>
          </a:xfrm>
          <a:prstGeom prst="rect">
            <a:avLst/>
          </a:prstGeom>
          <a:solidFill>
            <a:schemeClr val="bg1">
              <a:lumMod val="95000"/>
            </a:schemeClr>
          </a:solidFill>
          <a:ln>
            <a:noFill/>
          </a:ln>
        </p:spPr>
        <p:txBody>
          <a:bodyPr lIns="144000" tIns="144000" rIns="144000" bIns="144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227013" marR="0" lvl="0" indent="-227013"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lumMod val="75000"/>
                    <a:lumOff val="25000"/>
                  </a:srgbClr>
                </a:solidFill>
                <a:effectLst/>
                <a:uLnTx/>
                <a:uFillTx/>
                <a:latin typeface="Arial Regular"/>
                <a:ea typeface="+mn-ea"/>
                <a:cs typeface="+mn-cs"/>
              </a:rPr>
              <a:t>Maintenance therapy should therefore be recommended for those patients with a histologic response to topical steroids</a:t>
            </a:r>
            <a:r>
              <a:rPr kumimoji="0" lang="en-GB" sz="1600" b="0" i="0" u="none" strike="noStrike" kern="1200" cap="none" spc="0" normalizeH="0" baseline="30000" noProof="0" dirty="0">
                <a:ln>
                  <a:noFill/>
                </a:ln>
                <a:solidFill>
                  <a:srgbClr val="000000">
                    <a:lumMod val="75000"/>
                    <a:lumOff val="25000"/>
                  </a:srgbClr>
                </a:solidFill>
                <a:effectLst/>
                <a:uLnTx/>
                <a:uFillTx/>
                <a:latin typeface="Arial Regular"/>
                <a:ea typeface="+mn-ea"/>
                <a:cs typeface="+mn-cs"/>
              </a:rPr>
              <a:t>3</a:t>
            </a:r>
            <a:endParaRPr kumimoji="0" lang="en-US" altLang="en-US" sz="1500" b="0" i="0" u="none" strike="noStrike" kern="1200" cap="none" spc="0" normalizeH="0" baseline="0" noProof="0" dirty="0">
              <a:ln>
                <a:noFill/>
              </a:ln>
              <a:solidFill>
                <a:srgbClr val="F1F2F1">
                  <a:lumMod val="25000"/>
                </a:srgbClr>
              </a:solidFill>
              <a:effectLst/>
              <a:uLnTx/>
              <a:uFillTx/>
              <a:latin typeface="Arial Regular"/>
              <a:ea typeface="+mn-ea"/>
              <a:cs typeface="+mn-cs"/>
            </a:endParaRPr>
          </a:p>
        </p:txBody>
      </p:sp>
      <p:sp>
        <p:nvSpPr>
          <p:cNvPr id="11266" name="Content Placeholder 12">
            <a:extLst>
              <a:ext uri="{FF2B5EF4-FFF2-40B4-BE49-F238E27FC236}">
                <a16:creationId xmlns:a16="http://schemas.microsoft.com/office/drawing/2014/main" id="{65115BDC-4EEA-B24C-8A11-EAD6A21075D3}"/>
              </a:ext>
            </a:extLst>
          </p:cNvPr>
          <p:cNvSpPr txBox="1">
            <a:spLocks noChangeArrowheads="1"/>
          </p:cNvSpPr>
          <p:nvPr/>
        </p:nvSpPr>
        <p:spPr bwMode="auto">
          <a:xfrm>
            <a:off x="395288" y="5837935"/>
            <a:ext cx="4860293" cy="3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rgbClr val="FFFFFF"/>
                </a:solidFill>
                <a:effectLst/>
                <a:uLnTx/>
                <a:uFillTx/>
                <a:latin typeface="Arial Regular"/>
                <a:ea typeface="+mn-ea"/>
                <a:cs typeface="+mn-cs"/>
              </a:rPr>
              <a:t>1. </a:t>
            </a:r>
            <a:r>
              <a:rPr kumimoji="0" lang="en-GB" sz="900" b="0" i="0" u="none" strike="noStrike" kern="1200" cap="none" spc="0" normalizeH="0" baseline="0" noProof="0" dirty="0" err="1">
                <a:ln>
                  <a:noFill/>
                </a:ln>
                <a:solidFill>
                  <a:srgbClr val="FFFFFF"/>
                </a:solidFill>
                <a:effectLst/>
                <a:uLnTx/>
                <a:uFillTx/>
                <a:latin typeface="Arial Regular"/>
                <a:ea typeface="+mn-ea"/>
                <a:cs typeface="+mn-cs"/>
              </a:rPr>
              <a:t>Katzka</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DA. Ann Intern Med 2020; 172(9): ITC65-80.</a:t>
            </a: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rgbClr val="FFFFFF"/>
                </a:solidFill>
                <a:effectLst/>
                <a:uLnTx/>
                <a:uFillTx/>
                <a:latin typeface="Arial Regular"/>
                <a:ea typeface="+mn-ea"/>
                <a:cs typeface="+mn-cs"/>
              </a:rPr>
              <a:t>2. Straumann A </a:t>
            </a:r>
            <a:r>
              <a:rPr kumimoji="0" lang="en-GB" sz="900" b="0" i="1" u="none" strike="noStrike" kern="1200" cap="none" spc="0" normalizeH="0" baseline="0" noProof="0" dirty="0">
                <a:ln>
                  <a:noFill/>
                </a:ln>
                <a:solidFill>
                  <a:srgbClr val="FFFFFF"/>
                </a:solidFill>
                <a:effectLst/>
                <a:uLnTx/>
                <a:uFillTx/>
                <a:latin typeface="Arial Regular"/>
                <a:ea typeface="+mn-ea"/>
                <a:cs typeface="+mn-cs"/>
              </a:rPr>
              <a:t>et al</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Gastroenterology 2020; </a:t>
            </a:r>
            <a:r>
              <a:rPr kumimoji="0" lang="en-GB" sz="900" b="0" i="0" u="none" strike="noStrike" kern="1200" cap="none" spc="0" normalizeH="0" baseline="0" noProof="0" dirty="0" err="1">
                <a:ln>
                  <a:noFill/>
                </a:ln>
                <a:solidFill>
                  <a:srgbClr val="FFFFFF"/>
                </a:solidFill>
                <a:effectLst/>
                <a:uLnTx/>
                <a:uFillTx/>
                <a:latin typeface="Arial Regular"/>
                <a:ea typeface="+mn-ea"/>
                <a:cs typeface="+mn-cs"/>
              </a:rPr>
              <a:t>doi</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10.1053/j.gastro.2020.07.039.</a:t>
            </a: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rgbClr val="FFFFFF"/>
                </a:solidFill>
                <a:effectLst/>
                <a:uLnTx/>
                <a:uFillTx/>
                <a:latin typeface="Arial Regular"/>
                <a:ea typeface="+mn-ea"/>
                <a:cs typeface="+mn-cs"/>
              </a:rPr>
              <a:t>3. </a:t>
            </a:r>
            <a:r>
              <a:rPr kumimoji="0" lang="en-GB" sz="900" b="0" i="0" u="none" strike="noStrike" kern="1200" cap="none" spc="0" normalizeH="0" baseline="0" noProof="0" dirty="0" err="1">
                <a:ln>
                  <a:noFill/>
                </a:ln>
                <a:solidFill>
                  <a:srgbClr val="FFFFFF"/>
                </a:solidFill>
                <a:effectLst/>
                <a:uLnTx/>
                <a:uFillTx/>
                <a:latin typeface="Arial Regular"/>
                <a:ea typeface="+mn-ea"/>
                <a:cs typeface="+mn-cs"/>
              </a:rPr>
              <a:t>Dellon</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ES </a:t>
            </a:r>
            <a:r>
              <a:rPr kumimoji="0" lang="en-GB" sz="900" b="0" i="1" u="none" strike="noStrike" kern="1200" cap="none" spc="0" normalizeH="0" baseline="0" noProof="0" dirty="0">
                <a:ln>
                  <a:noFill/>
                </a:ln>
                <a:solidFill>
                  <a:srgbClr val="FFFFFF"/>
                </a:solidFill>
                <a:effectLst/>
                <a:uLnTx/>
                <a:uFillTx/>
                <a:latin typeface="Arial Regular"/>
                <a:ea typeface="+mn-ea"/>
                <a:cs typeface="+mn-cs"/>
              </a:rPr>
              <a:t>et al</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Clin Gastroenterol Hepatol 2020; 18(7): 1483-92.</a:t>
            </a: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endParaRPr kumimoji="0" lang="en-GB" sz="900" b="0" i="0" u="none" strike="noStrike" kern="1200" cap="none" spc="0" normalizeH="0" baseline="0" noProof="0" dirty="0">
              <a:ln>
                <a:noFill/>
              </a:ln>
              <a:solidFill>
                <a:srgbClr val="FFFFFF"/>
              </a:solidFill>
              <a:effectLst/>
              <a:uLnTx/>
              <a:uFillTx/>
              <a:latin typeface="Arial Regular"/>
              <a:ea typeface="+mn-ea"/>
              <a:cs typeface="+mn-cs"/>
            </a:endParaRP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en-GB" sz="900" b="0" i="0" u="none" strike="noStrike" kern="1200" cap="none" spc="0" normalizeH="0" baseline="0" noProof="0" dirty="0" err="1">
                <a:ln>
                  <a:noFill/>
                </a:ln>
                <a:solidFill>
                  <a:srgbClr val="FFFFFF"/>
                </a:solidFill>
                <a:effectLst/>
                <a:uLnTx/>
                <a:uFillTx/>
                <a:latin typeface="Arial Regular"/>
                <a:ea typeface="+mn-ea"/>
                <a:cs typeface="+mn-cs"/>
              </a:rPr>
              <a:t>EoE</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eosinophilic oesophagitis</a:t>
            </a:r>
          </a:p>
        </p:txBody>
      </p:sp>
      <p:sp>
        <p:nvSpPr>
          <p:cNvPr id="11270" name="Rectangle 1">
            <a:extLst>
              <a:ext uri="{FF2B5EF4-FFF2-40B4-BE49-F238E27FC236}">
                <a16:creationId xmlns:a16="http://schemas.microsoft.com/office/drawing/2014/main" id="{582F8449-8BAB-A844-951B-C4F2A708E68B}"/>
              </a:ext>
            </a:extLst>
          </p:cNvPr>
          <p:cNvSpPr>
            <a:spLocks noChangeArrowheads="1"/>
          </p:cNvSpPr>
          <p:nvPr/>
        </p:nvSpPr>
        <p:spPr bwMode="auto">
          <a:xfrm>
            <a:off x="395288" y="393382"/>
            <a:ext cx="72835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7938" indent="-793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7938" marR="0" lvl="0" indent="-7938" algn="l" defTabSz="914400" rtl="0" eaLnBrk="1" fontAlgn="base" latinLnBrk="0" hangingPunct="1">
              <a:lnSpc>
                <a:spcPct val="100000"/>
              </a:lnSpc>
              <a:spcBef>
                <a:spcPct val="0"/>
              </a:spcBef>
              <a:spcAft>
                <a:spcPts val="600"/>
              </a:spcAft>
              <a:buClrTx/>
              <a:buSzTx/>
              <a:buFontTx/>
              <a:buNone/>
              <a:tabLst/>
              <a:defRPr/>
            </a:pPr>
            <a:r>
              <a:rPr kumimoji="0" lang="en-GB" sz="1800" b="1" i="1" u="none" strike="noStrike" kern="1200" cap="none" spc="0" normalizeH="0" baseline="0" noProof="0" dirty="0">
                <a:ln>
                  <a:noFill/>
                </a:ln>
                <a:solidFill>
                  <a:srgbClr val="007E93"/>
                </a:solidFill>
                <a:effectLst/>
                <a:uLnTx/>
                <a:uFillTx/>
                <a:latin typeface="Arial Regular"/>
                <a:ea typeface="+mn-ea"/>
                <a:cs typeface="+mn-cs"/>
              </a:rPr>
              <a:t>“It is becoming clear that most, if not all, patients with </a:t>
            </a:r>
            <a:r>
              <a:rPr kumimoji="0" lang="en-GB" sz="1800" b="1" i="1" u="none" strike="noStrike" kern="1200" cap="none" spc="0" normalizeH="0" baseline="0" noProof="0" dirty="0" err="1">
                <a:ln>
                  <a:noFill/>
                </a:ln>
                <a:solidFill>
                  <a:srgbClr val="007E93"/>
                </a:solidFill>
                <a:effectLst/>
                <a:uLnTx/>
                <a:uFillTx/>
                <a:latin typeface="Arial Regular"/>
                <a:ea typeface="+mn-ea"/>
                <a:cs typeface="+mn-cs"/>
              </a:rPr>
              <a:t>EoE</a:t>
            </a:r>
            <a:r>
              <a:rPr kumimoji="0" lang="en-GB" sz="1800" b="1" i="1" u="none" strike="noStrike" kern="1200" cap="none" spc="0" normalizeH="0" baseline="0" noProof="0" dirty="0">
                <a:ln>
                  <a:noFill/>
                </a:ln>
                <a:solidFill>
                  <a:srgbClr val="007E93"/>
                </a:solidFill>
                <a:effectLst/>
                <a:uLnTx/>
                <a:uFillTx/>
                <a:latin typeface="Arial Regular"/>
                <a:ea typeface="+mn-ea"/>
                <a:cs typeface="+mn-cs"/>
              </a:rPr>
              <a:t> will need maintenance therapy to control inflammation”</a:t>
            </a:r>
            <a:r>
              <a:rPr kumimoji="0" lang="en-GB" sz="1800" b="1" i="1" u="none" strike="noStrike" kern="1200" cap="none" spc="0" normalizeH="0" baseline="30000" noProof="0" dirty="0">
                <a:ln>
                  <a:noFill/>
                </a:ln>
                <a:solidFill>
                  <a:srgbClr val="007E93"/>
                </a:solidFill>
                <a:effectLst/>
                <a:uLnTx/>
                <a:uFillTx/>
                <a:latin typeface="Arial Regular"/>
                <a:ea typeface="+mn-ea"/>
                <a:cs typeface="+mn-cs"/>
              </a:rPr>
              <a:t>1</a:t>
            </a:r>
            <a:endParaRPr kumimoji="0" lang="en-GB" altLang="en-US" sz="1800" b="1" i="0" u="none" strike="noStrike" kern="1200" cap="none" spc="0" normalizeH="0" baseline="30000" noProof="0" dirty="0">
              <a:ln>
                <a:noFill/>
              </a:ln>
              <a:solidFill>
                <a:srgbClr val="007E93"/>
              </a:solidFill>
              <a:effectLst/>
              <a:uLnTx/>
              <a:uFillTx/>
              <a:latin typeface="Arial Regular"/>
              <a:ea typeface="Arial Regular"/>
              <a:cs typeface="Arial" panose="020B0604020202020204" pitchFamily="34" charset="0"/>
            </a:endParaRPr>
          </a:p>
        </p:txBody>
      </p:sp>
    </p:spTree>
    <p:extLst>
      <p:ext uri="{BB962C8B-B14F-4D97-AF65-F5344CB8AC3E}">
        <p14:creationId xmlns:p14="http://schemas.microsoft.com/office/powerpoint/2010/main" val="455410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CC36250-745C-904A-8750-0C1FC61F7EA9}"/>
              </a:ext>
            </a:extLst>
          </p:cNvPr>
          <p:cNvGrpSpPr/>
          <p:nvPr/>
        </p:nvGrpSpPr>
        <p:grpSpPr>
          <a:xfrm>
            <a:off x="0" y="1"/>
            <a:ext cx="9144000" cy="6857999"/>
            <a:chOff x="0" y="1"/>
            <a:chExt cx="9144000" cy="6857999"/>
          </a:xfrm>
        </p:grpSpPr>
        <p:sp>
          <p:nvSpPr>
            <p:cNvPr id="2" name="Rectangle 1">
              <a:extLst>
                <a:ext uri="{FF2B5EF4-FFF2-40B4-BE49-F238E27FC236}">
                  <a16:creationId xmlns:a16="http://schemas.microsoft.com/office/drawing/2014/main" id="{26DB862C-F1C5-7A49-A847-177139BC309D}"/>
                </a:ext>
              </a:extLst>
            </p:cNvPr>
            <p:cNvSpPr/>
            <p:nvPr/>
          </p:nvSpPr>
          <p:spPr>
            <a:xfrm>
              <a:off x="0" y="1"/>
              <a:ext cx="9144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DBACCD8-874A-EC4C-84EA-01FB4CE3820A}"/>
                </a:ext>
              </a:extLst>
            </p:cNvPr>
            <p:cNvSpPr/>
            <p:nvPr/>
          </p:nvSpPr>
          <p:spPr>
            <a:xfrm>
              <a:off x="6542459" y="4866276"/>
              <a:ext cx="1787228" cy="774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B8C1D0AA-8F65-7448-ADC4-09FAD3D3942E}"/>
                </a:ext>
              </a:extLst>
            </p:cNvPr>
            <p:cNvSpPr txBox="1">
              <a:spLocks/>
            </p:cNvSpPr>
            <p:nvPr/>
          </p:nvSpPr>
          <p:spPr>
            <a:xfrm>
              <a:off x="1080490" y="1143743"/>
              <a:ext cx="886412"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1989</a:t>
              </a:r>
            </a:p>
          </p:txBody>
        </p:sp>
        <p:sp>
          <p:nvSpPr>
            <p:cNvPr id="25" name="Rectangle 1">
              <a:extLst>
                <a:ext uri="{FF2B5EF4-FFF2-40B4-BE49-F238E27FC236}">
                  <a16:creationId xmlns:a16="http://schemas.microsoft.com/office/drawing/2014/main" id="{75A1E69D-A2A4-034C-8F73-0BE149FE3767}"/>
                </a:ext>
              </a:extLst>
            </p:cNvPr>
            <p:cNvSpPr>
              <a:spLocks noChangeArrowheads="1"/>
            </p:cNvSpPr>
            <p:nvPr/>
          </p:nvSpPr>
          <p:spPr bwMode="auto">
            <a:xfrm>
              <a:off x="407148" y="374683"/>
              <a:ext cx="72584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nSpc>
                  <a:spcPct val="100000"/>
                </a:lnSpc>
                <a:buNone/>
              </a:pPr>
              <a:r>
                <a:rPr lang="en-US" sz="1800" dirty="0">
                  <a:solidFill>
                    <a:schemeClr val="bg1"/>
                  </a:solidFill>
                </a:rPr>
                <a:t>Eosinophilic </a:t>
              </a:r>
              <a:r>
                <a:rPr lang="en-US" sz="1800" dirty="0" err="1">
                  <a:solidFill>
                    <a:schemeClr val="bg1"/>
                  </a:solidFill>
                </a:rPr>
                <a:t>oesophagitis</a:t>
              </a:r>
              <a:r>
                <a:rPr lang="en-US" sz="1800" dirty="0">
                  <a:solidFill>
                    <a:schemeClr val="bg1"/>
                  </a:solidFill>
                </a:rPr>
                <a:t> </a:t>
              </a:r>
              <a:r>
                <a:rPr lang="en-US" sz="1800" b="1" dirty="0">
                  <a:solidFill>
                    <a:schemeClr val="bg1"/>
                  </a:solidFill>
                </a:rPr>
                <a:t>comes of age</a:t>
              </a:r>
              <a:endParaRPr lang="en-US" sz="1800" b="1" baseline="30000" dirty="0">
                <a:solidFill>
                  <a:schemeClr val="bg1"/>
                </a:solidFill>
              </a:endParaRPr>
            </a:p>
          </p:txBody>
        </p:sp>
        <p:sp>
          <p:nvSpPr>
            <p:cNvPr id="4" name="Arc 3">
              <a:extLst>
                <a:ext uri="{FF2B5EF4-FFF2-40B4-BE49-F238E27FC236}">
                  <a16:creationId xmlns:a16="http://schemas.microsoft.com/office/drawing/2014/main" id="{B594F888-D576-2047-AAE9-D886914E1A4B}"/>
                </a:ext>
              </a:extLst>
            </p:cNvPr>
            <p:cNvSpPr/>
            <p:nvPr/>
          </p:nvSpPr>
          <p:spPr>
            <a:xfrm>
              <a:off x="6698634" y="1665180"/>
              <a:ext cx="1797851" cy="1797851"/>
            </a:xfrm>
            <a:prstGeom prst="arc">
              <a:avLst>
                <a:gd name="adj1" fmla="val 16200000"/>
                <a:gd name="adj2" fmla="val 5400000"/>
              </a:avLst>
            </a:prstGeom>
            <a:ln w="1270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055CB45-4E77-5C42-8738-4952200EFBFE}"/>
                </a:ext>
              </a:extLst>
            </p:cNvPr>
            <p:cNvCxnSpPr>
              <a:cxnSpLocks/>
            </p:cNvCxnSpPr>
            <p:nvPr/>
          </p:nvCxnSpPr>
          <p:spPr>
            <a:xfrm flipH="1">
              <a:off x="0" y="1665180"/>
              <a:ext cx="7615847"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12E95FC-34B6-B540-8AC7-6F939E140335}"/>
                </a:ext>
              </a:extLst>
            </p:cNvPr>
            <p:cNvCxnSpPr>
              <a:cxnSpLocks/>
            </p:cNvCxnSpPr>
            <p:nvPr/>
          </p:nvCxnSpPr>
          <p:spPr>
            <a:xfrm flipH="1" flipV="1">
              <a:off x="1460430" y="3461584"/>
              <a:ext cx="6137130" cy="144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C5312B5-5706-6F4F-89F5-D8F65E59FC87}"/>
                </a:ext>
              </a:extLst>
            </p:cNvPr>
            <p:cNvCxnSpPr>
              <a:cxnSpLocks/>
            </p:cNvCxnSpPr>
            <p:nvPr/>
          </p:nvCxnSpPr>
          <p:spPr>
            <a:xfrm flipH="1">
              <a:off x="1696770" y="5253374"/>
              <a:ext cx="7447230"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Arc 39">
              <a:extLst>
                <a:ext uri="{FF2B5EF4-FFF2-40B4-BE49-F238E27FC236}">
                  <a16:creationId xmlns:a16="http://schemas.microsoft.com/office/drawing/2014/main" id="{82150FFA-591D-CF42-9520-C40603E82375}"/>
                </a:ext>
              </a:extLst>
            </p:cNvPr>
            <p:cNvSpPr/>
            <p:nvPr/>
          </p:nvSpPr>
          <p:spPr>
            <a:xfrm rot="10800000">
              <a:off x="570649" y="3461584"/>
              <a:ext cx="1797851" cy="1797851"/>
            </a:xfrm>
            <a:prstGeom prst="arc">
              <a:avLst>
                <a:gd name="adj1" fmla="val 16200000"/>
                <a:gd name="adj2" fmla="val 5400000"/>
              </a:avLst>
            </a:prstGeom>
            <a:ln w="1270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Oval 28">
              <a:hlinkClick r:id="" action="ppaction://noaction"/>
              <a:extLst>
                <a:ext uri="{FF2B5EF4-FFF2-40B4-BE49-F238E27FC236}">
                  <a16:creationId xmlns:a16="http://schemas.microsoft.com/office/drawing/2014/main" id="{5AE2CC27-EC30-9C49-9778-1FCDD04941AA}"/>
                </a:ext>
              </a:extLst>
            </p:cNvPr>
            <p:cNvSpPr/>
            <p:nvPr/>
          </p:nvSpPr>
          <p:spPr>
            <a:xfrm>
              <a:off x="1360382" y="1502221"/>
              <a:ext cx="326627" cy="325917"/>
            </a:xfrm>
            <a:prstGeom prst="ellipse">
              <a:avLst/>
            </a:prstGeom>
            <a:solidFill>
              <a:srgbClr val="F7A6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
              <a:extLst>
                <a:ext uri="{FF2B5EF4-FFF2-40B4-BE49-F238E27FC236}">
                  <a16:creationId xmlns:a16="http://schemas.microsoft.com/office/drawing/2014/main" id="{5766FC47-1A21-1748-8996-DA0125EA67B5}"/>
                </a:ext>
              </a:extLst>
            </p:cNvPr>
            <p:cNvSpPr txBox="1">
              <a:spLocks/>
            </p:cNvSpPr>
            <p:nvPr/>
          </p:nvSpPr>
          <p:spPr>
            <a:xfrm>
              <a:off x="2706593" y="1143743"/>
              <a:ext cx="886412"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1993</a:t>
              </a:r>
            </a:p>
          </p:txBody>
        </p:sp>
        <p:sp>
          <p:nvSpPr>
            <p:cNvPr id="43" name="Oval 42">
              <a:hlinkClick r:id="" action="ppaction://noaction"/>
              <a:extLst>
                <a:ext uri="{FF2B5EF4-FFF2-40B4-BE49-F238E27FC236}">
                  <a16:creationId xmlns:a16="http://schemas.microsoft.com/office/drawing/2014/main" id="{A9702211-D886-494C-8BA1-8ECB9EF0D472}"/>
                </a:ext>
              </a:extLst>
            </p:cNvPr>
            <p:cNvSpPr/>
            <p:nvPr/>
          </p:nvSpPr>
          <p:spPr>
            <a:xfrm>
              <a:off x="2986538" y="1502221"/>
              <a:ext cx="326627" cy="325917"/>
            </a:xfrm>
            <a:prstGeom prst="ellipse">
              <a:avLst/>
            </a:prstGeom>
            <a:solidFill>
              <a:srgbClr val="92D05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82E375B3-217F-5D4C-9B68-FF7633D54C65}"/>
                </a:ext>
              </a:extLst>
            </p:cNvPr>
            <p:cNvSpPr txBox="1">
              <a:spLocks/>
            </p:cNvSpPr>
            <p:nvPr/>
          </p:nvSpPr>
          <p:spPr>
            <a:xfrm>
              <a:off x="4309680" y="1143743"/>
              <a:ext cx="886412"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1994</a:t>
              </a:r>
            </a:p>
          </p:txBody>
        </p:sp>
        <p:sp>
          <p:nvSpPr>
            <p:cNvPr id="45" name="Oval 44">
              <a:hlinkClick r:id="" action="ppaction://noaction"/>
              <a:extLst>
                <a:ext uri="{FF2B5EF4-FFF2-40B4-BE49-F238E27FC236}">
                  <a16:creationId xmlns:a16="http://schemas.microsoft.com/office/drawing/2014/main" id="{37DE8B45-942C-4A47-BC05-B5B68BC7C523}"/>
                </a:ext>
              </a:extLst>
            </p:cNvPr>
            <p:cNvSpPr/>
            <p:nvPr/>
          </p:nvSpPr>
          <p:spPr>
            <a:xfrm>
              <a:off x="4589518" y="1502221"/>
              <a:ext cx="326627" cy="325917"/>
            </a:xfrm>
            <a:prstGeom prst="ellipse">
              <a:avLst/>
            </a:prstGeom>
            <a:solidFill>
              <a:srgbClr val="EE79A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
              <a:extLst>
                <a:ext uri="{FF2B5EF4-FFF2-40B4-BE49-F238E27FC236}">
                  <a16:creationId xmlns:a16="http://schemas.microsoft.com/office/drawing/2014/main" id="{E5E7F569-47B7-A548-BCA1-DE89648D3EC5}"/>
                </a:ext>
              </a:extLst>
            </p:cNvPr>
            <p:cNvSpPr txBox="1">
              <a:spLocks/>
            </p:cNvSpPr>
            <p:nvPr/>
          </p:nvSpPr>
          <p:spPr>
            <a:xfrm>
              <a:off x="5940144" y="1143743"/>
              <a:ext cx="886412"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1995</a:t>
              </a:r>
            </a:p>
          </p:txBody>
        </p:sp>
        <p:sp>
          <p:nvSpPr>
            <p:cNvPr id="47" name="Oval 46">
              <a:hlinkClick r:id="" action="ppaction://noaction"/>
              <a:extLst>
                <a:ext uri="{FF2B5EF4-FFF2-40B4-BE49-F238E27FC236}">
                  <a16:creationId xmlns:a16="http://schemas.microsoft.com/office/drawing/2014/main" id="{79ABA453-BA1B-ED4E-A54F-5C37BCF4208F}"/>
                </a:ext>
              </a:extLst>
            </p:cNvPr>
            <p:cNvSpPr/>
            <p:nvPr/>
          </p:nvSpPr>
          <p:spPr>
            <a:xfrm>
              <a:off x="6220036" y="1502221"/>
              <a:ext cx="326627" cy="325917"/>
            </a:xfrm>
            <a:prstGeom prst="ellipse">
              <a:avLst/>
            </a:prstGeom>
            <a:solidFill>
              <a:srgbClr val="C0BEB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2">
              <a:extLst>
                <a:ext uri="{FF2B5EF4-FFF2-40B4-BE49-F238E27FC236}">
                  <a16:creationId xmlns:a16="http://schemas.microsoft.com/office/drawing/2014/main" id="{E741420C-FE48-5E4A-9AED-C3E8DD462D45}"/>
                </a:ext>
              </a:extLst>
            </p:cNvPr>
            <p:cNvSpPr txBox="1">
              <a:spLocks/>
            </p:cNvSpPr>
            <p:nvPr/>
          </p:nvSpPr>
          <p:spPr>
            <a:xfrm>
              <a:off x="1500208" y="2921857"/>
              <a:ext cx="1736583"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2007-13</a:t>
              </a:r>
            </a:p>
          </p:txBody>
        </p:sp>
        <p:sp>
          <p:nvSpPr>
            <p:cNvPr id="49" name="Oval 48">
              <a:hlinkClick r:id="" action="ppaction://noaction"/>
              <a:extLst>
                <a:ext uri="{FF2B5EF4-FFF2-40B4-BE49-F238E27FC236}">
                  <a16:creationId xmlns:a16="http://schemas.microsoft.com/office/drawing/2014/main" id="{A73663E9-C103-0B4A-89ED-5DEE4A5D9D9E}"/>
                </a:ext>
              </a:extLst>
            </p:cNvPr>
            <p:cNvSpPr/>
            <p:nvPr/>
          </p:nvSpPr>
          <p:spPr>
            <a:xfrm>
              <a:off x="2210011" y="3280335"/>
              <a:ext cx="326627" cy="325917"/>
            </a:xfrm>
            <a:prstGeom prst="ellipse">
              <a:avLst/>
            </a:prstGeom>
            <a:solidFill>
              <a:srgbClr val="79CCE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B61D89E5-441B-EC4E-A420-04E87BEB2AF5}"/>
                </a:ext>
              </a:extLst>
            </p:cNvPr>
            <p:cNvSpPr txBox="1">
              <a:spLocks/>
            </p:cNvSpPr>
            <p:nvPr/>
          </p:nvSpPr>
          <p:spPr>
            <a:xfrm>
              <a:off x="3502404" y="2921857"/>
              <a:ext cx="989248"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2007</a:t>
              </a:r>
            </a:p>
          </p:txBody>
        </p:sp>
        <p:sp>
          <p:nvSpPr>
            <p:cNvPr id="51" name="Oval 50">
              <a:hlinkClick r:id="" action="ppaction://noaction"/>
              <a:extLst>
                <a:ext uri="{FF2B5EF4-FFF2-40B4-BE49-F238E27FC236}">
                  <a16:creationId xmlns:a16="http://schemas.microsoft.com/office/drawing/2014/main" id="{6048FD53-BD24-D54C-9CF0-82E2ACF240B0}"/>
                </a:ext>
              </a:extLst>
            </p:cNvPr>
            <p:cNvSpPr/>
            <p:nvPr/>
          </p:nvSpPr>
          <p:spPr>
            <a:xfrm>
              <a:off x="3836167" y="3280335"/>
              <a:ext cx="326627" cy="325917"/>
            </a:xfrm>
            <a:prstGeom prst="ellipse">
              <a:avLst/>
            </a:prstGeom>
            <a:solidFill>
              <a:srgbClr val="F7A6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
              <a:extLst>
                <a:ext uri="{FF2B5EF4-FFF2-40B4-BE49-F238E27FC236}">
                  <a16:creationId xmlns:a16="http://schemas.microsoft.com/office/drawing/2014/main" id="{76344D56-3E58-8E4C-A884-C97E078C294E}"/>
                </a:ext>
              </a:extLst>
            </p:cNvPr>
            <p:cNvSpPr txBox="1">
              <a:spLocks/>
            </p:cNvSpPr>
            <p:nvPr/>
          </p:nvSpPr>
          <p:spPr>
            <a:xfrm>
              <a:off x="5182485" y="2921857"/>
              <a:ext cx="886412"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2004</a:t>
              </a:r>
            </a:p>
          </p:txBody>
        </p:sp>
        <p:sp>
          <p:nvSpPr>
            <p:cNvPr id="53" name="Oval 52">
              <a:hlinkClick r:id="" action="ppaction://noaction"/>
              <a:extLst>
                <a:ext uri="{FF2B5EF4-FFF2-40B4-BE49-F238E27FC236}">
                  <a16:creationId xmlns:a16="http://schemas.microsoft.com/office/drawing/2014/main" id="{7BA4DDAB-B4A4-BD4D-BDE9-E6216B64B7E9}"/>
                </a:ext>
              </a:extLst>
            </p:cNvPr>
            <p:cNvSpPr/>
            <p:nvPr/>
          </p:nvSpPr>
          <p:spPr>
            <a:xfrm>
              <a:off x="5462323" y="3280335"/>
              <a:ext cx="326627" cy="325917"/>
            </a:xfrm>
            <a:prstGeom prst="ellipse">
              <a:avLst/>
            </a:prstGeom>
            <a:solidFill>
              <a:srgbClr val="92D05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2">
              <a:extLst>
                <a:ext uri="{FF2B5EF4-FFF2-40B4-BE49-F238E27FC236}">
                  <a16:creationId xmlns:a16="http://schemas.microsoft.com/office/drawing/2014/main" id="{985FAF92-563E-674F-80A9-30BEFCB6144C}"/>
                </a:ext>
              </a:extLst>
            </p:cNvPr>
            <p:cNvSpPr txBox="1">
              <a:spLocks/>
            </p:cNvSpPr>
            <p:nvPr/>
          </p:nvSpPr>
          <p:spPr>
            <a:xfrm>
              <a:off x="6775502" y="2921857"/>
              <a:ext cx="946930"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2003-07</a:t>
              </a:r>
            </a:p>
          </p:txBody>
        </p:sp>
        <p:sp>
          <p:nvSpPr>
            <p:cNvPr id="55" name="Oval 54">
              <a:hlinkClick r:id="" action="ppaction://noaction"/>
              <a:extLst>
                <a:ext uri="{FF2B5EF4-FFF2-40B4-BE49-F238E27FC236}">
                  <a16:creationId xmlns:a16="http://schemas.microsoft.com/office/drawing/2014/main" id="{41E157CD-B6BD-944A-A0E5-BAC01150D69F}"/>
                </a:ext>
              </a:extLst>
            </p:cNvPr>
            <p:cNvSpPr/>
            <p:nvPr/>
          </p:nvSpPr>
          <p:spPr>
            <a:xfrm>
              <a:off x="7088480" y="3280335"/>
              <a:ext cx="326627" cy="325917"/>
            </a:xfrm>
            <a:prstGeom prst="ellipse">
              <a:avLst/>
            </a:prstGeom>
            <a:solidFill>
              <a:srgbClr val="EE79A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2">
              <a:extLst>
                <a:ext uri="{FF2B5EF4-FFF2-40B4-BE49-F238E27FC236}">
                  <a16:creationId xmlns:a16="http://schemas.microsoft.com/office/drawing/2014/main" id="{9A327231-87E9-DE42-BC1E-74F02D66AC36}"/>
                </a:ext>
              </a:extLst>
            </p:cNvPr>
            <p:cNvSpPr txBox="1">
              <a:spLocks/>
            </p:cNvSpPr>
            <p:nvPr/>
          </p:nvSpPr>
          <p:spPr>
            <a:xfrm>
              <a:off x="1090068" y="4734560"/>
              <a:ext cx="886412"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2013</a:t>
              </a:r>
            </a:p>
          </p:txBody>
        </p:sp>
        <p:sp>
          <p:nvSpPr>
            <p:cNvPr id="57" name="Oval 56">
              <a:hlinkClick r:id="" action="ppaction://noaction"/>
              <a:extLst>
                <a:ext uri="{FF2B5EF4-FFF2-40B4-BE49-F238E27FC236}">
                  <a16:creationId xmlns:a16="http://schemas.microsoft.com/office/drawing/2014/main" id="{F6EF71BA-F34F-3F4D-B0B6-317D89A19731}"/>
                </a:ext>
              </a:extLst>
            </p:cNvPr>
            <p:cNvSpPr/>
            <p:nvPr/>
          </p:nvSpPr>
          <p:spPr>
            <a:xfrm>
              <a:off x="1369960" y="5093038"/>
              <a:ext cx="326627" cy="325917"/>
            </a:xfrm>
            <a:prstGeom prst="ellipse">
              <a:avLst/>
            </a:prstGeom>
            <a:solidFill>
              <a:srgbClr val="D1D1D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2">
              <a:extLst>
                <a:ext uri="{FF2B5EF4-FFF2-40B4-BE49-F238E27FC236}">
                  <a16:creationId xmlns:a16="http://schemas.microsoft.com/office/drawing/2014/main" id="{DE4B2587-5B30-AE45-BC0B-A9B4F389A4C6}"/>
                </a:ext>
              </a:extLst>
            </p:cNvPr>
            <p:cNvSpPr txBox="1">
              <a:spLocks/>
            </p:cNvSpPr>
            <p:nvPr/>
          </p:nvSpPr>
          <p:spPr>
            <a:xfrm>
              <a:off x="2551579" y="4734560"/>
              <a:ext cx="886412"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2016</a:t>
              </a:r>
            </a:p>
          </p:txBody>
        </p:sp>
        <p:sp>
          <p:nvSpPr>
            <p:cNvPr id="59" name="Oval 58">
              <a:hlinkClick r:id="" action="ppaction://noaction"/>
              <a:extLst>
                <a:ext uri="{FF2B5EF4-FFF2-40B4-BE49-F238E27FC236}">
                  <a16:creationId xmlns:a16="http://schemas.microsoft.com/office/drawing/2014/main" id="{BA22CBCF-2572-344C-99C1-82D2DFC7EAA7}"/>
                </a:ext>
              </a:extLst>
            </p:cNvPr>
            <p:cNvSpPr/>
            <p:nvPr/>
          </p:nvSpPr>
          <p:spPr>
            <a:xfrm>
              <a:off x="2831524" y="5093038"/>
              <a:ext cx="326627" cy="325917"/>
            </a:xfrm>
            <a:prstGeom prst="ellipse">
              <a:avLst/>
            </a:prstGeom>
            <a:solidFill>
              <a:srgbClr val="F7A6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
              <a:extLst>
                <a:ext uri="{FF2B5EF4-FFF2-40B4-BE49-F238E27FC236}">
                  <a16:creationId xmlns:a16="http://schemas.microsoft.com/office/drawing/2014/main" id="{7698660B-D829-6E47-904D-29DDEE6A6C86}"/>
                </a:ext>
              </a:extLst>
            </p:cNvPr>
            <p:cNvSpPr txBox="1">
              <a:spLocks/>
            </p:cNvSpPr>
            <p:nvPr/>
          </p:nvSpPr>
          <p:spPr>
            <a:xfrm>
              <a:off x="4013250" y="4734560"/>
              <a:ext cx="886412"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2018</a:t>
              </a:r>
            </a:p>
          </p:txBody>
        </p:sp>
        <p:sp>
          <p:nvSpPr>
            <p:cNvPr id="61" name="Oval 60">
              <a:hlinkClick r:id="" action="ppaction://noaction"/>
              <a:extLst>
                <a:ext uri="{FF2B5EF4-FFF2-40B4-BE49-F238E27FC236}">
                  <a16:creationId xmlns:a16="http://schemas.microsoft.com/office/drawing/2014/main" id="{FEDFE39E-389B-F04D-AC39-C2702661AB2C}"/>
                </a:ext>
              </a:extLst>
            </p:cNvPr>
            <p:cNvSpPr/>
            <p:nvPr/>
          </p:nvSpPr>
          <p:spPr>
            <a:xfrm>
              <a:off x="4293088" y="5093038"/>
              <a:ext cx="326627" cy="325917"/>
            </a:xfrm>
            <a:prstGeom prst="ellipse">
              <a:avLst/>
            </a:prstGeom>
            <a:solidFill>
              <a:srgbClr val="92D05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2">
              <a:extLst>
                <a:ext uri="{FF2B5EF4-FFF2-40B4-BE49-F238E27FC236}">
                  <a16:creationId xmlns:a16="http://schemas.microsoft.com/office/drawing/2014/main" id="{61BD9386-B3E1-4846-BF8F-C68EEDDB7FE5}"/>
                </a:ext>
              </a:extLst>
            </p:cNvPr>
            <p:cNvSpPr txBox="1">
              <a:spLocks/>
            </p:cNvSpPr>
            <p:nvPr/>
          </p:nvSpPr>
          <p:spPr>
            <a:xfrm>
              <a:off x="5474761" y="4734560"/>
              <a:ext cx="886412" cy="276998"/>
            </a:xfrm>
            <a:prstGeom prst="rect">
              <a:avLst/>
            </a:prstGeom>
            <a:noFill/>
          </p:spPr>
          <p:txBody>
            <a:bodyPr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Regular"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Regular"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Regular"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indent="-90488" algn="ctr">
                <a:buNone/>
              </a:pPr>
              <a:r>
                <a:rPr lang="en-GB" sz="2000" b="1" dirty="0">
                  <a:solidFill>
                    <a:schemeClr val="bg1"/>
                  </a:solidFill>
                </a:rPr>
                <a:t>2018</a:t>
              </a:r>
            </a:p>
          </p:txBody>
        </p:sp>
        <p:sp>
          <p:nvSpPr>
            <p:cNvPr id="63" name="Oval 62">
              <a:hlinkClick r:id="" action="ppaction://noaction"/>
              <a:extLst>
                <a:ext uri="{FF2B5EF4-FFF2-40B4-BE49-F238E27FC236}">
                  <a16:creationId xmlns:a16="http://schemas.microsoft.com/office/drawing/2014/main" id="{C1897BD6-2570-6A47-8257-734D0E8D257D}"/>
                </a:ext>
              </a:extLst>
            </p:cNvPr>
            <p:cNvSpPr/>
            <p:nvPr/>
          </p:nvSpPr>
          <p:spPr>
            <a:xfrm>
              <a:off x="5754653" y="5093038"/>
              <a:ext cx="326627" cy="325917"/>
            </a:xfrm>
            <a:prstGeom prst="ellipse">
              <a:avLst/>
            </a:prstGeom>
            <a:solidFill>
              <a:srgbClr val="EE79A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1">
              <a:extLst>
                <a:ext uri="{FF2B5EF4-FFF2-40B4-BE49-F238E27FC236}">
                  <a16:creationId xmlns:a16="http://schemas.microsoft.com/office/drawing/2014/main" id="{CD66915B-23FD-2940-91C3-6BE79B078E24}"/>
                </a:ext>
              </a:extLst>
            </p:cNvPr>
            <p:cNvSpPr>
              <a:spLocks noChangeArrowheads="1"/>
            </p:cNvSpPr>
            <p:nvPr/>
          </p:nvSpPr>
          <p:spPr bwMode="auto">
            <a:xfrm>
              <a:off x="710657" y="1942120"/>
              <a:ext cx="16447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First described </a:t>
              </a:r>
              <a:br>
                <a:rPr lang="en-US" sz="1400" dirty="0">
                  <a:solidFill>
                    <a:schemeClr val="bg1"/>
                  </a:solidFill>
                </a:rPr>
              </a:br>
              <a:r>
                <a:rPr lang="en-US" sz="1400" dirty="0">
                  <a:solidFill>
                    <a:schemeClr val="bg1"/>
                  </a:solidFill>
                </a:rPr>
                <a:t>as </a:t>
              </a:r>
              <a:r>
                <a:rPr lang="en-US" sz="1400" dirty="0" err="1">
                  <a:solidFill>
                    <a:schemeClr val="bg1"/>
                  </a:solidFill>
                </a:rPr>
                <a:t>oesophageal</a:t>
              </a:r>
              <a:r>
                <a:rPr lang="en-US" sz="1400" dirty="0">
                  <a:solidFill>
                    <a:schemeClr val="bg1"/>
                  </a:solidFill>
                </a:rPr>
                <a:t> asthma </a:t>
              </a:r>
              <a:endParaRPr lang="en-US" sz="1400" b="1" baseline="30000" dirty="0">
                <a:solidFill>
                  <a:schemeClr val="bg1"/>
                </a:solidFill>
              </a:endParaRPr>
            </a:p>
          </p:txBody>
        </p:sp>
        <p:sp>
          <p:nvSpPr>
            <p:cNvPr id="66" name="Rectangle 1">
              <a:extLst>
                <a:ext uri="{FF2B5EF4-FFF2-40B4-BE49-F238E27FC236}">
                  <a16:creationId xmlns:a16="http://schemas.microsoft.com/office/drawing/2014/main" id="{F85C2039-F949-944E-ABB0-3F1CA95F3B3E}"/>
                </a:ext>
              </a:extLst>
            </p:cNvPr>
            <p:cNvSpPr>
              <a:spLocks noChangeArrowheads="1"/>
            </p:cNvSpPr>
            <p:nvPr/>
          </p:nvSpPr>
          <p:spPr bwMode="auto">
            <a:xfrm>
              <a:off x="2429291" y="1936060"/>
              <a:ext cx="1452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Formally </a:t>
              </a:r>
              <a:r>
                <a:rPr lang="en-US" sz="1400" dirty="0" err="1">
                  <a:solidFill>
                    <a:schemeClr val="bg1"/>
                  </a:solidFill>
                </a:rPr>
                <a:t>recognised</a:t>
              </a:r>
              <a:r>
                <a:rPr lang="en-US" sz="1400" dirty="0">
                  <a:solidFill>
                    <a:schemeClr val="bg1"/>
                  </a:solidFill>
                </a:rPr>
                <a:t> as a distinct entity </a:t>
              </a:r>
              <a:endParaRPr lang="en-US" sz="1400" b="1" baseline="30000" dirty="0">
                <a:solidFill>
                  <a:schemeClr val="bg1"/>
                </a:solidFill>
              </a:endParaRPr>
            </a:p>
          </p:txBody>
        </p:sp>
        <p:sp>
          <p:nvSpPr>
            <p:cNvPr id="67" name="Rectangle 1">
              <a:extLst>
                <a:ext uri="{FF2B5EF4-FFF2-40B4-BE49-F238E27FC236}">
                  <a16:creationId xmlns:a16="http://schemas.microsoft.com/office/drawing/2014/main" id="{79F0FD0C-D716-4B4D-AD0C-8FB6E423B053}"/>
                </a:ext>
              </a:extLst>
            </p:cNvPr>
            <p:cNvSpPr>
              <a:spLocks noChangeArrowheads="1"/>
            </p:cNvSpPr>
            <p:nvPr/>
          </p:nvSpPr>
          <p:spPr bwMode="auto">
            <a:xfrm>
              <a:off x="4050911" y="1939652"/>
              <a:ext cx="1452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Named as eosinophilic </a:t>
              </a:r>
              <a:r>
                <a:rPr lang="en-US" sz="1400" dirty="0" err="1">
                  <a:solidFill>
                    <a:schemeClr val="bg1"/>
                  </a:solidFill>
                </a:rPr>
                <a:t>oesophagitis</a:t>
              </a:r>
              <a:r>
                <a:rPr lang="en-US" sz="1400" dirty="0">
                  <a:solidFill>
                    <a:schemeClr val="bg1"/>
                  </a:solidFill>
                </a:rPr>
                <a:t> </a:t>
              </a:r>
              <a:endParaRPr lang="en-US" sz="1400" b="1" baseline="30000" dirty="0">
                <a:solidFill>
                  <a:schemeClr val="bg1"/>
                </a:solidFill>
              </a:endParaRPr>
            </a:p>
          </p:txBody>
        </p:sp>
        <p:sp>
          <p:nvSpPr>
            <p:cNvPr id="68" name="Rectangle 1">
              <a:extLst>
                <a:ext uri="{FF2B5EF4-FFF2-40B4-BE49-F238E27FC236}">
                  <a16:creationId xmlns:a16="http://schemas.microsoft.com/office/drawing/2014/main" id="{E943F198-9A64-324F-BAFD-F02377321171}"/>
                </a:ext>
              </a:extLst>
            </p:cNvPr>
            <p:cNvSpPr>
              <a:spLocks noChangeArrowheads="1"/>
            </p:cNvSpPr>
            <p:nvPr/>
          </p:nvSpPr>
          <p:spPr bwMode="auto">
            <a:xfrm>
              <a:off x="5661316" y="1933592"/>
              <a:ext cx="1452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Similar pathology reported in children</a:t>
              </a:r>
              <a:endParaRPr lang="en-US" sz="1400" b="1" baseline="30000" dirty="0">
                <a:solidFill>
                  <a:schemeClr val="bg1"/>
                </a:solidFill>
              </a:endParaRPr>
            </a:p>
          </p:txBody>
        </p:sp>
        <p:sp>
          <p:nvSpPr>
            <p:cNvPr id="69" name="Rectangle 1">
              <a:extLst>
                <a:ext uri="{FF2B5EF4-FFF2-40B4-BE49-F238E27FC236}">
                  <a16:creationId xmlns:a16="http://schemas.microsoft.com/office/drawing/2014/main" id="{3BA65E40-AF9F-D04A-8C27-0B3DF31A7159}"/>
                </a:ext>
              </a:extLst>
            </p:cNvPr>
            <p:cNvSpPr>
              <a:spLocks noChangeArrowheads="1"/>
            </p:cNvSpPr>
            <p:nvPr/>
          </p:nvSpPr>
          <p:spPr bwMode="auto">
            <a:xfrm>
              <a:off x="1661963" y="3722176"/>
              <a:ext cx="1452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Focus on therapeutics increases</a:t>
              </a:r>
              <a:endParaRPr lang="en-US" sz="1400" b="1" baseline="30000" dirty="0">
                <a:solidFill>
                  <a:schemeClr val="bg1"/>
                </a:solidFill>
              </a:endParaRPr>
            </a:p>
          </p:txBody>
        </p:sp>
        <p:sp>
          <p:nvSpPr>
            <p:cNvPr id="70" name="Rectangle 1">
              <a:extLst>
                <a:ext uri="{FF2B5EF4-FFF2-40B4-BE49-F238E27FC236}">
                  <a16:creationId xmlns:a16="http://schemas.microsoft.com/office/drawing/2014/main" id="{BA24E19A-BEF8-BE45-9F80-901F4C375BA3}"/>
                </a:ext>
              </a:extLst>
            </p:cNvPr>
            <p:cNvSpPr>
              <a:spLocks noChangeArrowheads="1"/>
            </p:cNvSpPr>
            <p:nvPr/>
          </p:nvSpPr>
          <p:spPr bwMode="auto">
            <a:xfrm>
              <a:off x="3290656" y="3716116"/>
              <a:ext cx="1452610"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First diagnostic guidelines published</a:t>
              </a:r>
              <a:br>
                <a:rPr lang="en-US" sz="1400" dirty="0">
                  <a:solidFill>
                    <a:schemeClr val="bg1"/>
                  </a:solidFill>
                </a:rPr>
              </a:br>
              <a:endParaRPr lang="en-US" sz="1400" b="1" baseline="30000" dirty="0">
                <a:solidFill>
                  <a:schemeClr val="bg1"/>
                </a:solidFill>
              </a:endParaRPr>
            </a:p>
          </p:txBody>
        </p:sp>
        <p:sp>
          <p:nvSpPr>
            <p:cNvPr id="71" name="Rectangle 1">
              <a:extLst>
                <a:ext uri="{FF2B5EF4-FFF2-40B4-BE49-F238E27FC236}">
                  <a16:creationId xmlns:a16="http://schemas.microsoft.com/office/drawing/2014/main" id="{97D5BDC2-E564-4749-875B-CEA8EF01E750}"/>
                </a:ext>
              </a:extLst>
            </p:cNvPr>
            <p:cNvSpPr>
              <a:spLocks noChangeArrowheads="1"/>
            </p:cNvSpPr>
            <p:nvPr/>
          </p:nvSpPr>
          <p:spPr bwMode="auto">
            <a:xfrm>
              <a:off x="4912275" y="3719708"/>
              <a:ext cx="14710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Incidence may exceed Crohn's disease</a:t>
              </a:r>
              <a:endParaRPr lang="en-US" sz="1400" b="1" baseline="30000" dirty="0">
                <a:solidFill>
                  <a:schemeClr val="bg1"/>
                </a:solidFill>
              </a:endParaRPr>
            </a:p>
          </p:txBody>
        </p:sp>
        <p:sp>
          <p:nvSpPr>
            <p:cNvPr id="72" name="Rectangle 1">
              <a:extLst>
                <a:ext uri="{FF2B5EF4-FFF2-40B4-BE49-F238E27FC236}">
                  <a16:creationId xmlns:a16="http://schemas.microsoft.com/office/drawing/2014/main" id="{1C27EB9B-DE1E-CD4C-AE54-73B0FE4EDE90}"/>
                </a:ext>
              </a:extLst>
            </p:cNvPr>
            <p:cNvSpPr>
              <a:spLocks noChangeArrowheads="1"/>
            </p:cNvSpPr>
            <p:nvPr/>
          </p:nvSpPr>
          <p:spPr bwMode="auto">
            <a:xfrm>
              <a:off x="6522681" y="3713648"/>
              <a:ext cx="1452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Research focuses on clinical phenotype </a:t>
              </a:r>
              <a:endParaRPr lang="en-US" sz="1400" b="1" baseline="30000" dirty="0">
                <a:solidFill>
                  <a:schemeClr val="bg1"/>
                </a:solidFill>
              </a:endParaRPr>
            </a:p>
          </p:txBody>
        </p:sp>
        <p:sp>
          <p:nvSpPr>
            <p:cNvPr id="73" name="Rectangle 1">
              <a:extLst>
                <a:ext uri="{FF2B5EF4-FFF2-40B4-BE49-F238E27FC236}">
                  <a16:creationId xmlns:a16="http://schemas.microsoft.com/office/drawing/2014/main" id="{38C690DF-CDF2-0A43-AE81-B7FA6A4174D2}"/>
                </a:ext>
              </a:extLst>
            </p:cNvPr>
            <p:cNvSpPr>
              <a:spLocks noChangeArrowheads="1"/>
            </p:cNvSpPr>
            <p:nvPr/>
          </p:nvSpPr>
          <p:spPr bwMode="auto">
            <a:xfrm>
              <a:off x="808471" y="5539103"/>
              <a:ext cx="14526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Publications rise to &gt;200 a year</a:t>
              </a:r>
              <a:endParaRPr lang="en-US" sz="1400" b="1" baseline="30000" dirty="0">
                <a:solidFill>
                  <a:schemeClr val="bg1"/>
                </a:solidFill>
              </a:endParaRPr>
            </a:p>
          </p:txBody>
        </p:sp>
        <p:sp>
          <p:nvSpPr>
            <p:cNvPr id="74" name="Rectangle 1">
              <a:extLst>
                <a:ext uri="{FF2B5EF4-FFF2-40B4-BE49-F238E27FC236}">
                  <a16:creationId xmlns:a16="http://schemas.microsoft.com/office/drawing/2014/main" id="{A29C5D19-5AA1-C640-8BB4-5EF8643A9DA5}"/>
                </a:ext>
              </a:extLst>
            </p:cNvPr>
            <p:cNvSpPr>
              <a:spLocks noChangeArrowheads="1"/>
            </p:cNvSpPr>
            <p:nvPr/>
          </p:nvSpPr>
          <p:spPr bwMode="auto">
            <a:xfrm>
              <a:off x="2272572" y="5539103"/>
              <a:ext cx="14526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Prevalence </a:t>
              </a:r>
              <a:br>
                <a:rPr lang="en-US" sz="1400" dirty="0">
                  <a:solidFill>
                    <a:schemeClr val="bg1"/>
                  </a:solidFill>
                </a:rPr>
              </a:br>
              <a:r>
                <a:rPr lang="en-US" sz="1400" dirty="0">
                  <a:solidFill>
                    <a:schemeClr val="bg1"/>
                  </a:solidFill>
                </a:rPr>
                <a:t>rising rapidly</a:t>
              </a:r>
              <a:endParaRPr lang="en-US" sz="1400" b="1" baseline="30000" dirty="0">
                <a:solidFill>
                  <a:schemeClr val="bg1"/>
                </a:solidFill>
              </a:endParaRPr>
            </a:p>
          </p:txBody>
        </p:sp>
        <p:sp>
          <p:nvSpPr>
            <p:cNvPr id="75" name="Rectangle 1">
              <a:extLst>
                <a:ext uri="{FF2B5EF4-FFF2-40B4-BE49-F238E27FC236}">
                  <a16:creationId xmlns:a16="http://schemas.microsoft.com/office/drawing/2014/main" id="{58F243DF-4E35-5648-BE9D-CC397A91673B}"/>
                </a:ext>
              </a:extLst>
            </p:cNvPr>
            <p:cNvSpPr>
              <a:spLocks noChangeArrowheads="1"/>
            </p:cNvSpPr>
            <p:nvPr/>
          </p:nvSpPr>
          <p:spPr bwMode="auto">
            <a:xfrm>
              <a:off x="3729600" y="5539103"/>
              <a:ext cx="1452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AGREE diagnostic criteria published</a:t>
              </a:r>
              <a:endParaRPr lang="en-US" sz="1400" b="1" baseline="30000" dirty="0">
                <a:solidFill>
                  <a:schemeClr val="bg1"/>
                </a:solidFill>
              </a:endParaRPr>
            </a:p>
          </p:txBody>
        </p:sp>
        <p:sp>
          <p:nvSpPr>
            <p:cNvPr id="76" name="Rectangle 1">
              <a:extLst>
                <a:ext uri="{FF2B5EF4-FFF2-40B4-BE49-F238E27FC236}">
                  <a16:creationId xmlns:a16="http://schemas.microsoft.com/office/drawing/2014/main" id="{F66BEC6E-6300-1849-8214-5AD449F4640D}"/>
                </a:ext>
              </a:extLst>
            </p:cNvPr>
            <p:cNvSpPr>
              <a:spLocks noChangeArrowheads="1"/>
            </p:cNvSpPr>
            <p:nvPr/>
          </p:nvSpPr>
          <p:spPr bwMode="auto">
            <a:xfrm>
              <a:off x="5175413" y="5539103"/>
              <a:ext cx="1452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indent="0" algn="ctr">
                <a:lnSpc>
                  <a:spcPct val="100000"/>
                </a:lnSpc>
                <a:buNone/>
              </a:pPr>
              <a:r>
                <a:rPr lang="en-US" sz="1400" dirty="0">
                  <a:solidFill>
                    <a:schemeClr val="bg1"/>
                  </a:solidFill>
                </a:rPr>
                <a:t>Launch of the </a:t>
              </a:r>
              <a:br>
                <a:rPr lang="en-US" sz="1400" dirty="0">
                  <a:solidFill>
                    <a:schemeClr val="bg1"/>
                  </a:solidFill>
                </a:rPr>
              </a:br>
              <a:r>
                <a:rPr lang="en-US" sz="1400" dirty="0">
                  <a:solidFill>
                    <a:schemeClr val="bg1"/>
                  </a:solidFill>
                </a:rPr>
                <a:t>first approved therapy</a:t>
              </a:r>
            </a:p>
          </p:txBody>
        </p:sp>
        <p:pic>
          <p:nvPicPr>
            <p:cNvPr id="81" name="Picture 80">
              <a:extLst>
                <a:ext uri="{FF2B5EF4-FFF2-40B4-BE49-F238E27FC236}">
                  <a16:creationId xmlns:a16="http://schemas.microsoft.com/office/drawing/2014/main" id="{17ED2FCB-B909-8B42-9F15-D2E55CE705FD}"/>
                </a:ext>
              </a:extLst>
            </p:cNvPr>
            <p:cNvPicPr>
              <a:picLocks noChangeAspect="1"/>
            </p:cNvPicPr>
            <p:nvPr/>
          </p:nvPicPr>
          <p:blipFill>
            <a:blip r:embed="rId2"/>
            <a:stretch>
              <a:fillRect/>
            </a:stretch>
          </p:blipFill>
          <p:spPr>
            <a:xfrm>
              <a:off x="6674517" y="5068857"/>
              <a:ext cx="1522847" cy="391884"/>
            </a:xfrm>
            <a:prstGeom prst="rect">
              <a:avLst/>
            </a:prstGeom>
          </p:spPr>
        </p:pic>
        <p:sp>
          <p:nvSpPr>
            <p:cNvPr id="83" name="Triangle 82">
              <a:extLst>
                <a:ext uri="{FF2B5EF4-FFF2-40B4-BE49-F238E27FC236}">
                  <a16:creationId xmlns:a16="http://schemas.microsoft.com/office/drawing/2014/main" id="{18091E1D-C52C-5E43-8E9A-A6CFE7C18202}"/>
                </a:ext>
              </a:extLst>
            </p:cNvPr>
            <p:cNvSpPr/>
            <p:nvPr/>
          </p:nvSpPr>
          <p:spPr>
            <a:xfrm rot="5400000">
              <a:off x="8499398" y="5108555"/>
              <a:ext cx="539842" cy="29708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176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12">
            <a:extLst>
              <a:ext uri="{FF2B5EF4-FFF2-40B4-BE49-F238E27FC236}">
                <a16:creationId xmlns:a16="http://schemas.microsoft.com/office/drawing/2014/main" id="{32827E2B-34E4-5343-84E0-EE8E19EF9039}"/>
              </a:ext>
            </a:extLst>
          </p:cNvPr>
          <p:cNvSpPr txBox="1">
            <a:spLocks noChangeArrowheads="1"/>
          </p:cNvSpPr>
          <p:nvPr/>
        </p:nvSpPr>
        <p:spPr bwMode="auto">
          <a:xfrm>
            <a:off x="395288" y="1714500"/>
            <a:ext cx="4978400" cy="2687574"/>
          </a:xfrm>
          <a:prstGeom prst="rect">
            <a:avLst/>
          </a:prstGeom>
          <a:solidFill>
            <a:schemeClr val="bg1">
              <a:lumMod val="95000"/>
            </a:schemeClr>
          </a:solidFill>
          <a:ln>
            <a:noFill/>
          </a:ln>
        </p:spPr>
        <p:txBody>
          <a:bodyPr lIns="72000" tIns="72000" rIns="72000" bIns="72000"/>
          <a:lstStyle>
            <a:lvl1pPr marL="0" indent="0" algn="l" rtl="0" eaLnBrk="0" fontAlgn="base" hangingPunct="0">
              <a:lnSpc>
                <a:spcPct val="90000"/>
              </a:lnSpc>
              <a:spcBef>
                <a:spcPts val="10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2pPr>
            <a:lvl3pPr marL="9144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endParaRPr kumimoji="0" lang="en-GB" altLang="en-US" sz="1000" b="0" i="0" u="none" strike="noStrike" kern="1200" cap="none" spc="0" normalizeH="0" baseline="0" noProof="0" dirty="0">
              <a:ln>
                <a:noFill/>
              </a:ln>
              <a:solidFill>
                <a:srgbClr val="1E1E1E"/>
              </a:solidFill>
              <a:effectLst/>
              <a:uLnTx/>
              <a:uFillTx/>
              <a:latin typeface="Arial" panose="020B0604020202020204" pitchFamily="34" charset="0"/>
              <a:ea typeface="Arial Regular"/>
              <a:cs typeface="Arial" panose="020B0604020202020204" pitchFamily="34" charset="0"/>
            </a:endParaRPr>
          </a:p>
        </p:txBody>
      </p:sp>
      <p:sp>
        <p:nvSpPr>
          <p:cNvPr id="11266" name="Content Placeholder 12">
            <a:extLst>
              <a:ext uri="{FF2B5EF4-FFF2-40B4-BE49-F238E27FC236}">
                <a16:creationId xmlns:a16="http://schemas.microsoft.com/office/drawing/2014/main" id="{65115BDC-4EEA-B24C-8A11-EAD6A21075D3}"/>
              </a:ext>
            </a:extLst>
          </p:cNvPr>
          <p:cNvSpPr txBox="1">
            <a:spLocks noChangeArrowheads="1"/>
          </p:cNvSpPr>
          <p:nvPr/>
        </p:nvSpPr>
        <p:spPr bwMode="auto">
          <a:xfrm>
            <a:off x="395288" y="5837935"/>
            <a:ext cx="4860293" cy="3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Straumann A </a:t>
            </a:r>
            <a:r>
              <a:rPr kumimoji="0" lang="en-GB" altLang="en-US" sz="900" b="0" i="1"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et al</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Gastroenterology 2020; </a:t>
            </a: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doi</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10.1053/j.gastro.2020.07.039.</a:t>
            </a:r>
          </a:p>
        </p:txBody>
      </p:sp>
      <p:sp>
        <p:nvSpPr>
          <p:cNvPr id="11269" name="Content Placeholder 12">
            <a:extLst>
              <a:ext uri="{FF2B5EF4-FFF2-40B4-BE49-F238E27FC236}">
                <a16:creationId xmlns:a16="http://schemas.microsoft.com/office/drawing/2014/main" id="{A781F748-B269-6E43-861D-968A0E8A54F6}"/>
              </a:ext>
            </a:extLst>
          </p:cNvPr>
          <p:cNvSpPr>
            <a:spLocks noGrp="1" noChangeArrowheads="1"/>
          </p:cNvSpPr>
          <p:nvPr>
            <p:ph idx="1"/>
          </p:nvPr>
        </p:nvSpPr>
        <p:spPr>
          <a:xfrm>
            <a:off x="5451475" y="1089025"/>
            <a:ext cx="2970213" cy="3313050"/>
          </a:xfrm>
          <a:solidFill>
            <a:schemeClr val="tx1"/>
          </a:solidFill>
        </p:spPr>
        <p:txBody>
          <a:bodyPr lIns="144000" tIns="144000" rIns="144000" bIns="144000"/>
          <a:lstStyle/>
          <a:p>
            <a:pPr eaLnBrk="1" hangingPunct="1">
              <a:lnSpc>
                <a:spcPct val="100000"/>
              </a:lnSpc>
              <a:spcBef>
                <a:spcPct val="0"/>
              </a:spcBef>
              <a:spcAft>
                <a:spcPts val="800"/>
              </a:spcAft>
              <a:tabLst>
                <a:tab pos="220663" algn="l"/>
              </a:tabLst>
            </a:pPr>
            <a:r>
              <a:rPr lang="en-GB" altLang="en-US" sz="1200" b="1" dirty="0">
                <a:solidFill>
                  <a:schemeClr val="bg1"/>
                </a:solidFill>
                <a:latin typeface="Arial" panose="020B0604020202020204" pitchFamily="34" charset="0"/>
                <a:ea typeface="Arial Regular"/>
                <a:cs typeface="Arial" panose="020B0604020202020204" pitchFamily="34" charset="0"/>
              </a:rPr>
              <a:t>Primary outcome </a:t>
            </a:r>
            <a:br>
              <a:rPr lang="en-GB" altLang="en-US" sz="1200" b="1" dirty="0">
                <a:solidFill>
                  <a:schemeClr val="bg1"/>
                </a:solidFill>
                <a:latin typeface="Arial" panose="020B0604020202020204" pitchFamily="34" charset="0"/>
                <a:ea typeface="Arial Regular"/>
                <a:cs typeface="Arial" panose="020B0604020202020204" pitchFamily="34" charset="0"/>
              </a:rPr>
            </a:br>
            <a:r>
              <a:rPr lang="en-GB" altLang="en-US" sz="1200" b="1" dirty="0">
                <a:solidFill>
                  <a:schemeClr val="bg1"/>
                </a:solidFill>
                <a:latin typeface="Arial" panose="020B0604020202020204" pitchFamily="34" charset="0"/>
                <a:ea typeface="Arial Regular"/>
                <a:cs typeface="Arial" panose="020B0604020202020204" pitchFamily="34" charset="0"/>
              </a:rPr>
              <a:t>Remission at week 48 with:</a:t>
            </a:r>
          </a:p>
        </p:txBody>
      </p:sp>
      <p:sp>
        <p:nvSpPr>
          <p:cNvPr id="11270" name="Rectangle 1">
            <a:extLst>
              <a:ext uri="{FF2B5EF4-FFF2-40B4-BE49-F238E27FC236}">
                <a16:creationId xmlns:a16="http://schemas.microsoft.com/office/drawing/2014/main" id="{582F8449-8BAB-A844-951B-C4F2A708E68B}"/>
              </a:ext>
            </a:extLst>
          </p:cNvPr>
          <p:cNvSpPr>
            <a:spLocks noChangeArrowheads="1"/>
          </p:cNvSpPr>
          <p:nvPr/>
        </p:nvSpPr>
        <p:spPr bwMode="auto">
          <a:xfrm>
            <a:off x="395288" y="393382"/>
            <a:ext cx="7867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938" indent="-7938">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7938" marR="0" lvl="0" indent="-7938" algn="l" defTabSz="914400" rtl="0" eaLnBrk="1" fontAlgn="base" latinLnBrk="0" hangingPunct="1">
              <a:lnSpc>
                <a:spcPct val="100000"/>
              </a:lnSpc>
              <a:spcBef>
                <a:spcPct val="0"/>
              </a:spcBef>
              <a:spcAft>
                <a:spcPts val="600"/>
              </a:spcAft>
              <a:buClrTx/>
              <a:buSzTx/>
              <a:buFontTx/>
              <a:buNone/>
              <a:tabLst/>
              <a:defRPr/>
            </a:pPr>
            <a:r>
              <a:rPr kumimoji="0" lang="en-GB" altLang="en-US" sz="1800" b="1" i="0" u="none" strike="noStrike" kern="1200" cap="none" spc="0" normalizeH="0" baseline="0" noProof="0" dirty="0">
                <a:ln>
                  <a:noFill/>
                </a:ln>
                <a:solidFill>
                  <a:srgbClr val="007E93"/>
                </a:solidFill>
                <a:effectLst/>
                <a:uLnTx/>
                <a:uFillTx/>
                <a:latin typeface="Arial Regular"/>
                <a:ea typeface="Arial Regular"/>
                <a:cs typeface="Arial" panose="020B0604020202020204" pitchFamily="34" charset="0"/>
              </a:rPr>
              <a:t>Maintenance study design</a:t>
            </a:r>
            <a:r>
              <a:rPr kumimoji="0" lang="en-GB" altLang="en-US" sz="1800" b="1" i="0" u="none" strike="noStrike" kern="1200" cap="none" spc="0" normalizeH="0" baseline="30000" noProof="0" dirty="0">
                <a:ln>
                  <a:noFill/>
                </a:ln>
                <a:solidFill>
                  <a:srgbClr val="007E93"/>
                </a:solidFill>
                <a:effectLst/>
                <a:uLnTx/>
                <a:uFillTx/>
                <a:latin typeface="Arial Regular"/>
                <a:ea typeface="Arial Regular"/>
                <a:cs typeface="Arial" panose="020B0604020202020204" pitchFamily="34" charset="0"/>
              </a:rPr>
              <a:t>1</a:t>
            </a:r>
          </a:p>
        </p:txBody>
      </p:sp>
      <p:sp>
        <p:nvSpPr>
          <p:cNvPr id="10" name="Content Placeholder 12">
            <a:extLst>
              <a:ext uri="{FF2B5EF4-FFF2-40B4-BE49-F238E27FC236}">
                <a16:creationId xmlns:a16="http://schemas.microsoft.com/office/drawing/2014/main" id="{561DA352-4DBA-854D-8960-9B6713361718}"/>
              </a:ext>
            </a:extLst>
          </p:cNvPr>
          <p:cNvSpPr txBox="1">
            <a:spLocks noChangeArrowheads="1"/>
          </p:cNvSpPr>
          <p:nvPr/>
        </p:nvSpPr>
        <p:spPr bwMode="auto">
          <a:xfrm>
            <a:off x="395288" y="1089025"/>
            <a:ext cx="4978400" cy="544513"/>
          </a:xfrm>
          <a:prstGeom prst="rect">
            <a:avLst/>
          </a:prstGeom>
          <a:solidFill>
            <a:schemeClr val="tx1"/>
          </a:solidFill>
          <a:ln>
            <a:noFill/>
          </a:ln>
        </p:spPr>
        <p:txBody>
          <a:bodyPr lIns="72000" tIns="72000" rIns="72000" bIns="72000"/>
          <a:lstStyle>
            <a:lvl1pPr marL="0" indent="0" algn="l" rtl="0" eaLnBrk="0" fontAlgn="base" hangingPunct="0">
              <a:lnSpc>
                <a:spcPct val="90000"/>
              </a:lnSpc>
              <a:spcBef>
                <a:spcPts val="10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2pPr>
            <a:lvl3pPr marL="9144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r>
              <a:rPr kumimoji="0" lang="en-GB" altLang="en-US" sz="12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European, multi­centre, phase III, randomised, double-­blind, </a:t>
            </a:r>
            <a:br>
              <a:rPr kumimoji="0" lang="en-GB" altLang="en-US" sz="12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br>
            <a:r>
              <a:rPr kumimoji="0" lang="en-GB" altLang="en-US" sz="12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placebo-controlled, 48-week study</a:t>
            </a:r>
          </a:p>
        </p:txBody>
      </p:sp>
      <p:sp>
        <p:nvSpPr>
          <p:cNvPr id="16" name="Freeform 15">
            <a:extLst>
              <a:ext uri="{FF2B5EF4-FFF2-40B4-BE49-F238E27FC236}">
                <a16:creationId xmlns:a16="http://schemas.microsoft.com/office/drawing/2014/main" id="{B2E184CE-2FCD-374B-9179-2C21964B1A34}"/>
              </a:ext>
            </a:extLst>
          </p:cNvPr>
          <p:cNvSpPr/>
          <p:nvPr/>
        </p:nvSpPr>
        <p:spPr>
          <a:xfrm flipH="1">
            <a:off x="1939925" y="2252663"/>
            <a:ext cx="412750" cy="1155700"/>
          </a:xfrm>
          <a:custGeom>
            <a:avLst/>
            <a:gdLst>
              <a:gd name="connsiteX0" fmla="*/ 0 w 358588"/>
              <a:gd name="connsiteY0" fmla="*/ 0 h 815789"/>
              <a:gd name="connsiteX1" fmla="*/ 125506 w 358588"/>
              <a:gd name="connsiteY1" fmla="*/ 0 h 815789"/>
              <a:gd name="connsiteX2" fmla="*/ 358588 w 358588"/>
              <a:gd name="connsiteY2" fmla="*/ 412377 h 815789"/>
              <a:gd name="connsiteX3" fmla="*/ 116541 w 358588"/>
              <a:gd name="connsiteY3" fmla="*/ 815789 h 815789"/>
              <a:gd name="connsiteX4" fmla="*/ 0 w 358588"/>
              <a:gd name="connsiteY4" fmla="*/ 815789 h 81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88" h="815789">
                <a:moveTo>
                  <a:pt x="0" y="0"/>
                </a:moveTo>
                <a:lnTo>
                  <a:pt x="125506" y="0"/>
                </a:lnTo>
                <a:lnTo>
                  <a:pt x="358588" y="412377"/>
                </a:lnTo>
                <a:lnTo>
                  <a:pt x="116541" y="815789"/>
                </a:lnTo>
                <a:lnTo>
                  <a:pt x="0" y="815789"/>
                </a:lnTo>
              </a:path>
            </a:pathLst>
          </a:cu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277" name="Content Placeholder 12">
            <a:extLst>
              <a:ext uri="{FF2B5EF4-FFF2-40B4-BE49-F238E27FC236}">
                <a16:creationId xmlns:a16="http://schemas.microsoft.com/office/drawing/2014/main" id="{0694950C-D0F5-6347-9DBB-B6BCA4FFFB02}"/>
              </a:ext>
            </a:extLst>
          </p:cNvPr>
          <p:cNvSpPr txBox="1">
            <a:spLocks noChangeArrowheads="1"/>
          </p:cNvSpPr>
          <p:nvPr/>
        </p:nvSpPr>
        <p:spPr bwMode="auto">
          <a:xfrm>
            <a:off x="530225" y="2212837"/>
            <a:ext cx="62547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r>
              <a:rPr kumimoji="0" lang="en-GB" altLang="en-US" sz="10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EoE</a:t>
            </a:r>
            <a:r>
              <a:rPr kumimoji="0" lang="en-GB"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patients in confirmed </a:t>
            </a:r>
            <a:r>
              <a:rPr kumimoji="0" lang="en-GB" altLang="en-US" sz="10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clinico</a:t>
            </a:r>
            <a:r>
              <a:rPr kumimoji="0" lang="en-GB"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-histological remission</a:t>
            </a:r>
          </a:p>
        </p:txBody>
      </p:sp>
      <p:sp>
        <p:nvSpPr>
          <p:cNvPr id="3" name="Oval 2">
            <a:extLst>
              <a:ext uri="{FF2B5EF4-FFF2-40B4-BE49-F238E27FC236}">
                <a16:creationId xmlns:a16="http://schemas.microsoft.com/office/drawing/2014/main" id="{8E9A233D-2EC6-ED40-AB47-26D148A02DA1}"/>
              </a:ext>
            </a:extLst>
          </p:cNvPr>
          <p:cNvSpPr/>
          <p:nvPr/>
        </p:nvSpPr>
        <p:spPr>
          <a:xfrm>
            <a:off x="1233488" y="2510631"/>
            <a:ext cx="652462" cy="652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279" name="Content Placeholder 12">
            <a:extLst>
              <a:ext uri="{FF2B5EF4-FFF2-40B4-BE49-F238E27FC236}">
                <a16:creationId xmlns:a16="http://schemas.microsoft.com/office/drawing/2014/main" id="{AAC87CD8-D106-F84A-AC7F-433B6878FA1B}"/>
              </a:ext>
            </a:extLst>
          </p:cNvPr>
          <p:cNvSpPr txBox="1">
            <a:spLocks noChangeArrowheads="1"/>
          </p:cNvSpPr>
          <p:nvPr/>
        </p:nvSpPr>
        <p:spPr bwMode="auto">
          <a:xfrm>
            <a:off x="1290638" y="2585244"/>
            <a:ext cx="5286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ctr" defTabSz="914400" rtl="0" eaLnBrk="1" fontAlgn="base" latinLnBrk="0" hangingPunct="1">
              <a:lnSpc>
                <a:spcPct val="100000"/>
              </a:lnSpc>
              <a:spcBef>
                <a:spcPct val="0"/>
              </a:spcBef>
              <a:spcAft>
                <a:spcPts val="200"/>
              </a:spcAft>
              <a:buClrTx/>
              <a:buSzTx/>
              <a:buFont typeface="Arial" panose="020B0604020202020204" pitchFamily="34" charset="0"/>
              <a:buNone/>
              <a:tabLst/>
              <a:defRPr/>
            </a:pPr>
            <a:r>
              <a:rPr kumimoji="0" lang="en-GB" altLang="en-US" sz="14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R</a:t>
            </a:r>
          </a:p>
          <a:p>
            <a:pPr marL="0" marR="0" lvl="0" indent="0" algn="ctr" defTabSz="914400" rtl="0" eaLnBrk="1" fontAlgn="base" latinLnBrk="0" hangingPunct="1">
              <a:lnSpc>
                <a:spcPct val="100000"/>
              </a:lnSpc>
              <a:spcBef>
                <a:spcPct val="0"/>
              </a:spcBef>
              <a:spcAft>
                <a:spcPts val="200"/>
              </a:spcAft>
              <a:buClrTx/>
              <a:buSzTx/>
              <a:buFont typeface="Arial" panose="020B0604020202020204" pitchFamily="34" charset="0"/>
              <a:buNone/>
              <a:tabLst/>
              <a:defRPr/>
            </a:pPr>
            <a:r>
              <a:rPr kumimoji="0" lang="en-GB" altLang="en-US" sz="14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1:1:1</a:t>
            </a:r>
          </a:p>
        </p:txBody>
      </p:sp>
      <p:sp>
        <p:nvSpPr>
          <p:cNvPr id="11280" name="Content Placeholder 12">
            <a:extLst>
              <a:ext uri="{FF2B5EF4-FFF2-40B4-BE49-F238E27FC236}">
                <a16:creationId xmlns:a16="http://schemas.microsoft.com/office/drawing/2014/main" id="{F7811136-C1AE-0D48-9E1D-6EAD78ACF48B}"/>
              </a:ext>
            </a:extLst>
          </p:cNvPr>
          <p:cNvSpPr txBox="1">
            <a:spLocks noChangeArrowheads="1"/>
          </p:cNvSpPr>
          <p:nvPr/>
        </p:nvSpPr>
        <p:spPr bwMode="auto">
          <a:xfrm>
            <a:off x="3454002" y="3747950"/>
            <a:ext cx="109061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r>
              <a:rPr kumimoji="0" lang="en-GB"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48 weeks</a:t>
            </a:r>
          </a:p>
        </p:txBody>
      </p:sp>
      <p:cxnSp>
        <p:nvCxnSpPr>
          <p:cNvPr id="24" name="Straight Connector 23">
            <a:extLst>
              <a:ext uri="{FF2B5EF4-FFF2-40B4-BE49-F238E27FC236}">
                <a16:creationId xmlns:a16="http://schemas.microsoft.com/office/drawing/2014/main" id="{9124781C-2566-3049-AF73-08956D88DD5A}"/>
              </a:ext>
            </a:extLst>
          </p:cNvPr>
          <p:cNvCxnSpPr>
            <a:cxnSpLocks/>
          </p:cNvCxnSpPr>
          <p:nvPr/>
        </p:nvCxnSpPr>
        <p:spPr>
          <a:xfrm>
            <a:off x="2352674" y="3852725"/>
            <a:ext cx="2735261" cy="0"/>
          </a:xfrm>
          <a:prstGeom prst="line">
            <a:avLst/>
          </a:prstGeom>
          <a:ln>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284" name="Content Placeholder 12">
            <a:extLst>
              <a:ext uri="{FF2B5EF4-FFF2-40B4-BE49-F238E27FC236}">
                <a16:creationId xmlns:a16="http://schemas.microsoft.com/office/drawing/2014/main" id="{A66E355C-9133-7149-90C2-7E0CC34105D2}"/>
              </a:ext>
            </a:extLst>
          </p:cNvPr>
          <p:cNvSpPr txBox="1">
            <a:spLocks noChangeArrowheads="1"/>
          </p:cNvSpPr>
          <p:nvPr/>
        </p:nvSpPr>
        <p:spPr bwMode="auto">
          <a:xfrm>
            <a:off x="5455444" y="1546936"/>
            <a:ext cx="2970213" cy="2855138"/>
          </a:xfrm>
          <a:prstGeom prst="rect">
            <a:avLst/>
          </a:prstGeom>
          <a:noFill/>
          <a:ln>
            <a:noFill/>
          </a:ln>
        </p:spPr>
        <p:txBody>
          <a:bodyPr lIns="144000" tIns="144000" rIns="144000" bIns="144000"/>
          <a:lstStyle>
            <a:lvl1pPr marL="171450" indent="-1714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71450" marR="0" lvl="0" indent="-171450" algn="l" defTabSz="91440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no clinical relapse (dysphagia or odynophagia with severity ≥4 points on at least 1 day during the </a:t>
            </a:r>
            <a:b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b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previous week)</a:t>
            </a:r>
          </a:p>
          <a:p>
            <a:pPr marL="171450" marR="0" lvl="0" indent="-171450" algn="l" defTabSz="91440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no histological relapse (peak of</a:t>
            </a:r>
            <a:b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b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≥48 </a:t>
            </a:r>
            <a:r>
              <a:rPr kumimoji="0" lang="en-GB" altLang="en-US" sz="12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eos</a:t>
            </a: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/mm</a:t>
            </a:r>
            <a:r>
              <a:rPr kumimoji="0" lang="en-GB" altLang="en-US" sz="1200" b="0" i="0" u="none" strike="noStrike" kern="1200" cap="none" spc="0" normalizeH="0" baseline="30000" noProof="0" dirty="0">
                <a:ln>
                  <a:noFill/>
                </a:ln>
                <a:solidFill>
                  <a:srgbClr val="FFFFFF"/>
                </a:solidFill>
                <a:effectLst/>
                <a:uLnTx/>
                <a:uFillTx/>
                <a:latin typeface="Arial" panose="020B0604020202020204" pitchFamily="34" charset="0"/>
                <a:ea typeface="Arial Regular"/>
                <a:cs typeface="Arial" panose="020B0604020202020204" pitchFamily="34" charset="0"/>
              </a:rPr>
              <a:t>2</a:t>
            </a: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a:t>
            </a:r>
            <a:r>
              <a:rPr kumimoji="0" lang="en-GB" altLang="en-US" sz="12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hpf</a:t>
            </a: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corresponding </a:t>
            </a:r>
            <a:b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b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to ≥15 </a:t>
            </a:r>
            <a:r>
              <a:rPr kumimoji="0" lang="en-GB" altLang="en-US" sz="12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eos</a:t>
            </a: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a:t>
            </a:r>
            <a:r>
              <a:rPr kumimoji="0" lang="en-GB" altLang="en-US" sz="12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hpf</a:t>
            </a:r>
            <a:endPar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endParaRPr>
          </a:p>
          <a:p>
            <a:pPr marL="171450" marR="0" lvl="0" indent="-171450" algn="l" defTabSz="91440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no food impaction requiring endoscopic intervention</a:t>
            </a:r>
          </a:p>
          <a:p>
            <a:pPr marL="171450" marR="0" lvl="0" indent="-171450" algn="l" defTabSz="91440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no need for dilation</a:t>
            </a:r>
          </a:p>
          <a:p>
            <a:pPr marL="171450" marR="0" lvl="0" indent="-171450" algn="l" defTabSz="91440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no premature withdrawal for any reasons</a:t>
            </a:r>
          </a:p>
        </p:txBody>
      </p:sp>
      <p:cxnSp>
        <p:nvCxnSpPr>
          <p:cNvPr id="5" name="Straight Connector 4">
            <a:extLst>
              <a:ext uri="{FF2B5EF4-FFF2-40B4-BE49-F238E27FC236}">
                <a16:creationId xmlns:a16="http://schemas.microsoft.com/office/drawing/2014/main" id="{5A4E85A8-8C2D-A24C-8A37-BDEB1E01A1C3}"/>
              </a:ext>
            </a:extLst>
          </p:cNvPr>
          <p:cNvCxnSpPr>
            <a:cxnSpLocks/>
            <a:stCxn id="16" idx="2"/>
          </p:cNvCxnSpPr>
          <p:nvPr/>
        </p:nvCxnSpPr>
        <p:spPr>
          <a:xfrm>
            <a:off x="1939925" y="2836863"/>
            <a:ext cx="41274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272" name="Content Placeholder 12">
            <a:extLst>
              <a:ext uri="{FF2B5EF4-FFF2-40B4-BE49-F238E27FC236}">
                <a16:creationId xmlns:a16="http://schemas.microsoft.com/office/drawing/2014/main" id="{FE169AB4-53A1-F246-B845-9B2D9BA5B63B}"/>
              </a:ext>
            </a:extLst>
          </p:cNvPr>
          <p:cNvSpPr txBox="1">
            <a:spLocks noChangeArrowheads="1"/>
          </p:cNvSpPr>
          <p:nvPr/>
        </p:nvSpPr>
        <p:spPr bwMode="auto">
          <a:xfrm>
            <a:off x="2352675" y="2038350"/>
            <a:ext cx="2735262" cy="404812"/>
          </a:xfrm>
          <a:prstGeom prst="rect">
            <a:avLst/>
          </a:prstGeom>
          <a:solidFill>
            <a:schemeClr val="tx1"/>
          </a:solidFill>
          <a:ln w="9525">
            <a:noFill/>
            <a:miter lim="800000"/>
            <a:headEnd/>
            <a:tailEnd/>
          </a:ln>
        </p:spPr>
        <p:txBody>
          <a:bodyPr lIns="72000" tIns="72000" rIns="72000" bIns="72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r>
              <a:rPr kumimoji="0" lang="en-GB" altLang="en-US" sz="10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Jorveza</a:t>
            </a:r>
            <a:r>
              <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1.0 mg twice daily  n=68</a:t>
            </a:r>
          </a:p>
        </p:txBody>
      </p:sp>
      <p:sp>
        <p:nvSpPr>
          <p:cNvPr id="12" name="Content Placeholder 12">
            <a:extLst>
              <a:ext uri="{FF2B5EF4-FFF2-40B4-BE49-F238E27FC236}">
                <a16:creationId xmlns:a16="http://schemas.microsoft.com/office/drawing/2014/main" id="{293D9841-827D-2C48-9732-DB3FEDDBB2BC}"/>
              </a:ext>
            </a:extLst>
          </p:cNvPr>
          <p:cNvSpPr txBox="1">
            <a:spLocks noChangeArrowheads="1"/>
          </p:cNvSpPr>
          <p:nvPr/>
        </p:nvSpPr>
        <p:spPr bwMode="auto">
          <a:xfrm>
            <a:off x="2352675" y="3198683"/>
            <a:ext cx="2735260" cy="420679"/>
          </a:xfrm>
          <a:prstGeom prst="rect">
            <a:avLst/>
          </a:prstGeom>
          <a:solidFill>
            <a:srgbClr val="7F7F7F"/>
          </a:solidFill>
          <a:ln>
            <a:noFill/>
          </a:ln>
        </p:spPr>
        <p:txBody>
          <a:bodyPr lIns="72000" tIns="72000" rIns="72000" bIns="72000" anchor="ctr" anchorCtr="0"/>
          <a:lstStyle>
            <a:lvl1pPr marL="0" indent="0" algn="l" rtl="0" eaLnBrk="0" fontAlgn="base" hangingPunct="0">
              <a:lnSpc>
                <a:spcPct val="90000"/>
              </a:lnSpc>
              <a:spcBef>
                <a:spcPts val="10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2pPr>
            <a:lvl3pPr marL="9144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r>
              <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Placebo  twice-daily  n=68</a:t>
            </a:r>
          </a:p>
        </p:txBody>
      </p:sp>
      <p:sp>
        <p:nvSpPr>
          <p:cNvPr id="22" name="Content Placeholder 12">
            <a:extLst>
              <a:ext uri="{FF2B5EF4-FFF2-40B4-BE49-F238E27FC236}">
                <a16:creationId xmlns:a16="http://schemas.microsoft.com/office/drawing/2014/main" id="{8778ECF2-9B7F-7A40-9CBF-36BA35F0395F}"/>
              </a:ext>
            </a:extLst>
          </p:cNvPr>
          <p:cNvSpPr txBox="1">
            <a:spLocks noChangeArrowheads="1"/>
          </p:cNvSpPr>
          <p:nvPr/>
        </p:nvSpPr>
        <p:spPr bwMode="auto">
          <a:xfrm>
            <a:off x="2352674" y="2610579"/>
            <a:ext cx="2735261" cy="420688"/>
          </a:xfrm>
          <a:prstGeom prst="rect">
            <a:avLst/>
          </a:prstGeom>
          <a:solidFill>
            <a:schemeClr val="tx1">
              <a:alpha val="50000"/>
            </a:schemeClr>
          </a:solidFill>
          <a:ln w="9525">
            <a:noFill/>
            <a:miter lim="800000"/>
            <a:headEnd/>
            <a:tailEnd/>
          </a:ln>
        </p:spPr>
        <p:txBody>
          <a:bodyPr lIns="72000" tIns="72000" rIns="72000" bIns="72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r>
              <a:rPr kumimoji="0" lang="en-GB" altLang="en-US" sz="10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Jorveza</a:t>
            </a:r>
            <a:r>
              <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0.5 mg twice daily  n=68</a:t>
            </a:r>
          </a:p>
        </p:txBody>
      </p:sp>
    </p:spTree>
    <p:extLst>
      <p:ext uri="{BB962C8B-B14F-4D97-AF65-F5344CB8AC3E}">
        <p14:creationId xmlns:p14="http://schemas.microsoft.com/office/powerpoint/2010/main" val="4225915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Content Placeholder 12">
            <a:extLst>
              <a:ext uri="{FF2B5EF4-FFF2-40B4-BE49-F238E27FC236}">
                <a16:creationId xmlns:a16="http://schemas.microsoft.com/office/drawing/2014/main" id="{E30BF41E-1963-A245-A39B-1DEB8E3F8541}"/>
              </a:ext>
            </a:extLst>
          </p:cNvPr>
          <p:cNvSpPr>
            <a:spLocks noGrp="1" noChangeArrowheads="1"/>
          </p:cNvSpPr>
          <p:nvPr>
            <p:ph idx="1"/>
          </p:nvPr>
        </p:nvSpPr>
        <p:spPr>
          <a:xfrm>
            <a:off x="254587" y="924690"/>
            <a:ext cx="2460485" cy="3704205"/>
          </a:xfrm>
          <a:solidFill>
            <a:schemeClr val="bg1"/>
          </a:solidFill>
        </p:spPr>
        <p:txBody>
          <a:bodyPr lIns="144000" tIns="144000" rIns="144000" bIns="144000">
            <a:noAutofit/>
          </a:bodyPr>
          <a:lstStyle/>
          <a:p>
            <a:pPr marL="7938" indent="-7938" eaLnBrk="1" hangingPunct="1">
              <a:lnSpc>
                <a:spcPct val="100000"/>
              </a:lnSpc>
              <a:spcBef>
                <a:spcPct val="0"/>
              </a:spcBef>
              <a:spcAft>
                <a:spcPts val="800"/>
              </a:spcAft>
            </a:pPr>
            <a:r>
              <a:rPr lang="en-GB" altLang="en-US" sz="1400" dirty="0">
                <a:solidFill>
                  <a:schemeClr val="bg2">
                    <a:lumMod val="25000"/>
                  </a:schemeClr>
                </a:solidFill>
                <a:latin typeface="Arial" panose="020B0604020202020204" pitchFamily="34" charset="0"/>
                <a:ea typeface="Arial Regular"/>
                <a:cs typeface="Arial" panose="020B0604020202020204" pitchFamily="34" charset="0"/>
              </a:rPr>
              <a:t>Eligible patients were </a:t>
            </a:r>
            <a:br>
              <a:rPr lang="en-GB" altLang="en-US" sz="1400" dirty="0">
                <a:solidFill>
                  <a:schemeClr val="bg2">
                    <a:lumMod val="25000"/>
                  </a:schemeClr>
                </a:solidFill>
                <a:latin typeface="Arial" panose="020B0604020202020204" pitchFamily="34" charset="0"/>
                <a:ea typeface="Arial Regular"/>
                <a:cs typeface="Arial" panose="020B0604020202020204" pitchFamily="34" charset="0"/>
              </a:rPr>
            </a:br>
            <a:r>
              <a:rPr lang="en-GB" altLang="en-US" sz="1400" dirty="0">
                <a:solidFill>
                  <a:schemeClr val="bg2">
                    <a:lumMod val="25000"/>
                  </a:schemeClr>
                </a:solidFill>
                <a:latin typeface="Arial" panose="020B0604020202020204" pitchFamily="34" charset="0"/>
                <a:ea typeface="Arial Regular"/>
                <a:cs typeface="Arial" panose="020B0604020202020204" pitchFamily="34" charset="0"/>
              </a:rPr>
              <a:t>either in confirmed </a:t>
            </a:r>
            <a:r>
              <a:rPr lang="en-GB" altLang="en-US" sz="1400" dirty="0" err="1">
                <a:solidFill>
                  <a:schemeClr val="bg2">
                    <a:lumMod val="25000"/>
                  </a:schemeClr>
                </a:solidFill>
                <a:latin typeface="Arial" panose="020B0604020202020204" pitchFamily="34" charset="0"/>
                <a:ea typeface="Arial Regular"/>
                <a:cs typeface="Arial" panose="020B0604020202020204" pitchFamily="34" charset="0"/>
              </a:rPr>
              <a:t>clinico</a:t>
            </a:r>
            <a:r>
              <a:rPr lang="en-GB" altLang="en-US" sz="1400" dirty="0">
                <a:solidFill>
                  <a:schemeClr val="bg2">
                    <a:lumMod val="25000"/>
                  </a:schemeClr>
                </a:solidFill>
                <a:latin typeface="Arial" panose="020B0604020202020204" pitchFamily="34" charset="0"/>
                <a:ea typeface="Arial Regular"/>
                <a:cs typeface="Arial" panose="020B0604020202020204" pitchFamily="34" charset="0"/>
              </a:rPr>
              <a:t>-histological remission at baseline, after:</a:t>
            </a:r>
          </a:p>
          <a:p>
            <a:pPr marL="171450" indent="-171450" eaLnBrk="1" hangingPunct="1">
              <a:lnSpc>
                <a:spcPct val="100000"/>
              </a:lnSpc>
              <a:spcBef>
                <a:spcPct val="0"/>
              </a:spcBef>
              <a:spcAft>
                <a:spcPts val="800"/>
              </a:spcAft>
              <a:buFont typeface="Arial" panose="020B0604020202020204" pitchFamily="34" charset="0"/>
              <a:buChar char="•"/>
            </a:pPr>
            <a:r>
              <a:rPr lang="en-GB" altLang="en-US" sz="1300" dirty="0">
                <a:solidFill>
                  <a:schemeClr val="bg2">
                    <a:lumMod val="25000"/>
                  </a:schemeClr>
                </a:solidFill>
                <a:latin typeface="Arial" panose="020B0604020202020204" pitchFamily="34" charset="0"/>
                <a:ea typeface="Arial Regular"/>
                <a:cs typeface="Arial" panose="020B0604020202020204" pitchFamily="34" charset="0"/>
              </a:rPr>
              <a:t>achieving the goals of the </a:t>
            </a:r>
            <a:r>
              <a:rPr lang="en-GB" altLang="en-US" sz="1300" dirty="0" err="1">
                <a:solidFill>
                  <a:schemeClr val="bg2">
                    <a:lumMod val="25000"/>
                  </a:schemeClr>
                </a:solidFill>
                <a:latin typeface="Arial" panose="020B0604020202020204" pitchFamily="34" charset="0"/>
                <a:ea typeface="Arial Regular"/>
                <a:cs typeface="Arial" panose="020B0604020202020204" pitchFamily="34" charset="0"/>
              </a:rPr>
              <a:t>Joreveza</a:t>
            </a:r>
            <a:r>
              <a:rPr lang="en-GB" altLang="en-US" sz="1300" dirty="0">
                <a:solidFill>
                  <a:schemeClr val="bg2">
                    <a:lumMod val="25000"/>
                  </a:schemeClr>
                </a:solidFill>
                <a:latin typeface="Arial" panose="020B0604020202020204" pitchFamily="34" charset="0"/>
                <a:ea typeface="Arial Regular"/>
                <a:cs typeface="Arial" panose="020B0604020202020204" pitchFamily="34" charset="0"/>
              </a:rPr>
              <a:t> pivotal induction therapy study</a:t>
            </a:r>
          </a:p>
          <a:p>
            <a:pPr marL="171450" indent="-171450" eaLnBrk="1" hangingPunct="1">
              <a:lnSpc>
                <a:spcPct val="100000"/>
              </a:lnSpc>
              <a:spcBef>
                <a:spcPct val="0"/>
              </a:spcBef>
              <a:spcAft>
                <a:spcPts val="800"/>
              </a:spcAft>
              <a:buFont typeface="Arial" panose="020B0604020202020204" pitchFamily="34" charset="0"/>
              <a:buChar char="•"/>
            </a:pPr>
            <a:r>
              <a:rPr lang="en-GB" altLang="en-US" sz="1300" dirty="0">
                <a:solidFill>
                  <a:schemeClr val="bg2">
                    <a:lumMod val="25000"/>
                  </a:schemeClr>
                </a:solidFill>
                <a:latin typeface="Arial" panose="020B0604020202020204" pitchFamily="34" charset="0"/>
                <a:ea typeface="Arial Regular"/>
                <a:cs typeface="Arial" panose="020B0604020202020204" pitchFamily="34" charset="0"/>
              </a:rPr>
              <a:t>or by receiving open-label induction with </a:t>
            </a:r>
            <a:r>
              <a:rPr lang="en-GB" altLang="en-US" sz="1300" dirty="0" err="1">
                <a:solidFill>
                  <a:schemeClr val="bg2">
                    <a:lumMod val="25000"/>
                  </a:schemeClr>
                </a:solidFill>
                <a:latin typeface="Arial" panose="020B0604020202020204" pitchFamily="34" charset="0"/>
                <a:ea typeface="Arial Regular"/>
                <a:cs typeface="Arial" panose="020B0604020202020204" pitchFamily="34" charset="0"/>
              </a:rPr>
              <a:t>Jorveza</a:t>
            </a:r>
            <a:r>
              <a:rPr lang="en-GB" altLang="en-US" sz="1300" dirty="0">
                <a:solidFill>
                  <a:schemeClr val="bg2">
                    <a:lumMod val="25000"/>
                  </a:schemeClr>
                </a:solidFill>
                <a:latin typeface="Arial" panose="020B0604020202020204" pitchFamily="34" charset="0"/>
                <a:ea typeface="Arial Regular"/>
                <a:cs typeface="Arial" panose="020B0604020202020204" pitchFamily="34" charset="0"/>
              </a:rPr>
              <a:t> </a:t>
            </a:r>
            <a:br>
              <a:rPr lang="en-GB" altLang="en-US" sz="1300" dirty="0">
                <a:solidFill>
                  <a:schemeClr val="bg2">
                    <a:lumMod val="25000"/>
                  </a:schemeClr>
                </a:solidFill>
                <a:latin typeface="Arial" panose="020B0604020202020204" pitchFamily="34" charset="0"/>
                <a:ea typeface="Arial Regular"/>
                <a:cs typeface="Arial" panose="020B0604020202020204" pitchFamily="34" charset="0"/>
              </a:rPr>
            </a:br>
            <a:r>
              <a:rPr lang="en-GB" altLang="en-US" sz="1300" dirty="0">
                <a:solidFill>
                  <a:schemeClr val="bg2">
                    <a:lumMod val="25000"/>
                  </a:schemeClr>
                </a:solidFill>
                <a:latin typeface="Arial" panose="020B0604020202020204" pitchFamily="34" charset="0"/>
                <a:ea typeface="Arial Regular"/>
                <a:cs typeface="Arial" panose="020B0604020202020204" pitchFamily="34" charset="0"/>
              </a:rPr>
              <a:t>1.0 mg twice daily for </a:t>
            </a:r>
            <a:br>
              <a:rPr lang="en-GB" altLang="en-US" sz="1300" dirty="0">
                <a:solidFill>
                  <a:schemeClr val="bg2">
                    <a:lumMod val="25000"/>
                  </a:schemeClr>
                </a:solidFill>
                <a:latin typeface="Arial" panose="020B0604020202020204" pitchFamily="34" charset="0"/>
                <a:ea typeface="Arial Regular"/>
                <a:cs typeface="Arial" panose="020B0604020202020204" pitchFamily="34" charset="0"/>
              </a:rPr>
            </a:br>
            <a:r>
              <a:rPr lang="en-GB" altLang="en-US" sz="1300" dirty="0">
                <a:solidFill>
                  <a:schemeClr val="bg2">
                    <a:lumMod val="25000"/>
                  </a:schemeClr>
                </a:solidFill>
                <a:latin typeface="Arial" panose="020B0604020202020204" pitchFamily="34" charset="0"/>
                <a:ea typeface="Arial Regular"/>
                <a:cs typeface="Arial" panose="020B0604020202020204" pitchFamily="34" charset="0"/>
              </a:rPr>
              <a:t>6 weeks </a:t>
            </a:r>
          </a:p>
          <a:p>
            <a:pPr marL="7938" indent="-7938" eaLnBrk="1" hangingPunct="1">
              <a:lnSpc>
                <a:spcPct val="100000"/>
              </a:lnSpc>
              <a:spcBef>
                <a:spcPct val="0"/>
              </a:spcBef>
              <a:spcAft>
                <a:spcPts val="800"/>
              </a:spcAft>
            </a:pPr>
            <a:r>
              <a:rPr lang="en-GB" altLang="en-US" sz="1400" dirty="0">
                <a:solidFill>
                  <a:schemeClr val="bg2">
                    <a:lumMod val="25000"/>
                  </a:schemeClr>
                </a:solidFill>
                <a:latin typeface="Arial" panose="020B0604020202020204" pitchFamily="34" charset="0"/>
                <a:ea typeface="Arial Regular"/>
                <a:cs typeface="Arial" panose="020B0604020202020204" pitchFamily="34" charset="0"/>
              </a:rPr>
              <a:t>Patients from both entry routes showed similar demographic and disease-specific characteristics.</a:t>
            </a:r>
          </a:p>
        </p:txBody>
      </p:sp>
      <p:sp>
        <p:nvSpPr>
          <p:cNvPr id="12293" name="Rectangle 1">
            <a:extLst>
              <a:ext uri="{FF2B5EF4-FFF2-40B4-BE49-F238E27FC236}">
                <a16:creationId xmlns:a16="http://schemas.microsoft.com/office/drawing/2014/main" id="{577C5257-B5F2-1C45-9DF9-9DD024F16509}"/>
              </a:ext>
            </a:extLst>
          </p:cNvPr>
          <p:cNvSpPr>
            <a:spLocks noChangeArrowheads="1"/>
          </p:cNvSpPr>
          <p:nvPr/>
        </p:nvSpPr>
        <p:spPr bwMode="auto">
          <a:xfrm>
            <a:off x="395288" y="422351"/>
            <a:ext cx="7867650"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dirty="0">
                <a:ln>
                  <a:noFill/>
                </a:ln>
                <a:solidFill>
                  <a:srgbClr val="007E93"/>
                </a:solidFill>
                <a:effectLst/>
                <a:uLnTx/>
                <a:uFillTx/>
                <a:latin typeface="Arial Regular"/>
                <a:ea typeface="Arial Regular"/>
                <a:cs typeface="Arial" panose="020B0604020202020204" pitchFamily="34" charset="0"/>
              </a:rPr>
              <a:t>Maintenance study </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population</a:t>
            </a:r>
            <a:r>
              <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rPr>
              <a:t>1</a:t>
            </a:r>
          </a:p>
        </p:txBody>
      </p:sp>
      <p:graphicFrame>
        <p:nvGraphicFramePr>
          <p:cNvPr id="22" name="Table 21">
            <a:extLst>
              <a:ext uri="{FF2B5EF4-FFF2-40B4-BE49-F238E27FC236}">
                <a16:creationId xmlns:a16="http://schemas.microsoft.com/office/drawing/2014/main" id="{162962A9-A77E-AD43-BAE3-057F6E1B8295}"/>
              </a:ext>
            </a:extLst>
          </p:cNvPr>
          <p:cNvGraphicFramePr>
            <a:graphicFrameLocks noGrp="1"/>
          </p:cNvGraphicFramePr>
          <p:nvPr/>
        </p:nvGraphicFramePr>
        <p:xfrm>
          <a:off x="2830541" y="1431108"/>
          <a:ext cx="5594323" cy="3348084"/>
        </p:xfrm>
        <a:graphic>
          <a:graphicData uri="http://schemas.openxmlformats.org/drawingml/2006/table">
            <a:tbl>
              <a:tblPr firstRow="1" bandRow="1">
                <a:tableStyleId>{5C22544A-7EE6-4342-B048-85BDC9FD1C3A}</a:tableStyleId>
              </a:tblPr>
              <a:tblGrid>
                <a:gridCol w="3099742">
                  <a:extLst>
                    <a:ext uri="{9D8B030D-6E8A-4147-A177-3AD203B41FA5}">
                      <a16:colId xmlns:a16="http://schemas.microsoft.com/office/drawing/2014/main" val="2133707790"/>
                    </a:ext>
                  </a:extLst>
                </a:gridCol>
                <a:gridCol w="831527">
                  <a:extLst>
                    <a:ext uri="{9D8B030D-6E8A-4147-A177-3AD203B41FA5}">
                      <a16:colId xmlns:a16="http://schemas.microsoft.com/office/drawing/2014/main" val="956142151"/>
                    </a:ext>
                  </a:extLst>
                </a:gridCol>
                <a:gridCol w="831527">
                  <a:extLst>
                    <a:ext uri="{9D8B030D-6E8A-4147-A177-3AD203B41FA5}">
                      <a16:colId xmlns:a16="http://schemas.microsoft.com/office/drawing/2014/main" val="3896257496"/>
                    </a:ext>
                  </a:extLst>
                </a:gridCol>
                <a:gridCol w="831527">
                  <a:extLst>
                    <a:ext uri="{9D8B030D-6E8A-4147-A177-3AD203B41FA5}">
                      <a16:colId xmlns:a16="http://schemas.microsoft.com/office/drawing/2014/main" val="3289605242"/>
                    </a:ext>
                  </a:extLst>
                </a:gridCol>
              </a:tblGrid>
              <a:tr h="712976">
                <a:tc>
                  <a:txBody>
                    <a:bodyPr/>
                    <a:lstStyle/>
                    <a:p>
                      <a:pPr>
                        <a:spcAft>
                          <a:spcPts val="0"/>
                        </a:spcAft>
                      </a:pP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Baseline characteristics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Jorveza</a:t>
                      </a:r>
                      <a:endParaRPr lang="en-GB" sz="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GB"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1.0 mg twice daily</a:t>
                      </a:r>
                    </a:p>
                    <a:p>
                      <a:r>
                        <a:rPr lang="en-GB"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n=68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Jorveza</a:t>
                      </a:r>
                      <a:endParaRPr lang="en-GB" sz="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GB"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0.5 mg twice daily</a:t>
                      </a:r>
                    </a:p>
                    <a:p>
                      <a:r>
                        <a:rPr lang="en-GB"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n=68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70000"/>
                      </a:schemeClr>
                    </a:solidFill>
                  </a:tcPr>
                </a:tc>
                <a:tc>
                  <a:txBody>
                    <a:bodyPr/>
                    <a:lstStyle/>
                    <a:p>
                      <a:r>
                        <a:rPr lang="en-GB"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Placebo</a:t>
                      </a:r>
                    </a:p>
                    <a:p>
                      <a:r>
                        <a:rPr lang="en-GB"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twice daily</a:t>
                      </a:r>
                    </a:p>
                    <a:p>
                      <a:r>
                        <a:rPr lang="en-GB"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n=68</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alpha val="70000"/>
                      </a:schemeClr>
                    </a:solidFill>
                  </a:tcPr>
                </a:tc>
                <a:extLst>
                  <a:ext uri="{0D108BD9-81ED-4DB2-BD59-A6C34878D82A}">
                    <a16:rowId xmlns:a16="http://schemas.microsoft.com/office/drawing/2014/main" val="254955951"/>
                  </a:ext>
                </a:extLst>
              </a:tr>
              <a:tr h="376444">
                <a:tc>
                  <a:txBody>
                    <a:bodyPr/>
                    <a:lstStyle/>
                    <a:p>
                      <a:pPr>
                        <a:lnSpc>
                          <a:spcPct val="115000"/>
                        </a:lnSpc>
                      </a:pP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Daily dysphagia (NRS 0-10, mean)</a:t>
                      </a:r>
                      <a:endParaRPr lang="en-GB" sz="9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70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alpha val="70000"/>
                      </a:schemeClr>
                    </a:solidFill>
                  </a:tcPr>
                </a:tc>
                <a:extLst>
                  <a:ext uri="{0D108BD9-81ED-4DB2-BD59-A6C34878D82A}">
                    <a16:rowId xmlns:a16="http://schemas.microsoft.com/office/drawing/2014/main" val="2593021672"/>
                  </a:ext>
                </a:extLst>
              </a:tr>
              <a:tr h="376444">
                <a:tc>
                  <a:txBody>
                    <a:bodyPr/>
                    <a:lstStyle/>
                    <a:p>
                      <a:pPr>
                        <a:lnSpc>
                          <a:spcPct val="115000"/>
                        </a:lnSpc>
                      </a:pP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Daily odynophagia (NRS 0-10, mean)</a:t>
                      </a:r>
                      <a:endParaRPr lang="en-GB" sz="9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70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alpha val="70000"/>
                      </a:schemeClr>
                    </a:solidFill>
                  </a:tcPr>
                </a:tc>
                <a:extLst>
                  <a:ext uri="{0D108BD9-81ED-4DB2-BD59-A6C34878D82A}">
                    <a16:rowId xmlns:a16="http://schemas.microsoft.com/office/drawing/2014/main" val="1090155280"/>
                  </a:ext>
                </a:extLst>
              </a:tr>
              <a:tr h="376444">
                <a:tc>
                  <a:txBody>
                    <a:bodyPr/>
                    <a:lstStyle/>
                    <a:p>
                      <a:pPr>
                        <a:lnSpc>
                          <a:spcPct val="115000"/>
                        </a:lnSpc>
                      </a:pP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Total weekly </a:t>
                      </a:r>
                      <a:r>
                        <a:rPr lang="en-GB" sz="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EEsAI</a:t>
                      </a: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 (0-100, mean)</a:t>
                      </a:r>
                      <a:endParaRPr lang="en-GB" sz="9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16</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70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16</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alpha val="70000"/>
                      </a:schemeClr>
                    </a:solidFill>
                  </a:tcPr>
                </a:tc>
                <a:extLst>
                  <a:ext uri="{0D108BD9-81ED-4DB2-BD59-A6C34878D82A}">
                    <a16:rowId xmlns:a16="http://schemas.microsoft.com/office/drawing/2014/main" val="229109484"/>
                  </a:ext>
                </a:extLst>
              </a:tr>
              <a:tr h="376444">
                <a:tc>
                  <a:txBody>
                    <a:bodyPr/>
                    <a:lstStyle/>
                    <a:p>
                      <a:pPr>
                        <a:lnSpc>
                          <a:spcPct val="115000"/>
                        </a:lnSpc>
                      </a:pP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Patient‘s Global Assessment of </a:t>
                      </a:r>
                      <a:r>
                        <a:rPr lang="en-GB" sz="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EoE</a:t>
                      </a: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activity (0-10, mean)</a:t>
                      </a:r>
                      <a:endParaRPr lang="en-GB" sz="9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70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alpha val="70000"/>
                      </a:schemeClr>
                    </a:solidFill>
                  </a:tcPr>
                </a:tc>
                <a:extLst>
                  <a:ext uri="{0D108BD9-81ED-4DB2-BD59-A6C34878D82A}">
                    <a16:rowId xmlns:a16="http://schemas.microsoft.com/office/drawing/2014/main" val="2295783010"/>
                  </a:ext>
                </a:extLst>
              </a:tr>
              <a:tr h="376444">
                <a:tc>
                  <a:txBody>
                    <a:bodyPr/>
                    <a:lstStyle/>
                    <a:p>
                      <a:pPr>
                        <a:lnSpc>
                          <a:spcPct val="115000"/>
                        </a:lnSpc>
                      </a:pP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Total modified EREFS (0-9, mean)</a:t>
                      </a:r>
                      <a:endParaRPr lang="en-GB" sz="9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70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alpha val="70000"/>
                      </a:schemeClr>
                    </a:solidFill>
                  </a:tcPr>
                </a:tc>
                <a:extLst>
                  <a:ext uri="{0D108BD9-81ED-4DB2-BD59-A6C34878D82A}">
                    <a16:rowId xmlns:a16="http://schemas.microsoft.com/office/drawing/2014/main" val="2725426794"/>
                  </a:ext>
                </a:extLst>
              </a:tr>
              <a:tr h="376444">
                <a:tc>
                  <a:txBody>
                    <a:bodyPr/>
                    <a:lstStyle/>
                    <a:p>
                      <a:pPr>
                        <a:lnSpc>
                          <a:spcPct val="115000"/>
                        </a:lnSpc>
                      </a:pP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Endoscopic “no signs of </a:t>
                      </a:r>
                      <a:r>
                        <a:rPr lang="en-GB" sz="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EoE</a:t>
                      </a: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GB" sz="9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66%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70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63%</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alpha val="70000"/>
                      </a:schemeClr>
                    </a:solidFill>
                  </a:tcPr>
                </a:tc>
                <a:extLst>
                  <a:ext uri="{0D108BD9-81ED-4DB2-BD59-A6C34878D82A}">
                    <a16:rowId xmlns:a16="http://schemas.microsoft.com/office/drawing/2014/main" val="358546718"/>
                  </a:ext>
                </a:extLst>
              </a:tr>
              <a:tr h="376444">
                <a:tc>
                  <a:txBody>
                    <a:bodyPr/>
                    <a:lstStyle/>
                    <a:p>
                      <a:pPr>
                        <a:lnSpc>
                          <a:spcPct val="115000"/>
                        </a:lnSpc>
                      </a:pP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Peak </a:t>
                      </a:r>
                      <a:r>
                        <a:rPr lang="en-GB" sz="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eos</a:t>
                      </a: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/mm</a:t>
                      </a:r>
                      <a:r>
                        <a:rPr lang="en-GB" sz="9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hpf</a:t>
                      </a: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(mean)</a:t>
                      </a:r>
                      <a:endParaRPr lang="en-GB" sz="9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70000"/>
                      </a:schemeClr>
                    </a:solidFill>
                  </a:tcPr>
                </a:tc>
                <a:tc>
                  <a:txBody>
                    <a:bodyPr/>
                    <a:lstStyle/>
                    <a:p>
                      <a:pPr>
                        <a:lnSpc>
                          <a:spcPct val="115000"/>
                        </a:lnSpc>
                      </a:pPr>
                      <a:r>
                        <a:rPr lang="en-GB" sz="9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alpha val="70000"/>
                      </a:schemeClr>
                    </a:solidFill>
                  </a:tcPr>
                </a:tc>
                <a:extLst>
                  <a:ext uri="{0D108BD9-81ED-4DB2-BD59-A6C34878D82A}">
                    <a16:rowId xmlns:a16="http://schemas.microsoft.com/office/drawing/2014/main" val="2121288644"/>
                  </a:ext>
                </a:extLst>
              </a:tr>
            </a:tbl>
          </a:graphicData>
        </a:graphic>
      </p:graphicFrame>
      <p:sp>
        <p:nvSpPr>
          <p:cNvPr id="12" name="Content Placeholder 12">
            <a:extLst>
              <a:ext uri="{FF2B5EF4-FFF2-40B4-BE49-F238E27FC236}">
                <a16:creationId xmlns:a16="http://schemas.microsoft.com/office/drawing/2014/main" id="{1F840099-65CC-0A48-B5B8-A1D5D90DE7EE}"/>
              </a:ext>
            </a:extLst>
          </p:cNvPr>
          <p:cNvSpPr txBox="1">
            <a:spLocks noChangeArrowheads="1"/>
          </p:cNvSpPr>
          <p:nvPr/>
        </p:nvSpPr>
        <p:spPr bwMode="auto">
          <a:xfrm>
            <a:off x="2830541" y="1083312"/>
            <a:ext cx="5594322" cy="306714"/>
          </a:xfrm>
          <a:prstGeom prst="rect">
            <a:avLst/>
          </a:prstGeom>
          <a:solidFill>
            <a:schemeClr val="accent4">
              <a:lumMod val="85000"/>
            </a:schemeClr>
          </a:solidFill>
          <a:ln>
            <a:noFill/>
          </a:ln>
        </p:spPr>
        <p:txBody>
          <a:bodyPr lIns="72000" tIns="72000" rIns="72000" bIns="72000"/>
          <a:lstStyle>
            <a:lvl1pPr marL="0" indent="0" algn="l" rtl="0" eaLnBrk="0" fontAlgn="base" hangingPunct="0">
              <a:lnSpc>
                <a:spcPct val="90000"/>
              </a:lnSpc>
              <a:spcBef>
                <a:spcPts val="10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2pPr>
            <a:lvl3pPr marL="9144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r>
              <a:rPr kumimoji="0" lang="en-GB" altLang="en-US" sz="1200" b="1" i="0" u="none" strike="noStrike" kern="1200" cap="none" spc="0" normalizeH="0" baseline="0" noProof="0" dirty="0">
                <a:ln>
                  <a:noFill/>
                </a:ln>
                <a:solidFill>
                  <a:srgbClr val="1E1E1E"/>
                </a:solidFill>
                <a:effectLst/>
                <a:uLnTx/>
                <a:uFillTx/>
                <a:latin typeface="Arial" panose="020B0604020202020204" pitchFamily="34" charset="0"/>
                <a:ea typeface="Arial Regular"/>
                <a:cs typeface="Arial" panose="020B0604020202020204" pitchFamily="34" charset="0"/>
              </a:rPr>
              <a:t>Disease activity at baseline of maintenance treatment</a:t>
            </a:r>
          </a:p>
        </p:txBody>
      </p:sp>
      <p:sp>
        <p:nvSpPr>
          <p:cNvPr id="7" name="Content Placeholder 12">
            <a:extLst>
              <a:ext uri="{FF2B5EF4-FFF2-40B4-BE49-F238E27FC236}">
                <a16:creationId xmlns:a16="http://schemas.microsoft.com/office/drawing/2014/main" id="{D8AE9F60-EF97-6142-943E-815318F07779}"/>
              </a:ext>
            </a:extLst>
          </p:cNvPr>
          <p:cNvSpPr txBox="1">
            <a:spLocks noChangeArrowheads="1"/>
          </p:cNvSpPr>
          <p:nvPr/>
        </p:nvSpPr>
        <p:spPr bwMode="auto">
          <a:xfrm>
            <a:off x="395288" y="6090975"/>
            <a:ext cx="5232514" cy="7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NRS: numerical rating scale</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EEsAI</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-PRO: Eosinophilic Oesophagitis Activity Index Patient Reported Outcome</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GB" sz="900" b="0" i="0" u="none" strike="noStrike" kern="1200" cap="none" spc="0" normalizeH="0" baseline="0" noProof="0" dirty="0" err="1">
                <a:ln>
                  <a:noFill/>
                </a:ln>
                <a:solidFill>
                  <a:srgbClr val="FFFFFF"/>
                </a:solidFill>
                <a:effectLst/>
                <a:uLnTx/>
                <a:uFillTx/>
                <a:latin typeface="Arial Regular"/>
                <a:ea typeface="+mn-ea"/>
                <a:cs typeface="+mn-cs"/>
              </a:rPr>
              <a:t>EoE</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eosinophilic oesophagitis</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EREFS: Endoscopic Reference Score</a:t>
            </a:r>
          </a:p>
        </p:txBody>
      </p:sp>
      <p:sp>
        <p:nvSpPr>
          <p:cNvPr id="10" name="Content Placeholder 12">
            <a:extLst>
              <a:ext uri="{FF2B5EF4-FFF2-40B4-BE49-F238E27FC236}">
                <a16:creationId xmlns:a16="http://schemas.microsoft.com/office/drawing/2014/main" id="{001F0924-4F2B-2B46-9A7B-C1659ABED420}"/>
              </a:ext>
            </a:extLst>
          </p:cNvPr>
          <p:cNvSpPr txBox="1">
            <a:spLocks noChangeArrowheads="1"/>
          </p:cNvSpPr>
          <p:nvPr/>
        </p:nvSpPr>
        <p:spPr bwMode="auto">
          <a:xfrm>
            <a:off x="395288" y="5837935"/>
            <a:ext cx="4860293" cy="11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Straumann A </a:t>
            </a:r>
            <a:r>
              <a:rPr kumimoji="0" lang="en-GB" altLang="en-US" sz="900" b="0" i="1"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et al</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Gastroenterology 2020; </a:t>
            </a: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doi</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10.1053/j.gastro.2020.07.039.</a:t>
            </a:r>
          </a:p>
        </p:txBody>
      </p:sp>
    </p:spTree>
    <p:extLst>
      <p:ext uri="{BB962C8B-B14F-4D97-AF65-F5344CB8AC3E}">
        <p14:creationId xmlns:p14="http://schemas.microsoft.com/office/powerpoint/2010/main" val="924294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8CC4C04-4EE9-5047-96C8-A90B25E943B4}"/>
              </a:ext>
            </a:extLst>
          </p:cNvPr>
          <p:cNvSpPr/>
          <p:nvPr/>
        </p:nvSpPr>
        <p:spPr>
          <a:xfrm>
            <a:off x="395288" y="1527831"/>
            <a:ext cx="6854171" cy="3024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B48B3595-744F-FD46-86F5-EC8BAE34C87B}"/>
              </a:ext>
            </a:extLst>
          </p:cNvPr>
          <p:cNvCxnSpPr>
            <a:cxnSpLocks/>
          </p:cNvCxnSpPr>
          <p:nvPr/>
        </p:nvCxnSpPr>
        <p:spPr>
          <a:xfrm>
            <a:off x="1108383" y="1930689"/>
            <a:ext cx="0" cy="20716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9E19271-2086-CF42-BEC6-6C798112ACEC}"/>
              </a:ext>
            </a:extLst>
          </p:cNvPr>
          <p:cNvSpPr/>
          <p:nvPr/>
        </p:nvSpPr>
        <p:spPr>
          <a:xfrm>
            <a:off x="2357746" y="2517126"/>
            <a:ext cx="522288" cy="147478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16" name="Content Placeholder 12">
            <a:extLst>
              <a:ext uri="{FF2B5EF4-FFF2-40B4-BE49-F238E27FC236}">
                <a16:creationId xmlns:a16="http://schemas.microsoft.com/office/drawing/2014/main" id="{D7E23058-D61A-FD4A-AC50-B517D55FB89D}"/>
              </a:ext>
            </a:extLst>
          </p:cNvPr>
          <p:cNvSpPr txBox="1">
            <a:spLocks noChangeArrowheads="1"/>
          </p:cNvSpPr>
          <p:nvPr/>
        </p:nvSpPr>
        <p:spPr bwMode="auto">
          <a:xfrm>
            <a:off x="1491764" y="2208577"/>
            <a:ext cx="5222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75.0%</a:t>
            </a:r>
          </a:p>
        </p:txBody>
      </p:sp>
      <p:sp>
        <p:nvSpPr>
          <p:cNvPr id="17" name="Rectangle 16">
            <a:extLst>
              <a:ext uri="{FF2B5EF4-FFF2-40B4-BE49-F238E27FC236}">
                <a16:creationId xmlns:a16="http://schemas.microsoft.com/office/drawing/2014/main" id="{BF123DB3-4DF0-064F-9C60-5A11704E8771}"/>
              </a:ext>
            </a:extLst>
          </p:cNvPr>
          <p:cNvSpPr/>
          <p:nvPr/>
        </p:nvSpPr>
        <p:spPr>
          <a:xfrm>
            <a:off x="1489383" y="2410600"/>
            <a:ext cx="523875" cy="1587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18" name="Content Placeholder 12">
            <a:extLst>
              <a:ext uri="{FF2B5EF4-FFF2-40B4-BE49-F238E27FC236}">
                <a16:creationId xmlns:a16="http://schemas.microsoft.com/office/drawing/2014/main" id="{5433AE66-7CD5-B245-B467-74B77F44FEC2}"/>
              </a:ext>
            </a:extLst>
          </p:cNvPr>
          <p:cNvSpPr txBox="1">
            <a:spLocks noChangeArrowheads="1"/>
          </p:cNvSpPr>
          <p:nvPr/>
        </p:nvSpPr>
        <p:spPr bwMode="auto">
          <a:xfrm>
            <a:off x="2357747" y="2310146"/>
            <a:ext cx="52228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73.5%</a:t>
            </a:r>
          </a:p>
        </p:txBody>
      </p:sp>
      <p:sp>
        <p:nvSpPr>
          <p:cNvPr id="31" name="Content Placeholder 12">
            <a:extLst>
              <a:ext uri="{FF2B5EF4-FFF2-40B4-BE49-F238E27FC236}">
                <a16:creationId xmlns:a16="http://schemas.microsoft.com/office/drawing/2014/main" id="{6699B0B1-E902-624D-B69D-A8066941AE9E}"/>
              </a:ext>
            </a:extLst>
          </p:cNvPr>
          <p:cNvSpPr txBox="1">
            <a:spLocks noChangeArrowheads="1"/>
          </p:cNvSpPr>
          <p:nvPr/>
        </p:nvSpPr>
        <p:spPr bwMode="auto">
          <a:xfrm>
            <a:off x="1491764" y="4078577"/>
            <a:ext cx="522288" cy="47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Jorveza</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 mg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bd</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p:txBody>
      </p:sp>
      <p:sp>
        <p:nvSpPr>
          <p:cNvPr id="36" name="Content Placeholder 12">
            <a:extLst>
              <a:ext uri="{FF2B5EF4-FFF2-40B4-BE49-F238E27FC236}">
                <a16:creationId xmlns:a16="http://schemas.microsoft.com/office/drawing/2014/main" id="{24CDA62B-6763-C348-9982-C59F7CC4692F}"/>
              </a:ext>
            </a:extLst>
          </p:cNvPr>
          <p:cNvSpPr txBox="1">
            <a:spLocks noChangeArrowheads="1"/>
          </p:cNvSpPr>
          <p:nvPr/>
        </p:nvSpPr>
        <p:spPr bwMode="auto">
          <a:xfrm>
            <a:off x="2357746" y="4078577"/>
            <a:ext cx="522288" cy="47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Jorveza</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0.5 mg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bd</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p:txBody>
      </p:sp>
      <p:sp>
        <p:nvSpPr>
          <p:cNvPr id="37" name="Rectangle 36">
            <a:extLst>
              <a:ext uri="{FF2B5EF4-FFF2-40B4-BE49-F238E27FC236}">
                <a16:creationId xmlns:a16="http://schemas.microsoft.com/office/drawing/2014/main" id="{112C3AAC-2822-F94A-8427-4CCF13592941}"/>
              </a:ext>
            </a:extLst>
          </p:cNvPr>
          <p:cNvSpPr/>
          <p:nvPr/>
        </p:nvSpPr>
        <p:spPr>
          <a:xfrm>
            <a:off x="3223728" y="3856972"/>
            <a:ext cx="522288" cy="13494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8" name="Content Placeholder 12">
            <a:extLst>
              <a:ext uri="{FF2B5EF4-FFF2-40B4-BE49-F238E27FC236}">
                <a16:creationId xmlns:a16="http://schemas.microsoft.com/office/drawing/2014/main" id="{EDE6E633-1145-A943-B0E2-C4FF5977A05A}"/>
              </a:ext>
            </a:extLst>
          </p:cNvPr>
          <p:cNvSpPr txBox="1">
            <a:spLocks noChangeArrowheads="1"/>
          </p:cNvSpPr>
          <p:nvPr/>
        </p:nvSpPr>
        <p:spPr bwMode="auto">
          <a:xfrm>
            <a:off x="3223729" y="3656133"/>
            <a:ext cx="522287" cy="20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F1F2F1">
                    <a:lumMod val="50000"/>
                  </a:srgbClr>
                </a:solidFill>
                <a:effectLst/>
                <a:uLnTx/>
                <a:uFillTx/>
                <a:latin typeface="Arial Regular"/>
                <a:ea typeface="Arial Regular"/>
                <a:cs typeface="Arial Regular"/>
              </a:rPr>
              <a:t>4.4%</a:t>
            </a:r>
          </a:p>
        </p:txBody>
      </p:sp>
      <p:sp>
        <p:nvSpPr>
          <p:cNvPr id="39" name="Content Placeholder 12">
            <a:extLst>
              <a:ext uri="{FF2B5EF4-FFF2-40B4-BE49-F238E27FC236}">
                <a16:creationId xmlns:a16="http://schemas.microsoft.com/office/drawing/2014/main" id="{B56CA9DE-FFB1-4E49-97BA-EFFBCEE853FE}"/>
              </a:ext>
            </a:extLst>
          </p:cNvPr>
          <p:cNvSpPr txBox="1">
            <a:spLocks noChangeArrowheads="1"/>
          </p:cNvSpPr>
          <p:nvPr/>
        </p:nvSpPr>
        <p:spPr bwMode="auto">
          <a:xfrm>
            <a:off x="3223728" y="4078577"/>
            <a:ext cx="522288" cy="47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Placebo</a:t>
            </a:r>
          </a:p>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p:txBody>
      </p:sp>
      <p:sp>
        <p:nvSpPr>
          <p:cNvPr id="40" name="Freeform 39">
            <a:extLst>
              <a:ext uri="{FF2B5EF4-FFF2-40B4-BE49-F238E27FC236}">
                <a16:creationId xmlns:a16="http://schemas.microsoft.com/office/drawing/2014/main" id="{596E6980-7026-4D4C-A7FE-CE283E5CFA48}"/>
              </a:ext>
            </a:extLst>
          </p:cNvPr>
          <p:cNvSpPr/>
          <p:nvPr/>
        </p:nvSpPr>
        <p:spPr>
          <a:xfrm>
            <a:off x="2578412" y="2123600"/>
            <a:ext cx="858836" cy="1474787"/>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Lst>
            <a:ahLst/>
            <a:cxnLst>
              <a:cxn ang="0">
                <a:pos x="connsiteX0" y="connsiteY0"/>
              </a:cxn>
              <a:cxn ang="0">
                <a:pos x="connsiteX1" y="connsiteY1"/>
              </a:cxn>
              <a:cxn ang="0">
                <a:pos x="connsiteX2" y="connsiteY2"/>
              </a:cxn>
              <a:cxn ang="0">
                <a:pos x="connsiteX3" y="connsiteY3"/>
              </a:cxn>
            </a:cxnLst>
            <a:rect l="l" t="t" r="r" b="b"/>
            <a:pathLst>
              <a:path w="769122" h="2538101">
                <a:moveTo>
                  <a:pt x="0" y="145279"/>
                </a:moveTo>
                <a:lnTo>
                  <a:pt x="0" y="0"/>
                </a:lnTo>
                <a:lnTo>
                  <a:pt x="769122" y="0"/>
                </a:lnTo>
                <a:lnTo>
                  <a:pt x="769122" y="2538101"/>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Content Placeholder 12">
            <a:extLst>
              <a:ext uri="{FF2B5EF4-FFF2-40B4-BE49-F238E27FC236}">
                <a16:creationId xmlns:a16="http://schemas.microsoft.com/office/drawing/2014/main" id="{BC10FFE1-C11C-5741-8BB0-B317A0898FF7}"/>
              </a:ext>
            </a:extLst>
          </p:cNvPr>
          <p:cNvSpPr txBox="1">
            <a:spLocks noChangeArrowheads="1"/>
          </p:cNvSpPr>
          <p:nvPr/>
        </p:nvSpPr>
        <p:spPr bwMode="auto">
          <a:xfrm>
            <a:off x="2725255" y="1987373"/>
            <a:ext cx="5651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p&lt;0.001</a:t>
            </a:r>
          </a:p>
        </p:txBody>
      </p:sp>
      <p:sp>
        <p:nvSpPr>
          <p:cNvPr id="42" name="Freeform 41">
            <a:extLst>
              <a:ext uri="{FF2B5EF4-FFF2-40B4-BE49-F238E27FC236}">
                <a16:creationId xmlns:a16="http://schemas.microsoft.com/office/drawing/2014/main" id="{7A343C4D-1385-3042-8814-25110BD4D111}"/>
              </a:ext>
            </a:extLst>
          </p:cNvPr>
          <p:cNvSpPr/>
          <p:nvPr/>
        </p:nvSpPr>
        <p:spPr>
          <a:xfrm>
            <a:off x="1749732" y="1862427"/>
            <a:ext cx="1762125" cy="1735957"/>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2538101"/>
              <a:gd name="connsiteX1" fmla="*/ 0 w 769122"/>
              <a:gd name="connsiteY1" fmla="*/ 0 h 2538101"/>
              <a:gd name="connsiteX2" fmla="*/ 769122 w 769122"/>
              <a:gd name="connsiteY2" fmla="*/ 0 h 2538101"/>
              <a:gd name="connsiteX3" fmla="*/ 769122 w 769122"/>
              <a:gd name="connsiteY3" fmla="*/ 2538101 h 2538101"/>
            </a:gdLst>
            <a:ahLst/>
            <a:cxnLst>
              <a:cxn ang="0">
                <a:pos x="connsiteX0" y="connsiteY0"/>
              </a:cxn>
              <a:cxn ang="0">
                <a:pos x="connsiteX1" y="connsiteY1"/>
              </a:cxn>
              <a:cxn ang="0">
                <a:pos x="connsiteX2" y="connsiteY2"/>
              </a:cxn>
              <a:cxn ang="0">
                <a:pos x="connsiteX3" y="connsiteY3"/>
              </a:cxn>
            </a:cxnLst>
            <a:rect l="l" t="t" r="r" b="b"/>
            <a:pathLst>
              <a:path w="769122" h="2538101">
                <a:moveTo>
                  <a:pt x="0" y="408625"/>
                </a:moveTo>
                <a:lnTo>
                  <a:pt x="0" y="0"/>
                </a:lnTo>
                <a:lnTo>
                  <a:pt x="769122" y="0"/>
                </a:lnTo>
                <a:lnTo>
                  <a:pt x="769122" y="2538101"/>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Content Placeholder 12">
            <a:extLst>
              <a:ext uri="{FF2B5EF4-FFF2-40B4-BE49-F238E27FC236}">
                <a16:creationId xmlns:a16="http://schemas.microsoft.com/office/drawing/2014/main" id="{A5C640E9-4BAA-5A4D-8095-AEE3F9BAE60C}"/>
              </a:ext>
            </a:extLst>
          </p:cNvPr>
          <p:cNvSpPr txBox="1">
            <a:spLocks noChangeArrowheads="1"/>
          </p:cNvSpPr>
          <p:nvPr/>
        </p:nvSpPr>
        <p:spPr bwMode="auto">
          <a:xfrm>
            <a:off x="2295837" y="1727373"/>
            <a:ext cx="5651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p&lt;0.001</a:t>
            </a:r>
          </a:p>
        </p:txBody>
      </p:sp>
      <p:sp>
        <p:nvSpPr>
          <p:cNvPr id="26" name="Content Placeholder 12">
            <a:extLst>
              <a:ext uri="{FF2B5EF4-FFF2-40B4-BE49-F238E27FC236}">
                <a16:creationId xmlns:a16="http://schemas.microsoft.com/office/drawing/2014/main" id="{D2AE330C-41BB-3340-9A92-C55B1B9D4601}"/>
              </a:ext>
            </a:extLst>
          </p:cNvPr>
          <p:cNvSpPr txBox="1">
            <a:spLocks noChangeArrowheads="1"/>
          </p:cNvSpPr>
          <p:nvPr/>
        </p:nvSpPr>
        <p:spPr bwMode="auto">
          <a:xfrm rot="16200000">
            <a:off x="-300865" y="2843254"/>
            <a:ext cx="2071688" cy="22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patients</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27" name="Content Placeholder 12">
            <a:extLst>
              <a:ext uri="{FF2B5EF4-FFF2-40B4-BE49-F238E27FC236}">
                <a16:creationId xmlns:a16="http://schemas.microsoft.com/office/drawing/2014/main" id="{B797267E-2B35-4F41-A441-89A7420B1C93}"/>
              </a:ext>
            </a:extLst>
          </p:cNvPr>
          <p:cNvSpPr txBox="1">
            <a:spLocks noChangeArrowheads="1"/>
          </p:cNvSpPr>
          <p:nvPr/>
        </p:nvSpPr>
        <p:spPr bwMode="auto">
          <a:xfrm>
            <a:off x="703052" y="1838492"/>
            <a:ext cx="261376" cy="236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100</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75</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50</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25</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p:txBody>
      </p:sp>
      <p:cxnSp>
        <p:nvCxnSpPr>
          <p:cNvPr id="25" name="Straight Connector 24">
            <a:extLst>
              <a:ext uri="{FF2B5EF4-FFF2-40B4-BE49-F238E27FC236}">
                <a16:creationId xmlns:a16="http://schemas.microsoft.com/office/drawing/2014/main" id="{E3C48DCC-70E8-3846-9911-768D1B0DAFB7}"/>
              </a:ext>
            </a:extLst>
          </p:cNvPr>
          <p:cNvCxnSpPr>
            <a:cxnSpLocks/>
          </p:cNvCxnSpPr>
          <p:nvPr/>
        </p:nvCxnSpPr>
        <p:spPr>
          <a:xfrm flipH="1">
            <a:off x="1102034" y="3996027"/>
            <a:ext cx="294057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Content Placeholder 12">
            <a:extLst>
              <a:ext uri="{FF2B5EF4-FFF2-40B4-BE49-F238E27FC236}">
                <a16:creationId xmlns:a16="http://schemas.microsoft.com/office/drawing/2014/main" id="{A9159090-AA50-B046-BD01-9DD6C3B83F07}"/>
              </a:ext>
            </a:extLst>
          </p:cNvPr>
          <p:cNvSpPr txBox="1">
            <a:spLocks noChangeArrowheads="1"/>
          </p:cNvSpPr>
          <p:nvPr/>
        </p:nvSpPr>
        <p:spPr bwMode="auto">
          <a:xfrm>
            <a:off x="395288" y="5837935"/>
            <a:ext cx="4860293" cy="75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Straumann A </a:t>
            </a:r>
            <a:r>
              <a:rPr kumimoji="0" lang="en-GB" altLang="en-US" sz="900" b="0" i="1"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et al</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Gastroenterology 2020; </a:t>
            </a: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doi</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10.1053/j.gastro.2020.07.039</a:t>
            </a:r>
          </a:p>
          <a:p>
            <a:pPr marL="0" marR="0" lvl="0" indent="0" algn="l"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endParaRPr kumimoji="0" lang="en-GB" sz="900" b="0" i="0" u="none" strike="noStrike" kern="1200" cap="none" spc="0" normalizeH="0" baseline="0" noProof="0" dirty="0">
              <a:ln>
                <a:noFill/>
              </a:ln>
              <a:solidFill>
                <a:srgbClr val="FFFFFF"/>
              </a:solidFill>
              <a:effectLst/>
              <a:uLnTx/>
              <a:uFillTx/>
              <a:latin typeface="Arial Regular"/>
              <a:ea typeface="+mn-ea"/>
              <a:cs typeface="+mn-cs"/>
            </a:endParaRPr>
          </a:p>
          <a:p>
            <a:pPr marL="0" marR="0" lvl="0" indent="0" algn="l"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en-GB" sz="900" b="0" i="0" u="none" strike="noStrike" kern="1200" cap="none" spc="0" normalizeH="0" baseline="0" noProof="0" dirty="0" err="1">
                <a:ln>
                  <a:noFill/>
                </a:ln>
                <a:solidFill>
                  <a:srgbClr val="FFFFFF"/>
                </a:solidFill>
                <a:effectLst/>
                <a:uLnTx/>
                <a:uFillTx/>
                <a:latin typeface="Arial Regular"/>
                <a:ea typeface="+mn-ea"/>
                <a:cs typeface="+mn-cs"/>
              </a:rPr>
              <a:t>EoE</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eosinophilic oesophagitis</a:t>
            </a:r>
          </a:p>
          <a:p>
            <a:pPr marL="0" marR="0" lvl="0" indent="0" algn="l"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endPar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endParaRPr>
          </a:p>
        </p:txBody>
      </p:sp>
      <p:sp>
        <p:nvSpPr>
          <p:cNvPr id="29" name="Rectangle 1">
            <a:extLst>
              <a:ext uri="{FF2B5EF4-FFF2-40B4-BE49-F238E27FC236}">
                <a16:creationId xmlns:a16="http://schemas.microsoft.com/office/drawing/2014/main" id="{ECD0BDDB-FE16-7240-8056-897132ACF2CF}"/>
              </a:ext>
            </a:extLst>
          </p:cNvPr>
          <p:cNvSpPr>
            <a:spLocks noChangeArrowheads="1"/>
          </p:cNvSpPr>
          <p:nvPr/>
        </p:nvSpPr>
        <p:spPr bwMode="auto">
          <a:xfrm>
            <a:off x="395288" y="422351"/>
            <a:ext cx="7867650"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err="1">
                <a:ln>
                  <a:noFill/>
                </a:ln>
                <a:solidFill>
                  <a:srgbClr val="007E93"/>
                </a:solidFill>
                <a:effectLst/>
                <a:uLnTx/>
                <a:uFillTx/>
                <a:latin typeface="Arial Regular"/>
                <a:ea typeface="+mn-ea"/>
                <a:cs typeface="+mn-cs"/>
              </a:rPr>
              <a:t>Jorveza</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 was highly effective at maintaining remission in EoE</a:t>
            </a:r>
            <a:r>
              <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rPr>
              <a:t>1</a:t>
            </a:r>
          </a:p>
        </p:txBody>
      </p:sp>
      <p:sp>
        <p:nvSpPr>
          <p:cNvPr id="30" name="Title 3">
            <a:extLst>
              <a:ext uri="{FF2B5EF4-FFF2-40B4-BE49-F238E27FC236}">
                <a16:creationId xmlns:a16="http://schemas.microsoft.com/office/drawing/2014/main" id="{15BE23BB-8302-E141-BD93-43B9B4FE2DFD}"/>
              </a:ext>
            </a:extLst>
          </p:cNvPr>
          <p:cNvSpPr txBox="1">
            <a:spLocks/>
          </p:cNvSpPr>
          <p:nvPr/>
        </p:nvSpPr>
        <p:spPr>
          <a:xfrm>
            <a:off x="395288" y="1098200"/>
            <a:ext cx="6854169" cy="38474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en-US" sz="14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Patients in clinic-histological remission at week 48</a:t>
            </a:r>
          </a:p>
        </p:txBody>
      </p:sp>
      <p:sp>
        <p:nvSpPr>
          <p:cNvPr id="33" name="Content Placeholder 12">
            <a:extLst>
              <a:ext uri="{FF2B5EF4-FFF2-40B4-BE49-F238E27FC236}">
                <a16:creationId xmlns:a16="http://schemas.microsoft.com/office/drawing/2014/main" id="{0A1AE868-D4FC-1D45-B566-1EFAB57B339B}"/>
              </a:ext>
            </a:extLst>
          </p:cNvPr>
          <p:cNvSpPr txBox="1">
            <a:spLocks noChangeArrowheads="1"/>
          </p:cNvSpPr>
          <p:nvPr/>
        </p:nvSpPr>
        <p:spPr bwMode="auto">
          <a:xfrm>
            <a:off x="395288" y="4759102"/>
            <a:ext cx="6854169" cy="809077"/>
          </a:xfrm>
          <a:prstGeom prst="rect">
            <a:avLst/>
          </a:prstGeom>
          <a:noFill/>
          <a:ln>
            <a:noFill/>
          </a:ln>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1F2F1">
                    <a:lumMod val="25000"/>
                  </a:srgbClr>
                </a:solidFill>
                <a:effectLst/>
                <a:uLnTx/>
                <a:uFillTx/>
                <a:latin typeface="Arial Regular"/>
                <a:ea typeface="+mn-ea"/>
                <a:cs typeface="+mn-cs"/>
              </a:rPr>
              <a:t>Remission rates in patients with extended inflammation (all 3 segments affected </a:t>
            </a:r>
            <a:br>
              <a:rPr kumimoji="0" lang="en-US" altLang="en-US" sz="1400" b="0" i="0" u="none" strike="noStrike" kern="1200" cap="none" spc="0" normalizeH="0" baseline="0" noProof="0" dirty="0">
                <a:ln>
                  <a:noFill/>
                </a:ln>
                <a:solidFill>
                  <a:srgbClr val="F1F2F1">
                    <a:lumMod val="25000"/>
                  </a:srgbClr>
                </a:solidFill>
                <a:effectLst/>
                <a:uLnTx/>
                <a:uFillTx/>
                <a:latin typeface="Arial Regular"/>
                <a:ea typeface="+mn-ea"/>
                <a:cs typeface="+mn-cs"/>
              </a:rPr>
            </a:br>
            <a:r>
              <a:rPr kumimoji="0" lang="en-US" altLang="en-US" sz="1400" b="0" i="0" u="none" strike="noStrike" kern="1200" cap="none" spc="0" normalizeH="0" baseline="0" noProof="0" dirty="0">
                <a:ln>
                  <a:noFill/>
                </a:ln>
                <a:solidFill>
                  <a:srgbClr val="F1F2F1">
                    <a:lumMod val="25000"/>
                  </a:srgbClr>
                </a:solidFill>
                <a:effectLst/>
                <a:uLnTx/>
                <a:uFillTx/>
                <a:latin typeface="Arial Regular"/>
                <a:ea typeface="+mn-ea"/>
                <a:cs typeface="+mn-cs"/>
              </a:rPr>
              <a:t>at baseline of induction therapy) were higher for </a:t>
            </a:r>
            <a:r>
              <a:rPr kumimoji="0" lang="en-US" altLang="en-US" sz="1400" b="0" i="0" u="none" strike="noStrike" kern="1200" cap="none" spc="0" normalizeH="0" baseline="0" noProof="0" dirty="0" err="1">
                <a:ln>
                  <a:noFill/>
                </a:ln>
                <a:solidFill>
                  <a:srgbClr val="F1F2F1">
                    <a:lumMod val="25000"/>
                  </a:srgbClr>
                </a:solidFill>
                <a:effectLst/>
                <a:uLnTx/>
                <a:uFillTx/>
                <a:latin typeface="Arial Regular"/>
                <a:ea typeface="+mn-ea"/>
                <a:cs typeface="+mn-cs"/>
              </a:rPr>
              <a:t>Jorveza</a:t>
            </a:r>
            <a:r>
              <a:rPr kumimoji="0" lang="en-US" altLang="en-US" sz="1400" b="0" i="0" u="none" strike="noStrike" kern="1200" cap="none" spc="0" normalizeH="0" baseline="0" noProof="0" dirty="0">
                <a:ln>
                  <a:noFill/>
                </a:ln>
                <a:solidFill>
                  <a:srgbClr val="F1F2F1">
                    <a:lumMod val="25000"/>
                  </a:srgbClr>
                </a:solidFill>
                <a:effectLst/>
                <a:uLnTx/>
                <a:uFillTx/>
                <a:latin typeface="Arial Regular"/>
                <a:ea typeface="+mn-ea"/>
                <a:cs typeface="+mn-cs"/>
              </a:rPr>
              <a:t> 1.0 mg than 0.5 mg </a:t>
            </a:r>
            <a:br>
              <a:rPr kumimoji="0" lang="en-US" altLang="en-US" sz="1400" b="0" i="0" u="none" strike="noStrike" kern="1200" cap="none" spc="0" normalizeH="0" baseline="0" noProof="0" dirty="0">
                <a:ln>
                  <a:noFill/>
                </a:ln>
                <a:solidFill>
                  <a:srgbClr val="F1F2F1">
                    <a:lumMod val="25000"/>
                  </a:srgbClr>
                </a:solidFill>
                <a:effectLst/>
                <a:uLnTx/>
                <a:uFillTx/>
                <a:latin typeface="Arial Regular"/>
                <a:ea typeface="+mn-ea"/>
                <a:cs typeface="+mn-cs"/>
              </a:rPr>
            </a:br>
            <a:r>
              <a:rPr kumimoji="0" lang="en-US" altLang="en-US" sz="1400" b="0" i="0" u="none" strike="noStrike" kern="1200" cap="none" spc="0" normalizeH="0" baseline="0" noProof="0" dirty="0">
                <a:ln>
                  <a:noFill/>
                </a:ln>
                <a:solidFill>
                  <a:srgbClr val="F1F2F1">
                    <a:lumMod val="25000"/>
                  </a:srgbClr>
                </a:solidFill>
                <a:effectLst/>
                <a:uLnTx/>
                <a:uFillTx/>
                <a:latin typeface="Arial Regular"/>
                <a:ea typeface="+mn-ea"/>
                <a:cs typeface="+mn-cs"/>
              </a:rPr>
              <a:t>(80% vs 68% vs 3% for placebo)</a:t>
            </a:r>
            <a:endParaRPr kumimoji="0" lang="en-GB" altLang="en-US" sz="1400" b="0" i="0" u="none" strike="noStrike" kern="1200" cap="none" spc="0" normalizeH="0" baseline="0" noProof="0" dirty="0">
              <a:ln>
                <a:noFill/>
              </a:ln>
              <a:solidFill>
                <a:srgbClr val="F1F2F1">
                  <a:lumMod val="25000"/>
                </a:srgbClr>
              </a:solidFill>
              <a:effectLst/>
              <a:uLnTx/>
              <a:uFillTx/>
              <a:latin typeface="Arial Regular"/>
              <a:ea typeface="+mn-ea"/>
              <a:cs typeface="+mn-cs"/>
            </a:endParaRPr>
          </a:p>
        </p:txBody>
      </p:sp>
      <p:sp>
        <p:nvSpPr>
          <p:cNvPr id="24" name="Content Placeholder 12">
            <a:extLst>
              <a:ext uri="{FF2B5EF4-FFF2-40B4-BE49-F238E27FC236}">
                <a16:creationId xmlns:a16="http://schemas.microsoft.com/office/drawing/2014/main" id="{62FFCD80-F987-1343-B1D2-C0CD69E2E8FC}"/>
              </a:ext>
            </a:extLst>
          </p:cNvPr>
          <p:cNvSpPr txBox="1">
            <a:spLocks noChangeArrowheads="1"/>
          </p:cNvSpPr>
          <p:nvPr/>
        </p:nvSpPr>
        <p:spPr bwMode="auto">
          <a:xfrm>
            <a:off x="4806627" y="2517126"/>
            <a:ext cx="2162064" cy="780869"/>
          </a:xfrm>
          <a:prstGeom prst="rect">
            <a:avLst/>
          </a:prstGeom>
          <a:noFill/>
          <a:ln>
            <a:noFill/>
          </a:ln>
        </p:spPr>
        <p:txBody>
          <a:bodyPr lIns="144000" tIns="144000" rIns="144000" bIns="144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F1F2F1">
                    <a:lumMod val="25000"/>
                  </a:srgbClr>
                </a:solidFill>
                <a:effectLst/>
                <a:uLnTx/>
                <a:uFillTx/>
                <a:latin typeface="Arial Regular"/>
                <a:ea typeface="+mn-ea"/>
                <a:cs typeface="+mn-cs"/>
              </a:rPr>
              <a:t>The efficacy of </a:t>
            </a:r>
            <a:r>
              <a:rPr kumimoji="0" lang="en-GB" sz="1200" b="0" i="0" u="none" strike="noStrike" kern="1200" cap="none" spc="0" normalizeH="0" baseline="0" noProof="0" dirty="0" err="1">
                <a:ln>
                  <a:noFill/>
                </a:ln>
                <a:solidFill>
                  <a:srgbClr val="F1F2F1">
                    <a:lumMod val="25000"/>
                  </a:srgbClr>
                </a:solidFill>
                <a:effectLst/>
                <a:uLnTx/>
                <a:uFillTx/>
                <a:latin typeface="Arial Regular"/>
                <a:ea typeface="+mn-ea"/>
                <a:cs typeface="+mn-cs"/>
              </a:rPr>
              <a:t>Jorveza</a:t>
            </a:r>
            <a:r>
              <a:rPr kumimoji="0" lang="en-GB" sz="1200" b="0" i="0" u="none" strike="noStrike" kern="1200" cap="none" spc="0" normalizeH="0" baseline="0" noProof="0" dirty="0">
                <a:ln>
                  <a:noFill/>
                </a:ln>
                <a:solidFill>
                  <a:srgbClr val="F1F2F1">
                    <a:lumMod val="25000"/>
                  </a:srgbClr>
                </a:solidFill>
                <a:effectLst/>
                <a:uLnTx/>
                <a:uFillTx/>
                <a:latin typeface="Arial Regular"/>
                <a:ea typeface="+mn-ea"/>
                <a:cs typeface="+mn-cs"/>
              </a:rPr>
              <a:t> </a:t>
            </a:r>
            <a:br>
              <a:rPr kumimoji="0" lang="en-GB" sz="1200" b="0" i="0" u="none" strike="noStrike" kern="1200" cap="none" spc="0" normalizeH="0" baseline="0" noProof="0" dirty="0">
                <a:ln>
                  <a:noFill/>
                </a:ln>
                <a:solidFill>
                  <a:srgbClr val="F1F2F1">
                    <a:lumMod val="25000"/>
                  </a:srgbClr>
                </a:solidFill>
                <a:effectLst/>
                <a:uLnTx/>
                <a:uFillTx/>
                <a:latin typeface="Arial Regular"/>
                <a:ea typeface="+mn-ea"/>
                <a:cs typeface="+mn-cs"/>
              </a:rPr>
            </a:br>
            <a:r>
              <a:rPr kumimoji="0" lang="en-GB" sz="1200" b="0" i="0" u="none" strike="noStrike" kern="1200" cap="none" spc="0" normalizeH="0" baseline="0" noProof="0" dirty="0">
                <a:ln>
                  <a:noFill/>
                </a:ln>
                <a:solidFill>
                  <a:srgbClr val="F1F2F1">
                    <a:lumMod val="25000"/>
                  </a:srgbClr>
                </a:solidFill>
                <a:effectLst/>
                <a:uLnTx/>
                <a:uFillTx/>
                <a:latin typeface="Arial Regular"/>
                <a:ea typeface="+mn-ea"/>
                <a:cs typeface="+mn-cs"/>
              </a:rPr>
              <a:t>was generally consistent </a:t>
            </a:r>
            <a:br>
              <a:rPr kumimoji="0" lang="en-GB" sz="1200" b="0" i="0" u="none" strike="noStrike" kern="1200" cap="none" spc="0" normalizeH="0" baseline="0" noProof="0" dirty="0">
                <a:ln>
                  <a:noFill/>
                </a:ln>
                <a:solidFill>
                  <a:srgbClr val="F1F2F1">
                    <a:lumMod val="25000"/>
                  </a:srgbClr>
                </a:solidFill>
                <a:effectLst/>
                <a:uLnTx/>
                <a:uFillTx/>
                <a:latin typeface="Arial Regular"/>
                <a:ea typeface="+mn-ea"/>
                <a:cs typeface="+mn-cs"/>
              </a:rPr>
            </a:br>
            <a:r>
              <a:rPr kumimoji="0" lang="en-GB" sz="1200" b="0" i="0" u="none" strike="noStrike" kern="1200" cap="none" spc="0" normalizeH="0" baseline="0" noProof="0" dirty="0">
                <a:ln>
                  <a:noFill/>
                </a:ln>
                <a:solidFill>
                  <a:srgbClr val="F1F2F1">
                    <a:lumMod val="25000"/>
                  </a:srgbClr>
                </a:solidFill>
                <a:effectLst/>
                <a:uLnTx/>
                <a:uFillTx/>
                <a:latin typeface="Arial Regular"/>
                <a:ea typeface="+mn-ea"/>
                <a:cs typeface="+mn-cs"/>
              </a:rPr>
              <a:t>across subgroups</a:t>
            </a:r>
            <a:endParaRPr kumimoji="0" lang="en-GB"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endParaRPr>
          </a:p>
        </p:txBody>
      </p:sp>
    </p:spTree>
    <p:extLst>
      <p:ext uri="{BB962C8B-B14F-4D97-AF65-F5344CB8AC3E}">
        <p14:creationId xmlns:p14="http://schemas.microsoft.com/office/powerpoint/2010/main" val="510546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ent Placeholder 12">
            <a:extLst>
              <a:ext uri="{FF2B5EF4-FFF2-40B4-BE49-F238E27FC236}">
                <a16:creationId xmlns:a16="http://schemas.microsoft.com/office/drawing/2014/main" id="{ECE4A95E-C0B4-3540-99C8-B1860BB7ECBF}"/>
              </a:ext>
            </a:extLst>
          </p:cNvPr>
          <p:cNvSpPr txBox="1">
            <a:spLocks noChangeArrowheads="1"/>
          </p:cNvSpPr>
          <p:nvPr/>
        </p:nvSpPr>
        <p:spPr bwMode="auto">
          <a:xfrm>
            <a:off x="395287" y="1183423"/>
            <a:ext cx="8029575" cy="861888"/>
          </a:xfrm>
          <a:prstGeom prst="rect">
            <a:avLst/>
          </a:prstGeom>
          <a:solidFill>
            <a:schemeClr val="bg1">
              <a:lumMod val="95000"/>
            </a:schemeClr>
          </a:solidFill>
          <a:ln w="9525">
            <a:noFill/>
            <a:miter lim="800000"/>
            <a:headEnd/>
            <a:tailEnd/>
          </a:ln>
        </p:spPr>
        <p:txBody>
          <a:bodyPr lIns="144000" tIns="144000" rIns="144000" bIns="144000"/>
          <a:lstStyle>
            <a:lvl1pPr marL="141288" indent="-14128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41288" marR="0" lvl="0" indent="-141288"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endParaRPr kumimoji="0" lang="en-GB" altLang="en-US" sz="1200" b="0" i="0" u="none" strike="noStrike" kern="1200" cap="none" spc="0" normalizeH="0" baseline="0" noProof="0">
              <a:ln>
                <a:noFill/>
              </a:ln>
              <a:solidFill>
                <a:srgbClr val="1E1E1E"/>
              </a:solidFill>
              <a:effectLst/>
              <a:uLnTx/>
              <a:uFillTx/>
              <a:latin typeface="Arial" panose="020B0604020202020204" pitchFamily="34" charset="0"/>
              <a:ea typeface="Arial Regular"/>
              <a:cs typeface="Arial" panose="020B0604020202020204" pitchFamily="34" charset="0"/>
            </a:endParaRPr>
          </a:p>
        </p:txBody>
      </p:sp>
      <p:sp>
        <p:nvSpPr>
          <p:cNvPr id="8" name="Content Placeholder 12">
            <a:extLst>
              <a:ext uri="{FF2B5EF4-FFF2-40B4-BE49-F238E27FC236}">
                <a16:creationId xmlns:a16="http://schemas.microsoft.com/office/drawing/2014/main" id="{B95BF8BF-3841-F049-9431-F21F7E232010}"/>
              </a:ext>
            </a:extLst>
          </p:cNvPr>
          <p:cNvSpPr txBox="1">
            <a:spLocks noChangeArrowheads="1"/>
          </p:cNvSpPr>
          <p:nvPr/>
        </p:nvSpPr>
        <p:spPr bwMode="auto">
          <a:xfrm>
            <a:off x="395287" y="2147519"/>
            <a:ext cx="8029575" cy="3204128"/>
          </a:xfrm>
          <a:prstGeom prst="rect">
            <a:avLst/>
          </a:prstGeom>
          <a:solidFill>
            <a:schemeClr val="bg1">
              <a:lumMod val="95000"/>
            </a:schemeClr>
          </a:solidFill>
          <a:ln w="9525">
            <a:noFill/>
            <a:miter lim="800000"/>
            <a:headEnd/>
            <a:tailEnd/>
          </a:ln>
        </p:spPr>
        <p:txBody>
          <a:bodyPr lIns="144000" tIns="144000" rIns="144000" bIns="144000"/>
          <a:lstStyle>
            <a:lvl1pPr marL="141288" indent="-14128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41288" marR="0" lvl="0" indent="-141288"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endParaRPr kumimoji="0" lang="en-GB" altLang="en-US" sz="1200" b="0" i="0" u="none" strike="noStrike" kern="1200" cap="none" spc="0" normalizeH="0" baseline="0" noProof="0">
              <a:ln>
                <a:noFill/>
              </a:ln>
              <a:solidFill>
                <a:srgbClr val="1E1E1E"/>
              </a:solidFill>
              <a:effectLst/>
              <a:uLnTx/>
              <a:uFillTx/>
              <a:latin typeface="Arial" panose="020B0604020202020204" pitchFamily="34" charset="0"/>
              <a:ea typeface="Arial Regular"/>
              <a:cs typeface="Arial" panose="020B0604020202020204" pitchFamily="34" charset="0"/>
            </a:endParaRPr>
          </a:p>
        </p:txBody>
      </p:sp>
      <p:sp>
        <p:nvSpPr>
          <p:cNvPr id="9" name="Content Placeholder 12">
            <a:extLst>
              <a:ext uri="{FF2B5EF4-FFF2-40B4-BE49-F238E27FC236}">
                <a16:creationId xmlns:a16="http://schemas.microsoft.com/office/drawing/2014/main" id="{D2EF5C1D-F18B-7049-8E8A-F7DCCFD4E7CD}"/>
              </a:ext>
            </a:extLst>
          </p:cNvPr>
          <p:cNvSpPr txBox="1">
            <a:spLocks noChangeArrowheads="1"/>
          </p:cNvSpPr>
          <p:nvPr/>
        </p:nvSpPr>
        <p:spPr bwMode="auto">
          <a:xfrm>
            <a:off x="5667375" y="5795836"/>
            <a:ext cx="2681097"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endParaRPr kumimoji="0" lang="en-GB" altLang="en-US" sz="800" b="0" i="0" u="none" strike="noStrike" kern="1200" cap="none" spc="0" normalizeH="0" baseline="0" noProof="0" dirty="0">
              <a:ln>
                <a:noFill/>
              </a:ln>
              <a:solidFill>
                <a:srgbClr val="1E1E1E"/>
              </a:solidFill>
              <a:effectLst/>
              <a:uLnTx/>
              <a:uFillTx/>
              <a:latin typeface="Arial" panose="020B0604020202020204" pitchFamily="34" charset="0"/>
              <a:ea typeface="Arial Regular"/>
              <a:cs typeface="Arial" panose="020B0604020202020204" pitchFamily="34" charset="0"/>
            </a:endParaRPr>
          </a:p>
        </p:txBody>
      </p:sp>
      <p:sp>
        <p:nvSpPr>
          <p:cNvPr id="10" name="Content Placeholder 12">
            <a:extLst>
              <a:ext uri="{FF2B5EF4-FFF2-40B4-BE49-F238E27FC236}">
                <a16:creationId xmlns:a16="http://schemas.microsoft.com/office/drawing/2014/main" id="{8686118A-42EA-DA44-A3E2-030739EA5075}"/>
              </a:ext>
            </a:extLst>
          </p:cNvPr>
          <p:cNvSpPr txBox="1">
            <a:spLocks noChangeArrowheads="1"/>
          </p:cNvSpPr>
          <p:nvPr/>
        </p:nvSpPr>
        <p:spPr bwMode="auto">
          <a:xfrm>
            <a:off x="693201" y="1374404"/>
            <a:ext cx="1398823" cy="48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GB" altLang="en-US" sz="12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Clinical remission </a:t>
            </a:r>
            <a:br>
              <a:rPr kumimoji="0" lang="en-GB" altLang="en-US" sz="12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br>
            <a:r>
              <a:rPr kumimoji="0" lang="en-GB" altLang="en-US" sz="1000" b="0"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(EESAI-PRO ≤20)</a:t>
            </a:r>
            <a:endParaRPr kumimoji="0" lang="en-GB" altLang="en-US" sz="1000" b="0" i="0" u="none" strike="noStrike" kern="1200" cap="none" spc="0" normalizeH="0" baseline="30000" noProof="0" dirty="0">
              <a:ln>
                <a:noFill/>
              </a:ln>
              <a:solidFill>
                <a:srgbClr val="F1F2F1">
                  <a:lumMod val="25000"/>
                </a:srgbClr>
              </a:solidFill>
              <a:effectLst/>
              <a:uLnTx/>
              <a:uFillTx/>
              <a:latin typeface="Arial Regular"/>
              <a:ea typeface="Arial Regular"/>
              <a:cs typeface="Arial Regular"/>
            </a:endParaRPr>
          </a:p>
        </p:txBody>
      </p:sp>
      <p:sp>
        <p:nvSpPr>
          <p:cNvPr id="51" name="Content Placeholder 12">
            <a:extLst>
              <a:ext uri="{FF2B5EF4-FFF2-40B4-BE49-F238E27FC236}">
                <a16:creationId xmlns:a16="http://schemas.microsoft.com/office/drawing/2014/main" id="{B6148B1B-D63E-D64D-8A04-BBC2DA5D700C}"/>
              </a:ext>
            </a:extLst>
          </p:cNvPr>
          <p:cNvSpPr txBox="1">
            <a:spLocks noChangeArrowheads="1"/>
          </p:cNvSpPr>
          <p:nvPr/>
        </p:nvSpPr>
        <p:spPr bwMode="auto">
          <a:xfrm>
            <a:off x="4245222" y="2281260"/>
            <a:ext cx="466724"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p&lt;0.001</a:t>
            </a:r>
          </a:p>
        </p:txBody>
      </p:sp>
      <p:sp>
        <p:nvSpPr>
          <p:cNvPr id="70" name="Content Placeholder 12">
            <a:extLst>
              <a:ext uri="{FF2B5EF4-FFF2-40B4-BE49-F238E27FC236}">
                <a16:creationId xmlns:a16="http://schemas.microsoft.com/office/drawing/2014/main" id="{733D9A23-BE98-934B-AEF3-2F80128624E4}"/>
              </a:ext>
            </a:extLst>
          </p:cNvPr>
          <p:cNvSpPr txBox="1">
            <a:spLocks noChangeArrowheads="1"/>
          </p:cNvSpPr>
          <p:nvPr/>
        </p:nvSpPr>
        <p:spPr bwMode="auto">
          <a:xfrm>
            <a:off x="3271005" y="1381069"/>
            <a:ext cx="1355119" cy="59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GB" altLang="en-US" sz="12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Deep histological </a:t>
            </a:r>
            <a:br>
              <a:rPr kumimoji="0" lang="en-GB" altLang="en-US" sz="12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br>
            <a:r>
              <a:rPr kumimoji="0" lang="en-GB" altLang="en-US" sz="12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remission</a:t>
            </a:r>
            <a:br>
              <a:rPr kumimoji="0" lang="en-GB" altLang="en-US" sz="12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br>
            <a:r>
              <a:rPr kumimoji="0" lang="en-GB" altLang="en-US" sz="1000" b="0"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(0 </a:t>
            </a:r>
            <a:r>
              <a:rPr kumimoji="0" lang="en-GB" altLang="en-US" sz="1000" b="0" i="0" u="none" strike="noStrike" kern="1200" cap="none" spc="0" normalizeH="0" baseline="0" noProof="0" dirty="0" err="1">
                <a:ln>
                  <a:noFill/>
                </a:ln>
                <a:solidFill>
                  <a:srgbClr val="F1F2F1">
                    <a:lumMod val="25000"/>
                  </a:srgbClr>
                </a:solidFill>
                <a:effectLst/>
                <a:uLnTx/>
                <a:uFillTx/>
                <a:latin typeface="Arial Regular"/>
                <a:ea typeface="Arial Regular"/>
                <a:cs typeface="Arial Regular"/>
              </a:rPr>
              <a:t>eos</a:t>
            </a:r>
            <a:r>
              <a:rPr kumimoji="0" lang="en-GB" altLang="en-US" sz="1000" b="0"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/mm</a:t>
            </a:r>
            <a:r>
              <a:rPr kumimoji="0" lang="en-GB" altLang="en-US" sz="1000" b="0" i="0" u="none" strike="noStrike" kern="1200" cap="none" spc="0" normalizeH="0" baseline="30000" noProof="0" dirty="0">
                <a:ln>
                  <a:noFill/>
                </a:ln>
                <a:solidFill>
                  <a:srgbClr val="F1F2F1">
                    <a:lumMod val="25000"/>
                  </a:srgbClr>
                </a:solidFill>
                <a:effectLst/>
                <a:uLnTx/>
                <a:uFillTx/>
                <a:latin typeface="Arial Regular"/>
                <a:ea typeface="Arial Regular"/>
                <a:cs typeface="Arial Regular"/>
              </a:rPr>
              <a:t>2</a:t>
            </a:r>
            <a:r>
              <a:rPr kumimoji="0" lang="en-GB" altLang="en-US" sz="1000" b="0"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 </a:t>
            </a:r>
            <a:r>
              <a:rPr kumimoji="0" lang="en-GB" altLang="en-US" sz="1000" b="0" i="0" u="none" strike="noStrike" kern="1200" cap="none" spc="0" normalizeH="0" baseline="0" noProof="0" dirty="0" err="1">
                <a:ln>
                  <a:noFill/>
                </a:ln>
                <a:solidFill>
                  <a:srgbClr val="F1F2F1">
                    <a:lumMod val="25000"/>
                  </a:srgbClr>
                </a:solidFill>
                <a:effectLst/>
                <a:uLnTx/>
                <a:uFillTx/>
                <a:latin typeface="Arial Regular"/>
                <a:ea typeface="Arial Regular"/>
                <a:cs typeface="Arial Regular"/>
              </a:rPr>
              <a:t>hpf</a:t>
            </a:r>
            <a:r>
              <a:rPr kumimoji="0" lang="en-GB" altLang="en-US" sz="1000" b="0"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a:t>
            </a:r>
            <a:endParaRPr kumimoji="0" lang="en-GB" altLang="en-US" sz="1000" b="0" i="0" u="none" strike="noStrike" kern="1200" cap="none" spc="0" normalizeH="0" baseline="30000" noProof="0" dirty="0">
              <a:ln>
                <a:noFill/>
              </a:ln>
              <a:solidFill>
                <a:srgbClr val="F1F2F1">
                  <a:lumMod val="25000"/>
                </a:srgbClr>
              </a:solidFill>
              <a:effectLst/>
              <a:uLnTx/>
              <a:uFillTx/>
              <a:latin typeface="Arial Regular"/>
              <a:ea typeface="Arial Regular"/>
              <a:cs typeface="Arial Regular"/>
            </a:endParaRPr>
          </a:p>
        </p:txBody>
      </p:sp>
      <p:sp>
        <p:nvSpPr>
          <p:cNvPr id="71" name="Content Placeholder 12">
            <a:extLst>
              <a:ext uri="{FF2B5EF4-FFF2-40B4-BE49-F238E27FC236}">
                <a16:creationId xmlns:a16="http://schemas.microsoft.com/office/drawing/2014/main" id="{6EE0EB80-7D41-DE4B-B065-B5DE1718C78D}"/>
              </a:ext>
            </a:extLst>
          </p:cNvPr>
          <p:cNvSpPr txBox="1">
            <a:spLocks noChangeArrowheads="1"/>
          </p:cNvSpPr>
          <p:nvPr/>
        </p:nvSpPr>
        <p:spPr bwMode="auto">
          <a:xfrm>
            <a:off x="5874131" y="1379216"/>
            <a:ext cx="1387337" cy="56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GB" altLang="en-US" sz="12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Deep endoscopic </a:t>
            </a:r>
            <a:br>
              <a:rPr kumimoji="0" lang="en-GB" altLang="en-US" sz="12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br>
            <a:r>
              <a:rPr kumimoji="0" lang="en-GB" altLang="en-US" sz="12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remission</a:t>
            </a:r>
            <a:br>
              <a:rPr kumimoji="0" lang="en-GB" altLang="en-US" sz="12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br>
            <a:r>
              <a:rPr kumimoji="0" lang="en-GB" altLang="en-US" sz="1000" b="0"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(no signs of </a:t>
            </a:r>
            <a:r>
              <a:rPr kumimoji="0" lang="en-GB" altLang="en-US" sz="1000" b="0" i="0" u="none" strike="noStrike" kern="1200" cap="none" spc="0" normalizeH="0" baseline="0" noProof="0" dirty="0" err="1">
                <a:ln>
                  <a:noFill/>
                </a:ln>
                <a:solidFill>
                  <a:srgbClr val="F1F2F1">
                    <a:lumMod val="25000"/>
                  </a:srgbClr>
                </a:solidFill>
                <a:effectLst/>
                <a:uLnTx/>
                <a:uFillTx/>
                <a:latin typeface="Arial Regular"/>
                <a:ea typeface="Arial Regular"/>
                <a:cs typeface="Arial Regular"/>
              </a:rPr>
              <a:t>EoE</a:t>
            </a:r>
            <a:r>
              <a:rPr kumimoji="0" lang="en-GB" altLang="en-US" sz="1000" b="0"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a:t>
            </a:r>
            <a:endParaRPr kumimoji="0" lang="en-GB" altLang="en-US" sz="1000" b="0" i="0" u="none" strike="noStrike" kern="1200" cap="none" spc="0" normalizeH="0" baseline="30000" noProof="0" dirty="0">
              <a:ln>
                <a:noFill/>
              </a:ln>
              <a:solidFill>
                <a:srgbClr val="F1F2F1">
                  <a:lumMod val="25000"/>
                </a:srgbClr>
              </a:solidFill>
              <a:effectLst/>
              <a:uLnTx/>
              <a:uFillTx/>
              <a:latin typeface="Arial Regular"/>
              <a:ea typeface="Arial Regular"/>
              <a:cs typeface="Arial Regular"/>
            </a:endParaRPr>
          </a:p>
        </p:txBody>
      </p:sp>
      <p:cxnSp>
        <p:nvCxnSpPr>
          <p:cNvPr id="11" name="Straight Connector 10">
            <a:extLst>
              <a:ext uri="{FF2B5EF4-FFF2-40B4-BE49-F238E27FC236}">
                <a16:creationId xmlns:a16="http://schemas.microsoft.com/office/drawing/2014/main" id="{B48B3595-744F-FD46-86F5-EC8BAE34C87B}"/>
              </a:ext>
            </a:extLst>
          </p:cNvPr>
          <p:cNvCxnSpPr>
            <a:cxnSpLocks/>
          </p:cNvCxnSpPr>
          <p:nvPr/>
        </p:nvCxnSpPr>
        <p:spPr>
          <a:xfrm>
            <a:off x="952988" y="2571518"/>
            <a:ext cx="0" cy="20716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9E19271-2086-CF42-BEC6-6C798112ACEC}"/>
              </a:ext>
            </a:extLst>
          </p:cNvPr>
          <p:cNvSpPr/>
          <p:nvPr/>
        </p:nvSpPr>
        <p:spPr>
          <a:xfrm>
            <a:off x="1698381" y="3250995"/>
            <a:ext cx="401811" cy="139538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16" name="Content Placeholder 12">
            <a:extLst>
              <a:ext uri="{FF2B5EF4-FFF2-40B4-BE49-F238E27FC236}">
                <a16:creationId xmlns:a16="http://schemas.microsoft.com/office/drawing/2014/main" id="{D7E23058-D61A-FD4A-AC50-B517D55FB89D}"/>
              </a:ext>
            </a:extLst>
          </p:cNvPr>
          <p:cNvSpPr txBox="1">
            <a:spLocks noChangeArrowheads="1"/>
          </p:cNvSpPr>
          <p:nvPr/>
        </p:nvSpPr>
        <p:spPr bwMode="auto">
          <a:xfrm>
            <a:off x="1143131" y="2951127"/>
            <a:ext cx="401811"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73.5%</a:t>
            </a:r>
          </a:p>
        </p:txBody>
      </p:sp>
      <p:sp>
        <p:nvSpPr>
          <p:cNvPr id="17" name="Rectangle 16">
            <a:extLst>
              <a:ext uri="{FF2B5EF4-FFF2-40B4-BE49-F238E27FC236}">
                <a16:creationId xmlns:a16="http://schemas.microsoft.com/office/drawing/2014/main" id="{BF123DB3-4DF0-064F-9C60-5A11704E8771}"/>
              </a:ext>
            </a:extLst>
          </p:cNvPr>
          <p:cNvSpPr/>
          <p:nvPr/>
        </p:nvSpPr>
        <p:spPr>
          <a:xfrm>
            <a:off x="1141081" y="3168417"/>
            <a:ext cx="403032" cy="147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18" name="Content Placeholder 12">
            <a:extLst>
              <a:ext uri="{FF2B5EF4-FFF2-40B4-BE49-F238E27FC236}">
                <a16:creationId xmlns:a16="http://schemas.microsoft.com/office/drawing/2014/main" id="{5433AE66-7CD5-B245-B467-74B77F44FEC2}"/>
              </a:ext>
            </a:extLst>
          </p:cNvPr>
          <p:cNvSpPr txBox="1">
            <a:spLocks noChangeArrowheads="1"/>
          </p:cNvSpPr>
          <p:nvPr/>
        </p:nvSpPr>
        <p:spPr bwMode="auto">
          <a:xfrm>
            <a:off x="1698383" y="3027377"/>
            <a:ext cx="40181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72.1%</a:t>
            </a:r>
          </a:p>
        </p:txBody>
      </p:sp>
      <p:sp>
        <p:nvSpPr>
          <p:cNvPr id="37" name="Rectangle 36">
            <a:extLst>
              <a:ext uri="{FF2B5EF4-FFF2-40B4-BE49-F238E27FC236}">
                <a16:creationId xmlns:a16="http://schemas.microsoft.com/office/drawing/2014/main" id="{112C3AAC-2822-F94A-8427-4CCF13592941}"/>
              </a:ext>
            </a:extLst>
          </p:cNvPr>
          <p:cNvSpPr/>
          <p:nvPr/>
        </p:nvSpPr>
        <p:spPr>
          <a:xfrm>
            <a:off x="2238151" y="4242364"/>
            <a:ext cx="401811" cy="40401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8" name="Content Placeholder 12">
            <a:extLst>
              <a:ext uri="{FF2B5EF4-FFF2-40B4-BE49-F238E27FC236}">
                <a16:creationId xmlns:a16="http://schemas.microsoft.com/office/drawing/2014/main" id="{EDE6E633-1145-A943-B0E2-C4FF5977A05A}"/>
              </a:ext>
            </a:extLst>
          </p:cNvPr>
          <p:cNvSpPr txBox="1">
            <a:spLocks noChangeArrowheads="1"/>
          </p:cNvSpPr>
          <p:nvPr/>
        </p:nvSpPr>
        <p:spPr bwMode="auto">
          <a:xfrm>
            <a:off x="2244167" y="4024082"/>
            <a:ext cx="40181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0000">
                    <a:lumMod val="50000"/>
                    <a:lumOff val="50000"/>
                  </a:srgbClr>
                </a:solidFill>
                <a:effectLst/>
                <a:uLnTx/>
                <a:uFillTx/>
                <a:latin typeface="Arial Regular"/>
                <a:ea typeface="Arial Regular"/>
                <a:cs typeface="Arial Regular"/>
              </a:rPr>
              <a:t>20.6%</a:t>
            </a:r>
          </a:p>
        </p:txBody>
      </p:sp>
      <p:sp>
        <p:nvSpPr>
          <p:cNvPr id="40" name="Freeform 39">
            <a:extLst>
              <a:ext uri="{FF2B5EF4-FFF2-40B4-BE49-F238E27FC236}">
                <a16:creationId xmlns:a16="http://schemas.microsoft.com/office/drawing/2014/main" id="{596E6980-7026-4D4C-A7FE-CE283E5CFA48}"/>
              </a:ext>
            </a:extLst>
          </p:cNvPr>
          <p:cNvSpPr/>
          <p:nvPr/>
        </p:nvSpPr>
        <p:spPr>
          <a:xfrm>
            <a:off x="1911215" y="2881177"/>
            <a:ext cx="495523" cy="1087863"/>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77507"/>
              <a:gd name="connsiteY0" fmla="*/ 145279 h 2159414"/>
              <a:gd name="connsiteX1" fmla="*/ 0 w 777507"/>
              <a:gd name="connsiteY1" fmla="*/ 0 h 2159414"/>
              <a:gd name="connsiteX2" fmla="*/ 769122 w 777507"/>
              <a:gd name="connsiteY2" fmla="*/ 0 h 2159414"/>
              <a:gd name="connsiteX3" fmla="*/ 777507 w 777507"/>
              <a:gd name="connsiteY3" fmla="*/ 2159414 h 2159414"/>
            </a:gdLst>
            <a:ahLst/>
            <a:cxnLst>
              <a:cxn ang="0">
                <a:pos x="connsiteX0" y="connsiteY0"/>
              </a:cxn>
              <a:cxn ang="0">
                <a:pos x="connsiteX1" y="connsiteY1"/>
              </a:cxn>
              <a:cxn ang="0">
                <a:pos x="connsiteX2" y="connsiteY2"/>
              </a:cxn>
              <a:cxn ang="0">
                <a:pos x="connsiteX3" y="connsiteY3"/>
              </a:cxn>
            </a:cxnLst>
            <a:rect l="l" t="t" r="r" b="b"/>
            <a:pathLst>
              <a:path w="777507" h="2159414">
                <a:moveTo>
                  <a:pt x="0" y="145279"/>
                </a:moveTo>
                <a:lnTo>
                  <a:pt x="0" y="0"/>
                </a:lnTo>
                <a:lnTo>
                  <a:pt x="769122" y="0"/>
                </a:lnTo>
                <a:cubicBezTo>
                  <a:pt x="769122" y="846034"/>
                  <a:pt x="777507" y="1313380"/>
                  <a:pt x="777507" y="2159414"/>
                </a:cubicBez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Content Placeholder 12">
            <a:extLst>
              <a:ext uri="{FF2B5EF4-FFF2-40B4-BE49-F238E27FC236}">
                <a16:creationId xmlns:a16="http://schemas.microsoft.com/office/drawing/2014/main" id="{BC10FFE1-C11C-5741-8BB0-B317A0898FF7}"/>
              </a:ext>
            </a:extLst>
          </p:cNvPr>
          <p:cNvSpPr txBox="1">
            <a:spLocks noChangeArrowheads="1"/>
          </p:cNvSpPr>
          <p:nvPr/>
        </p:nvSpPr>
        <p:spPr bwMode="auto">
          <a:xfrm>
            <a:off x="1942313" y="2749163"/>
            <a:ext cx="431786"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p&lt;0.001</a:t>
            </a:r>
          </a:p>
        </p:txBody>
      </p:sp>
      <p:sp>
        <p:nvSpPr>
          <p:cNvPr id="42" name="Freeform 41">
            <a:extLst>
              <a:ext uri="{FF2B5EF4-FFF2-40B4-BE49-F238E27FC236}">
                <a16:creationId xmlns:a16="http://schemas.microsoft.com/office/drawing/2014/main" id="{7A343C4D-1385-3042-8814-25110BD4D111}"/>
              </a:ext>
            </a:extLst>
          </p:cNvPr>
          <p:cNvSpPr/>
          <p:nvPr/>
        </p:nvSpPr>
        <p:spPr>
          <a:xfrm>
            <a:off x="1340741" y="2621177"/>
            <a:ext cx="1135055" cy="1347372"/>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2538101"/>
              <a:gd name="connsiteX1" fmla="*/ 0 w 769122"/>
              <a:gd name="connsiteY1" fmla="*/ 0 h 2538101"/>
              <a:gd name="connsiteX2" fmla="*/ 769122 w 769122"/>
              <a:gd name="connsiteY2" fmla="*/ 0 h 2538101"/>
              <a:gd name="connsiteX3" fmla="*/ 769122 w 769122"/>
              <a:gd name="connsiteY3" fmla="*/ 2538101 h 2538101"/>
              <a:gd name="connsiteX0" fmla="*/ 0 w 773025"/>
              <a:gd name="connsiteY0" fmla="*/ 408625 h 2064381"/>
              <a:gd name="connsiteX1" fmla="*/ 0 w 773025"/>
              <a:gd name="connsiteY1" fmla="*/ 0 h 2064381"/>
              <a:gd name="connsiteX2" fmla="*/ 769122 w 773025"/>
              <a:gd name="connsiteY2" fmla="*/ 0 h 2064381"/>
              <a:gd name="connsiteX3" fmla="*/ 773025 w 773025"/>
              <a:gd name="connsiteY3" fmla="*/ 2064381 h 2064381"/>
            </a:gdLst>
            <a:ahLst/>
            <a:cxnLst>
              <a:cxn ang="0">
                <a:pos x="connsiteX0" y="connsiteY0"/>
              </a:cxn>
              <a:cxn ang="0">
                <a:pos x="connsiteX1" y="connsiteY1"/>
              </a:cxn>
              <a:cxn ang="0">
                <a:pos x="connsiteX2" y="connsiteY2"/>
              </a:cxn>
              <a:cxn ang="0">
                <a:pos x="connsiteX3" y="connsiteY3"/>
              </a:cxn>
            </a:cxnLst>
            <a:rect l="l" t="t" r="r" b="b"/>
            <a:pathLst>
              <a:path w="773025" h="2064381">
                <a:moveTo>
                  <a:pt x="0" y="408625"/>
                </a:moveTo>
                <a:lnTo>
                  <a:pt x="0" y="0"/>
                </a:lnTo>
                <a:lnTo>
                  <a:pt x="769122" y="0"/>
                </a:lnTo>
                <a:cubicBezTo>
                  <a:pt x="769122" y="846034"/>
                  <a:pt x="773025" y="1218347"/>
                  <a:pt x="773025" y="2064381"/>
                </a:cubicBez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3" name="Content Placeholder 12">
            <a:extLst>
              <a:ext uri="{FF2B5EF4-FFF2-40B4-BE49-F238E27FC236}">
                <a16:creationId xmlns:a16="http://schemas.microsoft.com/office/drawing/2014/main" id="{A5C640E9-4BAA-5A4D-8095-AEE3F9BAE60C}"/>
              </a:ext>
            </a:extLst>
          </p:cNvPr>
          <p:cNvSpPr txBox="1">
            <a:spLocks noChangeArrowheads="1"/>
          </p:cNvSpPr>
          <p:nvPr/>
        </p:nvSpPr>
        <p:spPr bwMode="auto">
          <a:xfrm>
            <a:off x="1684197" y="2487802"/>
            <a:ext cx="434786"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p&lt;0.001</a:t>
            </a:r>
          </a:p>
        </p:txBody>
      </p:sp>
      <p:cxnSp>
        <p:nvCxnSpPr>
          <p:cNvPr id="26" name="Straight Connector 25">
            <a:extLst>
              <a:ext uri="{FF2B5EF4-FFF2-40B4-BE49-F238E27FC236}">
                <a16:creationId xmlns:a16="http://schemas.microsoft.com/office/drawing/2014/main" id="{5B76F557-F103-A84D-A9FB-E84CA7EB6E54}"/>
              </a:ext>
            </a:extLst>
          </p:cNvPr>
          <p:cNvCxnSpPr>
            <a:cxnSpLocks/>
          </p:cNvCxnSpPr>
          <p:nvPr/>
        </p:nvCxnSpPr>
        <p:spPr>
          <a:xfrm>
            <a:off x="3529637" y="2571518"/>
            <a:ext cx="0" cy="20716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7E09287-ACD4-1B46-94CC-2CA504130CC5}"/>
              </a:ext>
            </a:extLst>
          </p:cNvPr>
          <p:cNvSpPr/>
          <p:nvPr/>
        </p:nvSpPr>
        <p:spPr>
          <a:xfrm>
            <a:off x="4275030" y="2987909"/>
            <a:ext cx="401811" cy="165847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0" name="Content Placeholder 12">
            <a:extLst>
              <a:ext uri="{FF2B5EF4-FFF2-40B4-BE49-F238E27FC236}">
                <a16:creationId xmlns:a16="http://schemas.microsoft.com/office/drawing/2014/main" id="{63F62B4E-E658-9147-8EC3-6E03D585053D}"/>
              </a:ext>
            </a:extLst>
          </p:cNvPr>
          <p:cNvSpPr txBox="1">
            <a:spLocks noChangeArrowheads="1"/>
          </p:cNvSpPr>
          <p:nvPr/>
        </p:nvSpPr>
        <p:spPr bwMode="auto">
          <a:xfrm>
            <a:off x="3719781" y="2699485"/>
            <a:ext cx="401811"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79.4%</a:t>
            </a:r>
          </a:p>
        </p:txBody>
      </p:sp>
      <p:sp>
        <p:nvSpPr>
          <p:cNvPr id="32" name="Rectangle 31">
            <a:extLst>
              <a:ext uri="{FF2B5EF4-FFF2-40B4-BE49-F238E27FC236}">
                <a16:creationId xmlns:a16="http://schemas.microsoft.com/office/drawing/2014/main" id="{50F51795-13AF-5D4F-98A8-888F5C65E03D}"/>
              </a:ext>
            </a:extLst>
          </p:cNvPr>
          <p:cNvSpPr/>
          <p:nvPr/>
        </p:nvSpPr>
        <p:spPr>
          <a:xfrm>
            <a:off x="3717730" y="2921563"/>
            <a:ext cx="403032" cy="1721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3" name="Content Placeholder 12">
            <a:extLst>
              <a:ext uri="{FF2B5EF4-FFF2-40B4-BE49-F238E27FC236}">
                <a16:creationId xmlns:a16="http://schemas.microsoft.com/office/drawing/2014/main" id="{A643AC96-2AA2-7D43-84BB-FCA135FC055F}"/>
              </a:ext>
            </a:extLst>
          </p:cNvPr>
          <p:cNvSpPr txBox="1">
            <a:spLocks noChangeArrowheads="1"/>
          </p:cNvSpPr>
          <p:nvPr/>
        </p:nvSpPr>
        <p:spPr bwMode="auto">
          <a:xfrm>
            <a:off x="4275032" y="2776225"/>
            <a:ext cx="40181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76.5%</a:t>
            </a:r>
          </a:p>
        </p:txBody>
      </p:sp>
      <p:sp>
        <p:nvSpPr>
          <p:cNvPr id="45" name="Rectangle 44">
            <a:extLst>
              <a:ext uri="{FF2B5EF4-FFF2-40B4-BE49-F238E27FC236}">
                <a16:creationId xmlns:a16="http://schemas.microsoft.com/office/drawing/2014/main" id="{EBE734DD-7B01-7F43-A958-780D1B713057}"/>
              </a:ext>
            </a:extLst>
          </p:cNvPr>
          <p:cNvSpPr/>
          <p:nvPr/>
        </p:nvSpPr>
        <p:spPr>
          <a:xfrm>
            <a:off x="4814800" y="4566438"/>
            <a:ext cx="401811" cy="7994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46" name="Content Placeholder 12">
            <a:extLst>
              <a:ext uri="{FF2B5EF4-FFF2-40B4-BE49-F238E27FC236}">
                <a16:creationId xmlns:a16="http://schemas.microsoft.com/office/drawing/2014/main" id="{9CBDC685-F611-944D-9D19-341586E2602A}"/>
              </a:ext>
            </a:extLst>
          </p:cNvPr>
          <p:cNvSpPr txBox="1">
            <a:spLocks noChangeArrowheads="1"/>
          </p:cNvSpPr>
          <p:nvPr/>
        </p:nvSpPr>
        <p:spPr bwMode="auto">
          <a:xfrm>
            <a:off x="4814801" y="4364560"/>
            <a:ext cx="401810" cy="20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0000">
                    <a:lumMod val="50000"/>
                    <a:lumOff val="50000"/>
                  </a:srgbClr>
                </a:solidFill>
                <a:effectLst/>
                <a:uLnTx/>
                <a:uFillTx/>
                <a:latin typeface="Arial Regular"/>
                <a:ea typeface="Arial Regular"/>
                <a:cs typeface="Arial Regular"/>
              </a:rPr>
              <a:t>1.5%</a:t>
            </a:r>
          </a:p>
        </p:txBody>
      </p:sp>
      <p:sp>
        <p:nvSpPr>
          <p:cNvPr id="48" name="Freeform 47">
            <a:extLst>
              <a:ext uri="{FF2B5EF4-FFF2-40B4-BE49-F238E27FC236}">
                <a16:creationId xmlns:a16="http://schemas.microsoft.com/office/drawing/2014/main" id="{4FB76A46-6F6E-9A45-BAA3-1DC1F6C565FB}"/>
              </a:ext>
            </a:extLst>
          </p:cNvPr>
          <p:cNvSpPr/>
          <p:nvPr/>
        </p:nvSpPr>
        <p:spPr>
          <a:xfrm>
            <a:off x="4440240" y="2675221"/>
            <a:ext cx="531225" cy="1607242"/>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77507"/>
              <a:gd name="connsiteY0" fmla="*/ 145279 h 2159414"/>
              <a:gd name="connsiteX1" fmla="*/ 0 w 777507"/>
              <a:gd name="connsiteY1" fmla="*/ 0 h 2159414"/>
              <a:gd name="connsiteX2" fmla="*/ 769122 w 777507"/>
              <a:gd name="connsiteY2" fmla="*/ 0 h 2159414"/>
              <a:gd name="connsiteX3" fmla="*/ 777507 w 777507"/>
              <a:gd name="connsiteY3" fmla="*/ 2159414 h 2159414"/>
              <a:gd name="connsiteX0" fmla="*/ 0 w 769121"/>
              <a:gd name="connsiteY0" fmla="*/ 145279 h 3190384"/>
              <a:gd name="connsiteX1" fmla="*/ 0 w 769121"/>
              <a:gd name="connsiteY1" fmla="*/ 0 h 3190384"/>
              <a:gd name="connsiteX2" fmla="*/ 769122 w 769121"/>
              <a:gd name="connsiteY2" fmla="*/ 0 h 3190384"/>
              <a:gd name="connsiteX3" fmla="*/ 766815 w 769121"/>
              <a:gd name="connsiteY3" fmla="*/ 3190384 h 3190384"/>
            </a:gdLst>
            <a:ahLst/>
            <a:cxnLst>
              <a:cxn ang="0">
                <a:pos x="connsiteX0" y="connsiteY0"/>
              </a:cxn>
              <a:cxn ang="0">
                <a:pos x="connsiteX1" y="connsiteY1"/>
              </a:cxn>
              <a:cxn ang="0">
                <a:pos x="connsiteX2" y="connsiteY2"/>
              </a:cxn>
              <a:cxn ang="0">
                <a:pos x="connsiteX3" y="connsiteY3"/>
              </a:cxn>
            </a:cxnLst>
            <a:rect l="l" t="t" r="r" b="b"/>
            <a:pathLst>
              <a:path w="769121" h="3190384">
                <a:moveTo>
                  <a:pt x="0" y="145279"/>
                </a:moveTo>
                <a:lnTo>
                  <a:pt x="0" y="0"/>
                </a:lnTo>
                <a:lnTo>
                  <a:pt x="769122" y="0"/>
                </a:lnTo>
                <a:cubicBezTo>
                  <a:pt x="769122" y="846034"/>
                  <a:pt x="766815" y="2344350"/>
                  <a:pt x="766815" y="3190384"/>
                </a:cubicBez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Content Placeholder 12">
            <a:extLst>
              <a:ext uri="{FF2B5EF4-FFF2-40B4-BE49-F238E27FC236}">
                <a16:creationId xmlns:a16="http://schemas.microsoft.com/office/drawing/2014/main" id="{BBC60BA8-0FE9-B546-A18C-A0A998ADA526}"/>
              </a:ext>
            </a:extLst>
          </p:cNvPr>
          <p:cNvSpPr txBox="1">
            <a:spLocks noChangeArrowheads="1"/>
          </p:cNvSpPr>
          <p:nvPr/>
        </p:nvSpPr>
        <p:spPr bwMode="auto">
          <a:xfrm>
            <a:off x="4494898" y="2542644"/>
            <a:ext cx="434786"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p&lt;0.001</a:t>
            </a:r>
          </a:p>
        </p:txBody>
      </p:sp>
      <p:sp>
        <p:nvSpPr>
          <p:cNvPr id="50" name="Freeform 49">
            <a:extLst>
              <a:ext uri="{FF2B5EF4-FFF2-40B4-BE49-F238E27FC236}">
                <a16:creationId xmlns:a16="http://schemas.microsoft.com/office/drawing/2014/main" id="{B826FAC3-DA5F-8846-80E9-07E698149BC0}"/>
              </a:ext>
            </a:extLst>
          </p:cNvPr>
          <p:cNvSpPr/>
          <p:nvPr/>
        </p:nvSpPr>
        <p:spPr>
          <a:xfrm>
            <a:off x="3911968" y="2415220"/>
            <a:ext cx="1128373" cy="1874066"/>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2538101"/>
              <a:gd name="connsiteX1" fmla="*/ 0 w 769122"/>
              <a:gd name="connsiteY1" fmla="*/ 0 h 2538101"/>
              <a:gd name="connsiteX2" fmla="*/ 769122 w 769122"/>
              <a:gd name="connsiteY2" fmla="*/ 0 h 2538101"/>
              <a:gd name="connsiteX3" fmla="*/ 769122 w 769122"/>
              <a:gd name="connsiteY3" fmla="*/ 2538101 h 2538101"/>
              <a:gd name="connsiteX0" fmla="*/ 0 w 773025"/>
              <a:gd name="connsiteY0" fmla="*/ 408625 h 2064381"/>
              <a:gd name="connsiteX1" fmla="*/ 0 w 773025"/>
              <a:gd name="connsiteY1" fmla="*/ 0 h 2064381"/>
              <a:gd name="connsiteX2" fmla="*/ 769122 w 773025"/>
              <a:gd name="connsiteY2" fmla="*/ 0 h 2064381"/>
              <a:gd name="connsiteX3" fmla="*/ 773025 w 773025"/>
              <a:gd name="connsiteY3" fmla="*/ 2064381 h 2064381"/>
              <a:gd name="connsiteX0" fmla="*/ 0 w 769122"/>
              <a:gd name="connsiteY0" fmla="*/ 408625 h 2871357"/>
              <a:gd name="connsiteX1" fmla="*/ 0 w 769122"/>
              <a:gd name="connsiteY1" fmla="*/ 0 h 2871357"/>
              <a:gd name="connsiteX2" fmla="*/ 769122 w 769122"/>
              <a:gd name="connsiteY2" fmla="*/ 0 h 2871357"/>
              <a:gd name="connsiteX3" fmla="*/ 768212 w 769122"/>
              <a:gd name="connsiteY3" fmla="*/ 2871357 h 2871357"/>
            </a:gdLst>
            <a:ahLst/>
            <a:cxnLst>
              <a:cxn ang="0">
                <a:pos x="connsiteX0" y="connsiteY0"/>
              </a:cxn>
              <a:cxn ang="0">
                <a:pos x="connsiteX1" y="connsiteY1"/>
              </a:cxn>
              <a:cxn ang="0">
                <a:pos x="connsiteX2" y="connsiteY2"/>
              </a:cxn>
              <a:cxn ang="0">
                <a:pos x="connsiteX3" y="connsiteY3"/>
              </a:cxn>
            </a:cxnLst>
            <a:rect l="l" t="t" r="r" b="b"/>
            <a:pathLst>
              <a:path w="769122" h="2871357">
                <a:moveTo>
                  <a:pt x="0" y="408625"/>
                </a:moveTo>
                <a:lnTo>
                  <a:pt x="0" y="0"/>
                </a:lnTo>
                <a:lnTo>
                  <a:pt x="769122" y="0"/>
                </a:lnTo>
                <a:cubicBezTo>
                  <a:pt x="769122" y="846034"/>
                  <a:pt x="768212" y="2025323"/>
                  <a:pt x="768212" y="2871357"/>
                </a:cubicBez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3" name="Straight Connector 52">
            <a:extLst>
              <a:ext uri="{FF2B5EF4-FFF2-40B4-BE49-F238E27FC236}">
                <a16:creationId xmlns:a16="http://schemas.microsoft.com/office/drawing/2014/main" id="{FADF7E5D-5E05-DA4B-AFC3-60B7519D2D0E}"/>
              </a:ext>
            </a:extLst>
          </p:cNvPr>
          <p:cNvCxnSpPr>
            <a:cxnSpLocks/>
          </p:cNvCxnSpPr>
          <p:nvPr/>
        </p:nvCxnSpPr>
        <p:spPr>
          <a:xfrm>
            <a:off x="6140917" y="2571518"/>
            <a:ext cx="0" cy="20716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6FA9B82A-3826-5747-807D-57C6B8EEF93F}"/>
              </a:ext>
            </a:extLst>
          </p:cNvPr>
          <p:cNvSpPr/>
          <p:nvPr/>
        </p:nvSpPr>
        <p:spPr>
          <a:xfrm>
            <a:off x="6886310" y="3356830"/>
            <a:ext cx="401811" cy="128955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57" name="Content Placeholder 12">
            <a:extLst>
              <a:ext uri="{FF2B5EF4-FFF2-40B4-BE49-F238E27FC236}">
                <a16:creationId xmlns:a16="http://schemas.microsoft.com/office/drawing/2014/main" id="{D607ED28-9A18-FB49-A098-A524493B4794}"/>
              </a:ext>
            </a:extLst>
          </p:cNvPr>
          <p:cNvSpPr txBox="1">
            <a:spLocks noChangeArrowheads="1"/>
          </p:cNvSpPr>
          <p:nvPr/>
        </p:nvSpPr>
        <p:spPr bwMode="auto">
          <a:xfrm>
            <a:off x="6331061" y="2943947"/>
            <a:ext cx="401811"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73.5%</a:t>
            </a:r>
          </a:p>
        </p:txBody>
      </p:sp>
      <p:sp>
        <p:nvSpPr>
          <p:cNvPr id="58" name="Rectangle 57">
            <a:extLst>
              <a:ext uri="{FF2B5EF4-FFF2-40B4-BE49-F238E27FC236}">
                <a16:creationId xmlns:a16="http://schemas.microsoft.com/office/drawing/2014/main" id="{13AAE020-10C9-A047-9F6F-1FC42FF33FBA}"/>
              </a:ext>
            </a:extLst>
          </p:cNvPr>
          <p:cNvSpPr/>
          <p:nvPr/>
        </p:nvSpPr>
        <p:spPr>
          <a:xfrm>
            <a:off x="6329010" y="3168417"/>
            <a:ext cx="403032" cy="147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59" name="Content Placeholder 12">
            <a:extLst>
              <a:ext uri="{FF2B5EF4-FFF2-40B4-BE49-F238E27FC236}">
                <a16:creationId xmlns:a16="http://schemas.microsoft.com/office/drawing/2014/main" id="{1328508F-E191-6A46-B22B-1573AF59D574}"/>
              </a:ext>
            </a:extLst>
          </p:cNvPr>
          <p:cNvSpPr txBox="1">
            <a:spLocks noChangeArrowheads="1"/>
          </p:cNvSpPr>
          <p:nvPr/>
        </p:nvSpPr>
        <p:spPr bwMode="auto">
          <a:xfrm>
            <a:off x="6886312" y="3147882"/>
            <a:ext cx="40181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67.5%</a:t>
            </a:r>
          </a:p>
        </p:txBody>
      </p:sp>
      <p:sp>
        <p:nvSpPr>
          <p:cNvPr id="63" name="Rectangle 62">
            <a:extLst>
              <a:ext uri="{FF2B5EF4-FFF2-40B4-BE49-F238E27FC236}">
                <a16:creationId xmlns:a16="http://schemas.microsoft.com/office/drawing/2014/main" id="{77B62FC2-2EE0-6C4A-97C8-906EDFCEF3AB}"/>
              </a:ext>
            </a:extLst>
          </p:cNvPr>
          <p:cNvSpPr/>
          <p:nvPr/>
        </p:nvSpPr>
        <p:spPr>
          <a:xfrm>
            <a:off x="7426080" y="4441396"/>
            <a:ext cx="401811" cy="204985"/>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64" name="Content Placeholder 12">
            <a:extLst>
              <a:ext uri="{FF2B5EF4-FFF2-40B4-BE49-F238E27FC236}">
                <a16:creationId xmlns:a16="http://schemas.microsoft.com/office/drawing/2014/main" id="{09D13499-C656-1F40-9813-18693BFA4749}"/>
              </a:ext>
            </a:extLst>
          </p:cNvPr>
          <p:cNvSpPr txBox="1">
            <a:spLocks noChangeArrowheads="1"/>
          </p:cNvSpPr>
          <p:nvPr/>
        </p:nvSpPr>
        <p:spPr bwMode="auto">
          <a:xfrm>
            <a:off x="7426081" y="4226727"/>
            <a:ext cx="40181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0000">
                    <a:lumMod val="50000"/>
                    <a:lumOff val="50000"/>
                  </a:srgbClr>
                </a:solidFill>
                <a:effectLst/>
                <a:uLnTx/>
                <a:uFillTx/>
                <a:latin typeface="Arial Regular"/>
                <a:ea typeface="Arial Regular"/>
                <a:cs typeface="Arial Regular"/>
              </a:rPr>
              <a:t>7.4%</a:t>
            </a:r>
          </a:p>
        </p:txBody>
      </p:sp>
      <p:sp>
        <p:nvSpPr>
          <p:cNvPr id="66" name="Freeform 65">
            <a:extLst>
              <a:ext uri="{FF2B5EF4-FFF2-40B4-BE49-F238E27FC236}">
                <a16:creationId xmlns:a16="http://schemas.microsoft.com/office/drawing/2014/main" id="{2258E77C-0E08-3F44-8CD3-ACED071773ED}"/>
              </a:ext>
            </a:extLst>
          </p:cNvPr>
          <p:cNvSpPr/>
          <p:nvPr/>
        </p:nvSpPr>
        <p:spPr>
          <a:xfrm>
            <a:off x="7090691" y="2979584"/>
            <a:ext cx="501991" cy="1215323"/>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77507"/>
              <a:gd name="connsiteY0" fmla="*/ 145279 h 2159414"/>
              <a:gd name="connsiteX1" fmla="*/ 0 w 777507"/>
              <a:gd name="connsiteY1" fmla="*/ 0 h 2159414"/>
              <a:gd name="connsiteX2" fmla="*/ 769122 w 777507"/>
              <a:gd name="connsiteY2" fmla="*/ 0 h 2159414"/>
              <a:gd name="connsiteX3" fmla="*/ 777507 w 777507"/>
              <a:gd name="connsiteY3" fmla="*/ 2159414 h 2159414"/>
              <a:gd name="connsiteX0" fmla="*/ 0 w 777507"/>
              <a:gd name="connsiteY0" fmla="*/ 145279 h 2580515"/>
              <a:gd name="connsiteX1" fmla="*/ 0 w 777507"/>
              <a:gd name="connsiteY1" fmla="*/ 0 h 2580515"/>
              <a:gd name="connsiteX2" fmla="*/ 769122 w 777507"/>
              <a:gd name="connsiteY2" fmla="*/ 0 h 2580515"/>
              <a:gd name="connsiteX3" fmla="*/ 777507 w 777507"/>
              <a:gd name="connsiteY3" fmla="*/ 2580515 h 2580515"/>
              <a:gd name="connsiteX0" fmla="*/ 0 w 777507"/>
              <a:gd name="connsiteY0" fmla="*/ 479254 h 2580515"/>
              <a:gd name="connsiteX1" fmla="*/ 0 w 777507"/>
              <a:gd name="connsiteY1" fmla="*/ 0 h 2580515"/>
              <a:gd name="connsiteX2" fmla="*/ 769122 w 777507"/>
              <a:gd name="connsiteY2" fmla="*/ 0 h 2580515"/>
              <a:gd name="connsiteX3" fmla="*/ 777507 w 777507"/>
              <a:gd name="connsiteY3" fmla="*/ 2580515 h 2580515"/>
              <a:gd name="connsiteX0" fmla="*/ 0 w 777507"/>
              <a:gd name="connsiteY0" fmla="*/ 290428 h 2580515"/>
              <a:gd name="connsiteX1" fmla="*/ 0 w 777507"/>
              <a:gd name="connsiteY1" fmla="*/ 0 h 2580515"/>
              <a:gd name="connsiteX2" fmla="*/ 769122 w 777507"/>
              <a:gd name="connsiteY2" fmla="*/ 0 h 2580515"/>
              <a:gd name="connsiteX3" fmla="*/ 777507 w 777507"/>
              <a:gd name="connsiteY3" fmla="*/ 2580515 h 2580515"/>
            </a:gdLst>
            <a:ahLst/>
            <a:cxnLst>
              <a:cxn ang="0">
                <a:pos x="connsiteX0" y="connsiteY0"/>
              </a:cxn>
              <a:cxn ang="0">
                <a:pos x="connsiteX1" y="connsiteY1"/>
              </a:cxn>
              <a:cxn ang="0">
                <a:pos x="connsiteX2" y="connsiteY2"/>
              </a:cxn>
              <a:cxn ang="0">
                <a:pos x="connsiteX3" y="connsiteY3"/>
              </a:cxn>
            </a:cxnLst>
            <a:rect l="l" t="t" r="r" b="b"/>
            <a:pathLst>
              <a:path w="777507" h="2580515">
                <a:moveTo>
                  <a:pt x="0" y="290428"/>
                </a:moveTo>
                <a:lnTo>
                  <a:pt x="0" y="0"/>
                </a:lnTo>
                <a:lnTo>
                  <a:pt x="769122" y="0"/>
                </a:lnTo>
                <a:cubicBezTo>
                  <a:pt x="769122" y="846034"/>
                  <a:pt x="777507" y="1734481"/>
                  <a:pt x="777507" y="2580515"/>
                </a:cubicBez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7" name="Content Placeholder 12">
            <a:extLst>
              <a:ext uri="{FF2B5EF4-FFF2-40B4-BE49-F238E27FC236}">
                <a16:creationId xmlns:a16="http://schemas.microsoft.com/office/drawing/2014/main" id="{72974860-A5AE-8B4A-82D8-B4AD1907E154}"/>
              </a:ext>
            </a:extLst>
          </p:cNvPr>
          <p:cNvSpPr txBox="1">
            <a:spLocks noChangeArrowheads="1"/>
          </p:cNvSpPr>
          <p:nvPr/>
        </p:nvSpPr>
        <p:spPr bwMode="auto">
          <a:xfrm>
            <a:off x="7130242" y="2833306"/>
            <a:ext cx="434786"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p&lt;0.001</a:t>
            </a:r>
          </a:p>
        </p:txBody>
      </p:sp>
      <p:sp>
        <p:nvSpPr>
          <p:cNvPr id="68" name="Freeform 67">
            <a:extLst>
              <a:ext uri="{FF2B5EF4-FFF2-40B4-BE49-F238E27FC236}">
                <a16:creationId xmlns:a16="http://schemas.microsoft.com/office/drawing/2014/main" id="{9F77981E-BBC7-8844-B58F-0D8F48A015AA}"/>
              </a:ext>
            </a:extLst>
          </p:cNvPr>
          <p:cNvSpPr/>
          <p:nvPr/>
        </p:nvSpPr>
        <p:spPr>
          <a:xfrm>
            <a:off x="6507245" y="2718849"/>
            <a:ext cx="1136748" cy="1474997"/>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2538101"/>
              <a:gd name="connsiteX1" fmla="*/ 0 w 769122"/>
              <a:gd name="connsiteY1" fmla="*/ 0 h 2538101"/>
              <a:gd name="connsiteX2" fmla="*/ 769122 w 769122"/>
              <a:gd name="connsiteY2" fmla="*/ 0 h 2538101"/>
              <a:gd name="connsiteX3" fmla="*/ 769122 w 769122"/>
              <a:gd name="connsiteY3" fmla="*/ 2538101 h 2538101"/>
              <a:gd name="connsiteX0" fmla="*/ 0 w 773025"/>
              <a:gd name="connsiteY0" fmla="*/ 408625 h 2064381"/>
              <a:gd name="connsiteX1" fmla="*/ 0 w 773025"/>
              <a:gd name="connsiteY1" fmla="*/ 0 h 2064381"/>
              <a:gd name="connsiteX2" fmla="*/ 769122 w 773025"/>
              <a:gd name="connsiteY2" fmla="*/ 0 h 2064381"/>
              <a:gd name="connsiteX3" fmla="*/ 773025 w 773025"/>
              <a:gd name="connsiteY3" fmla="*/ 2064381 h 2064381"/>
              <a:gd name="connsiteX0" fmla="*/ 0 w 773025"/>
              <a:gd name="connsiteY0" fmla="*/ 408625 h 2389414"/>
              <a:gd name="connsiteX1" fmla="*/ 0 w 773025"/>
              <a:gd name="connsiteY1" fmla="*/ 0 h 2389414"/>
              <a:gd name="connsiteX2" fmla="*/ 769122 w 773025"/>
              <a:gd name="connsiteY2" fmla="*/ 0 h 2389414"/>
              <a:gd name="connsiteX3" fmla="*/ 773025 w 773025"/>
              <a:gd name="connsiteY3" fmla="*/ 2389414 h 2389414"/>
              <a:gd name="connsiteX0" fmla="*/ 0 w 773025"/>
              <a:gd name="connsiteY0" fmla="*/ 270089 h 2389414"/>
              <a:gd name="connsiteX1" fmla="*/ 0 w 773025"/>
              <a:gd name="connsiteY1" fmla="*/ 0 h 2389414"/>
              <a:gd name="connsiteX2" fmla="*/ 769122 w 773025"/>
              <a:gd name="connsiteY2" fmla="*/ 0 h 2389414"/>
              <a:gd name="connsiteX3" fmla="*/ 773025 w 773025"/>
              <a:gd name="connsiteY3" fmla="*/ 2389414 h 2389414"/>
            </a:gdLst>
            <a:ahLst/>
            <a:cxnLst>
              <a:cxn ang="0">
                <a:pos x="connsiteX0" y="connsiteY0"/>
              </a:cxn>
              <a:cxn ang="0">
                <a:pos x="connsiteX1" y="connsiteY1"/>
              </a:cxn>
              <a:cxn ang="0">
                <a:pos x="connsiteX2" y="connsiteY2"/>
              </a:cxn>
              <a:cxn ang="0">
                <a:pos x="connsiteX3" y="connsiteY3"/>
              </a:cxn>
            </a:cxnLst>
            <a:rect l="l" t="t" r="r" b="b"/>
            <a:pathLst>
              <a:path w="773025" h="2389414">
                <a:moveTo>
                  <a:pt x="0" y="270089"/>
                </a:moveTo>
                <a:lnTo>
                  <a:pt x="0" y="0"/>
                </a:lnTo>
                <a:lnTo>
                  <a:pt x="769122" y="0"/>
                </a:lnTo>
                <a:cubicBezTo>
                  <a:pt x="769122" y="846034"/>
                  <a:pt x="773025" y="1543380"/>
                  <a:pt x="773025" y="2389414"/>
                </a:cubicBez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9" name="Content Placeholder 12">
            <a:extLst>
              <a:ext uri="{FF2B5EF4-FFF2-40B4-BE49-F238E27FC236}">
                <a16:creationId xmlns:a16="http://schemas.microsoft.com/office/drawing/2014/main" id="{69A8D459-0888-8746-B280-7DF4C3D60725}"/>
              </a:ext>
            </a:extLst>
          </p:cNvPr>
          <p:cNvSpPr txBox="1">
            <a:spLocks noChangeArrowheads="1"/>
          </p:cNvSpPr>
          <p:nvPr/>
        </p:nvSpPr>
        <p:spPr bwMode="auto">
          <a:xfrm>
            <a:off x="6836932" y="2581185"/>
            <a:ext cx="434786"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p&lt;0.001</a:t>
            </a:r>
          </a:p>
        </p:txBody>
      </p:sp>
      <p:sp>
        <p:nvSpPr>
          <p:cNvPr id="72" name="Content Placeholder 12">
            <a:extLst>
              <a:ext uri="{FF2B5EF4-FFF2-40B4-BE49-F238E27FC236}">
                <a16:creationId xmlns:a16="http://schemas.microsoft.com/office/drawing/2014/main" id="{64597ED0-C820-F44B-AACE-B19C028C888A}"/>
              </a:ext>
            </a:extLst>
          </p:cNvPr>
          <p:cNvSpPr txBox="1">
            <a:spLocks noChangeArrowheads="1"/>
          </p:cNvSpPr>
          <p:nvPr/>
        </p:nvSpPr>
        <p:spPr bwMode="auto">
          <a:xfrm rot="16200000">
            <a:off x="-367855" y="3520597"/>
            <a:ext cx="2071688" cy="21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patients</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73" name="Content Placeholder 12">
            <a:extLst>
              <a:ext uri="{FF2B5EF4-FFF2-40B4-BE49-F238E27FC236}">
                <a16:creationId xmlns:a16="http://schemas.microsoft.com/office/drawing/2014/main" id="{3DF5B093-069E-4F47-97B6-FDDC2D39D566}"/>
              </a:ext>
            </a:extLst>
          </p:cNvPr>
          <p:cNvSpPr txBox="1">
            <a:spLocks noChangeArrowheads="1"/>
          </p:cNvSpPr>
          <p:nvPr/>
        </p:nvSpPr>
        <p:spPr bwMode="auto">
          <a:xfrm>
            <a:off x="638247" y="2488797"/>
            <a:ext cx="243490" cy="236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100</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75</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50</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25</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p:txBody>
      </p:sp>
      <p:sp>
        <p:nvSpPr>
          <p:cNvPr id="74" name="Content Placeholder 12">
            <a:extLst>
              <a:ext uri="{FF2B5EF4-FFF2-40B4-BE49-F238E27FC236}">
                <a16:creationId xmlns:a16="http://schemas.microsoft.com/office/drawing/2014/main" id="{09E10022-5902-D743-BB06-3DDFC28EDB81}"/>
              </a:ext>
            </a:extLst>
          </p:cNvPr>
          <p:cNvSpPr txBox="1">
            <a:spLocks noChangeArrowheads="1"/>
          </p:cNvSpPr>
          <p:nvPr/>
        </p:nvSpPr>
        <p:spPr bwMode="auto">
          <a:xfrm rot="16200000">
            <a:off x="2209950" y="3509099"/>
            <a:ext cx="2071688" cy="21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patients</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75" name="Content Placeholder 12">
            <a:extLst>
              <a:ext uri="{FF2B5EF4-FFF2-40B4-BE49-F238E27FC236}">
                <a16:creationId xmlns:a16="http://schemas.microsoft.com/office/drawing/2014/main" id="{EDA31F2B-7796-EB4F-B9F5-DDE0F378BCE4}"/>
              </a:ext>
            </a:extLst>
          </p:cNvPr>
          <p:cNvSpPr txBox="1">
            <a:spLocks noChangeArrowheads="1"/>
          </p:cNvSpPr>
          <p:nvPr/>
        </p:nvSpPr>
        <p:spPr bwMode="auto">
          <a:xfrm>
            <a:off x="3216052" y="2477299"/>
            <a:ext cx="243490" cy="236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100</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75</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50</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25</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p:txBody>
      </p:sp>
      <p:sp>
        <p:nvSpPr>
          <p:cNvPr id="76" name="Content Placeholder 12">
            <a:extLst>
              <a:ext uri="{FF2B5EF4-FFF2-40B4-BE49-F238E27FC236}">
                <a16:creationId xmlns:a16="http://schemas.microsoft.com/office/drawing/2014/main" id="{20940726-1DA3-C345-ADCE-392355EA0CE7}"/>
              </a:ext>
            </a:extLst>
          </p:cNvPr>
          <p:cNvSpPr txBox="1">
            <a:spLocks noChangeArrowheads="1"/>
          </p:cNvSpPr>
          <p:nvPr/>
        </p:nvSpPr>
        <p:spPr bwMode="auto">
          <a:xfrm rot="16200000">
            <a:off x="4813075" y="3514065"/>
            <a:ext cx="2071688" cy="21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patients</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77" name="Content Placeholder 12">
            <a:extLst>
              <a:ext uri="{FF2B5EF4-FFF2-40B4-BE49-F238E27FC236}">
                <a16:creationId xmlns:a16="http://schemas.microsoft.com/office/drawing/2014/main" id="{C34E0D92-9C0B-B547-BA8D-123A1E3267F0}"/>
              </a:ext>
            </a:extLst>
          </p:cNvPr>
          <p:cNvSpPr txBox="1">
            <a:spLocks noChangeArrowheads="1"/>
          </p:cNvSpPr>
          <p:nvPr/>
        </p:nvSpPr>
        <p:spPr bwMode="auto">
          <a:xfrm>
            <a:off x="5819177" y="2482265"/>
            <a:ext cx="243490" cy="236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100</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75</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50</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25</a:t>
            </a:r>
          </a:p>
          <a:p>
            <a:pPr marL="138113" marR="0" lvl="0" indent="-138113" algn="r" defTabSz="914400" rtl="0" eaLnBrk="1" fontAlgn="base" latinLnBrk="0" hangingPunct="1">
              <a:lnSpc>
                <a:spcPct val="100000"/>
              </a:lnSpc>
              <a:spcBef>
                <a:spcPct val="0"/>
              </a:spcBef>
              <a:spcAft>
                <a:spcPts val="32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p:txBody>
      </p:sp>
      <p:pic>
        <p:nvPicPr>
          <p:cNvPr id="3" name="Picture 2" descr="Icon&#10;&#10;Description automatically generated">
            <a:extLst>
              <a:ext uri="{FF2B5EF4-FFF2-40B4-BE49-F238E27FC236}">
                <a16:creationId xmlns:a16="http://schemas.microsoft.com/office/drawing/2014/main" id="{55EED8F6-1224-FF41-97FD-5D722C5330CB}"/>
              </a:ext>
            </a:extLst>
          </p:cNvPr>
          <p:cNvPicPr>
            <a:picLocks noChangeAspect="1"/>
          </p:cNvPicPr>
          <p:nvPr/>
        </p:nvPicPr>
        <p:blipFill rotWithShape="1">
          <a:blip r:embed="rId2"/>
          <a:srcRect l="748" t="822" r="71809" b="6664"/>
          <a:stretch/>
        </p:blipFill>
        <p:spPr>
          <a:xfrm>
            <a:off x="2092025" y="1268108"/>
            <a:ext cx="678745" cy="699918"/>
          </a:xfrm>
          <a:prstGeom prst="ellipse">
            <a:avLst/>
          </a:prstGeom>
          <a:ln>
            <a:solidFill>
              <a:schemeClr val="accent3">
                <a:lumMod val="50000"/>
                <a:lumOff val="50000"/>
              </a:schemeClr>
            </a:solidFill>
          </a:ln>
        </p:spPr>
      </p:pic>
      <p:pic>
        <p:nvPicPr>
          <p:cNvPr id="78" name="Picture 77" descr="Icon&#10;&#10;Description automatically generated">
            <a:extLst>
              <a:ext uri="{FF2B5EF4-FFF2-40B4-BE49-F238E27FC236}">
                <a16:creationId xmlns:a16="http://schemas.microsoft.com/office/drawing/2014/main" id="{93F20B6C-D79A-C743-84A0-D0924732F73E}"/>
              </a:ext>
            </a:extLst>
          </p:cNvPr>
          <p:cNvPicPr>
            <a:picLocks noChangeAspect="1"/>
          </p:cNvPicPr>
          <p:nvPr/>
        </p:nvPicPr>
        <p:blipFill rotWithShape="1">
          <a:blip r:embed="rId2">
            <a:duotone>
              <a:schemeClr val="accent2">
                <a:shade val="45000"/>
                <a:satMod val="135000"/>
              </a:schemeClr>
              <a:prstClr val="white"/>
            </a:duotone>
          </a:blip>
          <a:srcRect l="35081" t="772" r="36687" b="7503"/>
          <a:stretch/>
        </p:blipFill>
        <p:spPr>
          <a:xfrm>
            <a:off x="4696762" y="1268108"/>
            <a:ext cx="703309" cy="698958"/>
          </a:xfrm>
          <a:prstGeom prst="ellipse">
            <a:avLst/>
          </a:prstGeom>
          <a:ln>
            <a:solidFill>
              <a:schemeClr val="accent3">
                <a:lumMod val="50000"/>
                <a:lumOff val="50000"/>
              </a:schemeClr>
            </a:solidFill>
          </a:ln>
        </p:spPr>
      </p:pic>
      <p:pic>
        <p:nvPicPr>
          <p:cNvPr id="79" name="Picture 78" descr="Icon&#10;&#10;Description automatically generated">
            <a:extLst>
              <a:ext uri="{FF2B5EF4-FFF2-40B4-BE49-F238E27FC236}">
                <a16:creationId xmlns:a16="http://schemas.microsoft.com/office/drawing/2014/main" id="{B003104C-EC1F-A74D-889D-E6ADD0F169A4}"/>
              </a:ext>
            </a:extLst>
          </p:cNvPr>
          <p:cNvPicPr>
            <a:picLocks noChangeAspect="1"/>
          </p:cNvPicPr>
          <p:nvPr/>
        </p:nvPicPr>
        <p:blipFill rotWithShape="1">
          <a:blip r:embed="rId2"/>
          <a:srcRect l="72292" t="4827" r="265" b="2657"/>
          <a:stretch/>
        </p:blipFill>
        <p:spPr>
          <a:xfrm>
            <a:off x="7273831" y="1268108"/>
            <a:ext cx="678746" cy="699918"/>
          </a:xfrm>
          <a:prstGeom prst="ellipse">
            <a:avLst/>
          </a:prstGeom>
          <a:ln>
            <a:solidFill>
              <a:schemeClr val="accent3">
                <a:lumMod val="50000"/>
                <a:lumOff val="50000"/>
              </a:schemeClr>
            </a:solidFill>
          </a:ln>
        </p:spPr>
      </p:pic>
      <p:cxnSp>
        <p:nvCxnSpPr>
          <p:cNvPr id="60" name="Straight Connector 59">
            <a:extLst>
              <a:ext uri="{FF2B5EF4-FFF2-40B4-BE49-F238E27FC236}">
                <a16:creationId xmlns:a16="http://schemas.microsoft.com/office/drawing/2014/main" id="{2291AFB6-4D4A-6F4C-82DF-84DCB7B48820}"/>
              </a:ext>
            </a:extLst>
          </p:cNvPr>
          <p:cNvCxnSpPr>
            <a:cxnSpLocks/>
          </p:cNvCxnSpPr>
          <p:nvPr/>
        </p:nvCxnSpPr>
        <p:spPr>
          <a:xfrm flipH="1">
            <a:off x="6135447" y="4644171"/>
            <a:ext cx="188567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3CFFF7-B73B-A341-AA38-E7CDD706FBDC}"/>
              </a:ext>
            </a:extLst>
          </p:cNvPr>
          <p:cNvCxnSpPr>
            <a:cxnSpLocks/>
          </p:cNvCxnSpPr>
          <p:nvPr/>
        </p:nvCxnSpPr>
        <p:spPr>
          <a:xfrm flipH="1">
            <a:off x="3524167" y="4644171"/>
            <a:ext cx="188567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C48DCC-70E8-3846-9911-768D1B0DAFB7}"/>
              </a:ext>
            </a:extLst>
          </p:cNvPr>
          <p:cNvCxnSpPr>
            <a:cxnSpLocks/>
          </p:cNvCxnSpPr>
          <p:nvPr/>
        </p:nvCxnSpPr>
        <p:spPr>
          <a:xfrm flipH="1">
            <a:off x="947518" y="4644171"/>
            <a:ext cx="188567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Content Placeholder 12">
            <a:extLst>
              <a:ext uri="{FF2B5EF4-FFF2-40B4-BE49-F238E27FC236}">
                <a16:creationId xmlns:a16="http://schemas.microsoft.com/office/drawing/2014/main" id="{0CB48DFC-54AB-4E4D-BAAD-69B68B49B1B8}"/>
              </a:ext>
            </a:extLst>
          </p:cNvPr>
          <p:cNvSpPr txBox="1">
            <a:spLocks noChangeArrowheads="1"/>
          </p:cNvSpPr>
          <p:nvPr/>
        </p:nvSpPr>
        <p:spPr bwMode="auto">
          <a:xfrm>
            <a:off x="395288" y="5837935"/>
            <a:ext cx="4860293" cy="3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Straumann A </a:t>
            </a:r>
            <a:r>
              <a:rPr kumimoji="0" lang="en-GB" altLang="en-US" sz="900" b="0" i="1"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et al</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Gastroenterology 2020; </a:t>
            </a: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doi</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10.1053/j.gastro.2020.07.039.</a:t>
            </a:r>
          </a:p>
        </p:txBody>
      </p:sp>
      <p:sp>
        <p:nvSpPr>
          <p:cNvPr id="62" name="Rectangle 1">
            <a:extLst>
              <a:ext uri="{FF2B5EF4-FFF2-40B4-BE49-F238E27FC236}">
                <a16:creationId xmlns:a16="http://schemas.microsoft.com/office/drawing/2014/main" id="{E0C5A4A0-9271-7E4C-B97E-05FE036FB11C}"/>
              </a:ext>
            </a:extLst>
          </p:cNvPr>
          <p:cNvSpPr>
            <a:spLocks noChangeArrowheads="1"/>
          </p:cNvSpPr>
          <p:nvPr/>
        </p:nvSpPr>
        <p:spPr bwMode="auto">
          <a:xfrm>
            <a:off x="395288" y="393476"/>
            <a:ext cx="61496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All secondary efficacy outcomes confirmed superiority of </a:t>
            </a:r>
            <a:r>
              <a:rPr kumimoji="0" lang="en-US" altLang="en-US" sz="1800" b="1" i="0" u="none" strike="noStrike" kern="1200" cap="none" spc="0" normalizeH="0" baseline="0" noProof="0" dirty="0" err="1">
                <a:ln>
                  <a:noFill/>
                </a:ln>
                <a:solidFill>
                  <a:srgbClr val="007E93"/>
                </a:solidFill>
                <a:effectLst/>
                <a:uLnTx/>
                <a:uFillTx/>
                <a:latin typeface="Arial Regular"/>
                <a:ea typeface="+mn-ea"/>
                <a:cs typeface="+mn-cs"/>
              </a:rPr>
              <a:t>Jorveza</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 over placebo</a:t>
            </a:r>
            <a:r>
              <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rPr>
              <a:t>1</a:t>
            </a:r>
          </a:p>
        </p:txBody>
      </p:sp>
      <p:sp>
        <p:nvSpPr>
          <p:cNvPr id="83" name="Content Placeholder 12">
            <a:extLst>
              <a:ext uri="{FF2B5EF4-FFF2-40B4-BE49-F238E27FC236}">
                <a16:creationId xmlns:a16="http://schemas.microsoft.com/office/drawing/2014/main" id="{2C7A5166-D89F-D143-8D7C-8066B5FDAB9C}"/>
              </a:ext>
            </a:extLst>
          </p:cNvPr>
          <p:cNvSpPr txBox="1">
            <a:spLocks noChangeArrowheads="1"/>
          </p:cNvSpPr>
          <p:nvPr/>
        </p:nvSpPr>
        <p:spPr bwMode="auto">
          <a:xfrm>
            <a:off x="763769" y="4979768"/>
            <a:ext cx="4165913" cy="26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Jorveza</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1.0 mg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bd</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Jorveza</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0.5 mg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bd</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               Placebo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endPar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88" name="Rectangle 87">
            <a:extLst>
              <a:ext uri="{FF2B5EF4-FFF2-40B4-BE49-F238E27FC236}">
                <a16:creationId xmlns:a16="http://schemas.microsoft.com/office/drawing/2014/main" id="{9871D048-6A30-E24D-8F4E-C49462C3BFF4}"/>
              </a:ext>
            </a:extLst>
          </p:cNvPr>
          <p:cNvSpPr/>
          <p:nvPr/>
        </p:nvSpPr>
        <p:spPr>
          <a:xfrm flipV="1">
            <a:off x="584513" y="5006403"/>
            <a:ext cx="133602" cy="1012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89" name="Rectangle 88">
            <a:extLst>
              <a:ext uri="{FF2B5EF4-FFF2-40B4-BE49-F238E27FC236}">
                <a16:creationId xmlns:a16="http://schemas.microsoft.com/office/drawing/2014/main" id="{DF2EB9AE-A2FB-0947-B045-D2098B23A345}"/>
              </a:ext>
            </a:extLst>
          </p:cNvPr>
          <p:cNvSpPr/>
          <p:nvPr/>
        </p:nvSpPr>
        <p:spPr>
          <a:xfrm flipV="1">
            <a:off x="2165781" y="5006403"/>
            <a:ext cx="133602" cy="10120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90" name="Rectangle 89">
            <a:extLst>
              <a:ext uri="{FF2B5EF4-FFF2-40B4-BE49-F238E27FC236}">
                <a16:creationId xmlns:a16="http://schemas.microsoft.com/office/drawing/2014/main" id="{BACD5434-0ED1-3842-82E1-46C320090A8A}"/>
              </a:ext>
            </a:extLst>
          </p:cNvPr>
          <p:cNvSpPr/>
          <p:nvPr/>
        </p:nvSpPr>
        <p:spPr>
          <a:xfrm flipV="1">
            <a:off x="3875015" y="5006403"/>
            <a:ext cx="133602" cy="10120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Tree>
    <p:extLst>
      <p:ext uri="{BB962C8B-B14F-4D97-AF65-F5344CB8AC3E}">
        <p14:creationId xmlns:p14="http://schemas.microsoft.com/office/powerpoint/2010/main" val="422370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2">
            <a:extLst>
              <a:ext uri="{FF2B5EF4-FFF2-40B4-BE49-F238E27FC236}">
                <a16:creationId xmlns:a16="http://schemas.microsoft.com/office/drawing/2014/main" id="{B95BF8BF-3841-F049-9431-F21F7E232010}"/>
              </a:ext>
            </a:extLst>
          </p:cNvPr>
          <p:cNvSpPr txBox="1">
            <a:spLocks noChangeArrowheads="1"/>
          </p:cNvSpPr>
          <p:nvPr/>
        </p:nvSpPr>
        <p:spPr bwMode="auto">
          <a:xfrm>
            <a:off x="395287" y="1514114"/>
            <a:ext cx="8029575" cy="3154139"/>
          </a:xfrm>
          <a:prstGeom prst="rect">
            <a:avLst/>
          </a:prstGeom>
          <a:solidFill>
            <a:schemeClr val="bg1">
              <a:lumMod val="95000"/>
            </a:schemeClr>
          </a:solidFill>
          <a:ln>
            <a:noFill/>
          </a:ln>
        </p:spPr>
        <p:txBody>
          <a:bodyPr lIns="144000" tIns="144000" rIns="144000" bIns="144000"/>
          <a:lstStyle>
            <a:lvl1pPr marL="141288" indent="-14128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41288" marR="0" lvl="0" indent="-141288"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endParaRPr kumimoji="0" lang="en-GB" altLang="en-US" sz="1200" b="0" i="0" u="none" strike="noStrike" kern="1200" cap="none" spc="0" normalizeH="0" baseline="0" noProof="0" dirty="0">
              <a:ln>
                <a:noFill/>
              </a:ln>
              <a:solidFill>
                <a:srgbClr val="1E1E1E"/>
              </a:solidFill>
              <a:effectLst/>
              <a:uLnTx/>
              <a:uFillTx/>
              <a:latin typeface="Arial" panose="020B0604020202020204" pitchFamily="34" charset="0"/>
              <a:ea typeface="Arial Regular"/>
              <a:cs typeface="Arial" panose="020B0604020202020204" pitchFamily="34" charset="0"/>
            </a:endParaRPr>
          </a:p>
        </p:txBody>
      </p:sp>
      <p:cxnSp>
        <p:nvCxnSpPr>
          <p:cNvPr id="11" name="Straight Connector 10">
            <a:extLst>
              <a:ext uri="{FF2B5EF4-FFF2-40B4-BE49-F238E27FC236}">
                <a16:creationId xmlns:a16="http://schemas.microsoft.com/office/drawing/2014/main" id="{B48B3595-744F-FD46-86F5-EC8BAE34C87B}"/>
              </a:ext>
            </a:extLst>
          </p:cNvPr>
          <p:cNvCxnSpPr>
            <a:cxnSpLocks/>
          </p:cNvCxnSpPr>
          <p:nvPr/>
        </p:nvCxnSpPr>
        <p:spPr>
          <a:xfrm>
            <a:off x="1034090" y="1732762"/>
            <a:ext cx="0" cy="234516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D00B6D6D-82AA-1A45-8DD4-5D0D932CE343}"/>
              </a:ext>
            </a:extLst>
          </p:cNvPr>
          <p:cNvSpPr txBox="1">
            <a:spLocks noChangeArrowheads="1"/>
          </p:cNvSpPr>
          <p:nvPr/>
        </p:nvSpPr>
        <p:spPr bwMode="auto">
          <a:xfrm rot="16200000">
            <a:off x="-360066" y="2836897"/>
            <a:ext cx="2071688" cy="22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patients</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14" name="Content Placeholder 12">
            <a:extLst>
              <a:ext uri="{FF2B5EF4-FFF2-40B4-BE49-F238E27FC236}">
                <a16:creationId xmlns:a16="http://schemas.microsoft.com/office/drawing/2014/main" id="{2B5304EB-4607-D64E-9418-FD6B02D767A9}"/>
              </a:ext>
            </a:extLst>
          </p:cNvPr>
          <p:cNvSpPr txBox="1">
            <a:spLocks noChangeArrowheads="1"/>
          </p:cNvSpPr>
          <p:nvPr/>
        </p:nvSpPr>
        <p:spPr bwMode="auto">
          <a:xfrm>
            <a:off x="719137" y="1676477"/>
            <a:ext cx="192697" cy="236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37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100</a:t>
            </a:r>
          </a:p>
          <a:p>
            <a:pPr marL="138113" marR="0" lvl="0" indent="-138113" algn="r" defTabSz="914400" rtl="0" eaLnBrk="1" fontAlgn="base" latinLnBrk="0" hangingPunct="1">
              <a:lnSpc>
                <a:spcPct val="100000"/>
              </a:lnSpc>
              <a:spcBef>
                <a:spcPct val="0"/>
              </a:spcBef>
              <a:spcAft>
                <a:spcPts val="37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75</a:t>
            </a:r>
          </a:p>
          <a:p>
            <a:pPr marL="138113" marR="0" lvl="0" indent="-138113" algn="r" defTabSz="914400" rtl="0" eaLnBrk="1" fontAlgn="base" latinLnBrk="0" hangingPunct="1">
              <a:lnSpc>
                <a:spcPct val="100000"/>
              </a:lnSpc>
              <a:spcBef>
                <a:spcPct val="0"/>
              </a:spcBef>
              <a:spcAft>
                <a:spcPts val="37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50</a:t>
            </a:r>
          </a:p>
          <a:p>
            <a:pPr marL="138113" marR="0" lvl="0" indent="-138113" algn="r" defTabSz="914400" rtl="0" eaLnBrk="1" fontAlgn="base" latinLnBrk="0" hangingPunct="1">
              <a:lnSpc>
                <a:spcPct val="100000"/>
              </a:lnSpc>
              <a:spcBef>
                <a:spcPct val="0"/>
              </a:spcBef>
              <a:spcAft>
                <a:spcPts val="37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25</a:t>
            </a:r>
          </a:p>
          <a:p>
            <a:pPr marL="138113" marR="0" lvl="0" indent="-138113" algn="r" defTabSz="914400" rtl="0" eaLnBrk="1" fontAlgn="base" latinLnBrk="0" hangingPunct="1">
              <a:lnSpc>
                <a:spcPct val="100000"/>
              </a:lnSpc>
              <a:spcBef>
                <a:spcPct val="0"/>
              </a:spcBef>
              <a:spcAft>
                <a:spcPts val="37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p:txBody>
      </p:sp>
      <p:cxnSp>
        <p:nvCxnSpPr>
          <p:cNvPr id="25" name="Straight Connector 24">
            <a:extLst>
              <a:ext uri="{FF2B5EF4-FFF2-40B4-BE49-F238E27FC236}">
                <a16:creationId xmlns:a16="http://schemas.microsoft.com/office/drawing/2014/main" id="{E3C48DCC-70E8-3846-9911-768D1B0DAFB7}"/>
              </a:ext>
            </a:extLst>
          </p:cNvPr>
          <p:cNvCxnSpPr>
            <a:cxnSpLocks/>
          </p:cNvCxnSpPr>
          <p:nvPr/>
        </p:nvCxnSpPr>
        <p:spPr>
          <a:xfrm flipH="1">
            <a:off x="1028219" y="4085925"/>
            <a:ext cx="354378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Content Placeholder 12">
            <a:extLst>
              <a:ext uri="{FF2B5EF4-FFF2-40B4-BE49-F238E27FC236}">
                <a16:creationId xmlns:a16="http://schemas.microsoft.com/office/drawing/2014/main" id="{6699B0B1-E902-624D-B69D-A8066941AE9E}"/>
              </a:ext>
            </a:extLst>
          </p:cNvPr>
          <p:cNvSpPr txBox="1">
            <a:spLocks noChangeArrowheads="1"/>
          </p:cNvSpPr>
          <p:nvPr/>
        </p:nvSpPr>
        <p:spPr bwMode="auto">
          <a:xfrm>
            <a:off x="789579" y="4154126"/>
            <a:ext cx="478546" cy="2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p:txBody>
      </p:sp>
      <p:sp>
        <p:nvSpPr>
          <p:cNvPr id="36" name="Content Placeholder 12">
            <a:extLst>
              <a:ext uri="{FF2B5EF4-FFF2-40B4-BE49-F238E27FC236}">
                <a16:creationId xmlns:a16="http://schemas.microsoft.com/office/drawing/2014/main" id="{24CDA62B-6763-C348-9982-C59F7CC4692F}"/>
              </a:ext>
            </a:extLst>
          </p:cNvPr>
          <p:cNvSpPr txBox="1">
            <a:spLocks noChangeArrowheads="1"/>
          </p:cNvSpPr>
          <p:nvPr/>
        </p:nvSpPr>
        <p:spPr bwMode="auto">
          <a:xfrm>
            <a:off x="1654552" y="4154126"/>
            <a:ext cx="478546" cy="2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100</a:t>
            </a:r>
          </a:p>
        </p:txBody>
      </p:sp>
      <p:sp>
        <p:nvSpPr>
          <p:cNvPr id="39" name="Content Placeholder 12">
            <a:extLst>
              <a:ext uri="{FF2B5EF4-FFF2-40B4-BE49-F238E27FC236}">
                <a16:creationId xmlns:a16="http://schemas.microsoft.com/office/drawing/2014/main" id="{B56CA9DE-FFB1-4E49-97BA-EFFBCEE853FE}"/>
              </a:ext>
            </a:extLst>
          </p:cNvPr>
          <p:cNvSpPr txBox="1">
            <a:spLocks noChangeArrowheads="1"/>
          </p:cNvSpPr>
          <p:nvPr/>
        </p:nvSpPr>
        <p:spPr bwMode="auto">
          <a:xfrm>
            <a:off x="2568698" y="4154126"/>
            <a:ext cx="431327" cy="2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200</a:t>
            </a:r>
          </a:p>
        </p:txBody>
      </p:sp>
      <p:sp>
        <p:nvSpPr>
          <p:cNvPr id="72" name="Content Placeholder 12">
            <a:extLst>
              <a:ext uri="{FF2B5EF4-FFF2-40B4-BE49-F238E27FC236}">
                <a16:creationId xmlns:a16="http://schemas.microsoft.com/office/drawing/2014/main" id="{0660FDAC-3C39-1044-9094-5E2536D6A64F}"/>
              </a:ext>
            </a:extLst>
          </p:cNvPr>
          <p:cNvSpPr txBox="1">
            <a:spLocks noChangeArrowheads="1"/>
          </p:cNvSpPr>
          <p:nvPr/>
        </p:nvSpPr>
        <p:spPr bwMode="auto">
          <a:xfrm>
            <a:off x="3424974" y="4154126"/>
            <a:ext cx="478546" cy="2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300</a:t>
            </a:r>
          </a:p>
        </p:txBody>
      </p:sp>
      <p:sp>
        <p:nvSpPr>
          <p:cNvPr id="73" name="Content Placeholder 12">
            <a:extLst>
              <a:ext uri="{FF2B5EF4-FFF2-40B4-BE49-F238E27FC236}">
                <a16:creationId xmlns:a16="http://schemas.microsoft.com/office/drawing/2014/main" id="{1B0BA92F-EBFB-2240-AA77-1ED9C06C50ED}"/>
              </a:ext>
            </a:extLst>
          </p:cNvPr>
          <p:cNvSpPr txBox="1">
            <a:spLocks noChangeArrowheads="1"/>
          </p:cNvSpPr>
          <p:nvPr/>
        </p:nvSpPr>
        <p:spPr bwMode="auto">
          <a:xfrm>
            <a:off x="4328408" y="4154126"/>
            <a:ext cx="431327" cy="2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400</a:t>
            </a:r>
          </a:p>
        </p:txBody>
      </p:sp>
      <p:sp>
        <p:nvSpPr>
          <p:cNvPr id="12" name="Freeform 11">
            <a:extLst>
              <a:ext uri="{FF2B5EF4-FFF2-40B4-BE49-F238E27FC236}">
                <a16:creationId xmlns:a16="http://schemas.microsoft.com/office/drawing/2014/main" id="{B48C8BD7-1C28-3B40-B86D-30D7D7844534}"/>
              </a:ext>
            </a:extLst>
          </p:cNvPr>
          <p:cNvSpPr/>
          <p:nvPr/>
        </p:nvSpPr>
        <p:spPr>
          <a:xfrm>
            <a:off x="1041400" y="1729587"/>
            <a:ext cx="3032125" cy="1447800"/>
          </a:xfrm>
          <a:custGeom>
            <a:avLst/>
            <a:gdLst>
              <a:gd name="connsiteX0" fmla="*/ 0 w 3032125"/>
              <a:gd name="connsiteY0" fmla="*/ 0 h 1447800"/>
              <a:gd name="connsiteX1" fmla="*/ 44450 w 3032125"/>
              <a:gd name="connsiteY1" fmla="*/ 0 h 1447800"/>
              <a:gd name="connsiteX2" fmla="*/ 44450 w 3032125"/>
              <a:gd name="connsiteY2" fmla="*/ 47625 h 1447800"/>
              <a:gd name="connsiteX3" fmla="*/ 107950 w 3032125"/>
              <a:gd name="connsiteY3" fmla="*/ 47625 h 1447800"/>
              <a:gd name="connsiteX4" fmla="*/ 107950 w 3032125"/>
              <a:gd name="connsiteY4" fmla="*/ 114300 h 1447800"/>
              <a:gd name="connsiteX5" fmla="*/ 177800 w 3032125"/>
              <a:gd name="connsiteY5" fmla="*/ 114300 h 1447800"/>
              <a:gd name="connsiteX6" fmla="*/ 177800 w 3032125"/>
              <a:gd name="connsiteY6" fmla="*/ 146050 h 1447800"/>
              <a:gd name="connsiteX7" fmla="*/ 222250 w 3032125"/>
              <a:gd name="connsiteY7" fmla="*/ 146050 h 1447800"/>
              <a:gd name="connsiteX8" fmla="*/ 222250 w 3032125"/>
              <a:gd name="connsiteY8" fmla="*/ 355600 h 1447800"/>
              <a:gd name="connsiteX9" fmla="*/ 234950 w 3032125"/>
              <a:gd name="connsiteY9" fmla="*/ 355600 h 1447800"/>
              <a:gd name="connsiteX10" fmla="*/ 234950 w 3032125"/>
              <a:gd name="connsiteY10" fmla="*/ 565150 h 1447800"/>
              <a:gd name="connsiteX11" fmla="*/ 241300 w 3032125"/>
              <a:gd name="connsiteY11" fmla="*/ 558800 h 1447800"/>
              <a:gd name="connsiteX12" fmla="*/ 241300 w 3032125"/>
              <a:gd name="connsiteY12" fmla="*/ 679450 h 1447800"/>
              <a:gd name="connsiteX13" fmla="*/ 257175 w 3032125"/>
              <a:gd name="connsiteY13" fmla="*/ 679450 h 1447800"/>
              <a:gd name="connsiteX14" fmla="*/ 257175 w 3032125"/>
              <a:gd name="connsiteY14" fmla="*/ 711200 h 1447800"/>
              <a:gd name="connsiteX15" fmla="*/ 263525 w 3032125"/>
              <a:gd name="connsiteY15" fmla="*/ 711200 h 1447800"/>
              <a:gd name="connsiteX16" fmla="*/ 263525 w 3032125"/>
              <a:gd name="connsiteY16" fmla="*/ 742950 h 1447800"/>
              <a:gd name="connsiteX17" fmla="*/ 276225 w 3032125"/>
              <a:gd name="connsiteY17" fmla="*/ 742950 h 1447800"/>
              <a:gd name="connsiteX18" fmla="*/ 276225 w 3032125"/>
              <a:gd name="connsiteY18" fmla="*/ 771525 h 1447800"/>
              <a:gd name="connsiteX19" fmla="*/ 295275 w 3032125"/>
              <a:gd name="connsiteY19" fmla="*/ 771525 h 1447800"/>
              <a:gd name="connsiteX20" fmla="*/ 295275 w 3032125"/>
              <a:gd name="connsiteY20" fmla="*/ 771525 h 1447800"/>
              <a:gd name="connsiteX21" fmla="*/ 295275 w 3032125"/>
              <a:gd name="connsiteY21" fmla="*/ 803275 h 1447800"/>
              <a:gd name="connsiteX22" fmla="*/ 457200 w 3032125"/>
              <a:gd name="connsiteY22" fmla="*/ 803275 h 1447800"/>
              <a:gd name="connsiteX23" fmla="*/ 457200 w 3032125"/>
              <a:gd name="connsiteY23" fmla="*/ 869950 h 1447800"/>
              <a:gd name="connsiteX24" fmla="*/ 501650 w 3032125"/>
              <a:gd name="connsiteY24" fmla="*/ 869950 h 1447800"/>
              <a:gd name="connsiteX25" fmla="*/ 501650 w 3032125"/>
              <a:gd name="connsiteY25" fmla="*/ 904875 h 1447800"/>
              <a:gd name="connsiteX26" fmla="*/ 501650 w 3032125"/>
              <a:gd name="connsiteY26" fmla="*/ 904875 h 1447800"/>
              <a:gd name="connsiteX27" fmla="*/ 527050 w 3032125"/>
              <a:gd name="connsiteY27" fmla="*/ 904875 h 1447800"/>
              <a:gd name="connsiteX28" fmla="*/ 527050 w 3032125"/>
              <a:gd name="connsiteY28" fmla="*/ 939800 h 1447800"/>
              <a:gd name="connsiteX29" fmla="*/ 663575 w 3032125"/>
              <a:gd name="connsiteY29" fmla="*/ 939800 h 1447800"/>
              <a:gd name="connsiteX30" fmla="*/ 663575 w 3032125"/>
              <a:gd name="connsiteY30" fmla="*/ 974725 h 1447800"/>
              <a:gd name="connsiteX31" fmla="*/ 714375 w 3032125"/>
              <a:gd name="connsiteY31" fmla="*/ 974725 h 1447800"/>
              <a:gd name="connsiteX32" fmla="*/ 714375 w 3032125"/>
              <a:gd name="connsiteY32" fmla="*/ 1120775 h 1447800"/>
              <a:gd name="connsiteX33" fmla="*/ 714375 w 3032125"/>
              <a:gd name="connsiteY33" fmla="*/ 1120775 h 1447800"/>
              <a:gd name="connsiteX34" fmla="*/ 714375 w 3032125"/>
              <a:gd name="connsiteY34" fmla="*/ 1120775 h 1447800"/>
              <a:gd name="connsiteX35" fmla="*/ 742950 w 3032125"/>
              <a:gd name="connsiteY35" fmla="*/ 1120775 h 1447800"/>
              <a:gd name="connsiteX36" fmla="*/ 742950 w 3032125"/>
              <a:gd name="connsiteY36" fmla="*/ 1152525 h 1447800"/>
              <a:gd name="connsiteX37" fmla="*/ 742950 w 3032125"/>
              <a:gd name="connsiteY37" fmla="*/ 1184275 h 1447800"/>
              <a:gd name="connsiteX38" fmla="*/ 955675 w 3032125"/>
              <a:gd name="connsiteY38" fmla="*/ 1184275 h 1447800"/>
              <a:gd name="connsiteX39" fmla="*/ 955675 w 3032125"/>
              <a:gd name="connsiteY39" fmla="*/ 1222375 h 1447800"/>
              <a:gd name="connsiteX40" fmla="*/ 1190625 w 3032125"/>
              <a:gd name="connsiteY40" fmla="*/ 1222375 h 1447800"/>
              <a:gd name="connsiteX41" fmla="*/ 1190625 w 3032125"/>
              <a:gd name="connsiteY41" fmla="*/ 1254125 h 1447800"/>
              <a:gd name="connsiteX42" fmla="*/ 1270000 w 3032125"/>
              <a:gd name="connsiteY42" fmla="*/ 1254125 h 1447800"/>
              <a:gd name="connsiteX43" fmla="*/ 1270000 w 3032125"/>
              <a:gd name="connsiteY43" fmla="*/ 1301750 h 1447800"/>
              <a:gd name="connsiteX44" fmla="*/ 1301750 w 3032125"/>
              <a:gd name="connsiteY44" fmla="*/ 1301750 h 1447800"/>
              <a:gd name="connsiteX45" fmla="*/ 1301750 w 3032125"/>
              <a:gd name="connsiteY45" fmla="*/ 1336675 h 1447800"/>
              <a:gd name="connsiteX46" fmla="*/ 1489075 w 3032125"/>
              <a:gd name="connsiteY46" fmla="*/ 1336675 h 1447800"/>
              <a:gd name="connsiteX47" fmla="*/ 1489075 w 3032125"/>
              <a:gd name="connsiteY47" fmla="*/ 1371600 h 1447800"/>
              <a:gd name="connsiteX48" fmla="*/ 1666875 w 3032125"/>
              <a:gd name="connsiteY48" fmla="*/ 1371600 h 1447800"/>
              <a:gd name="connsiteX49" fmla="*/ 1666875 w 3032125"/>
              <a:gd name="connsiteY49" fmla="*/ 1406525 h 1447800"/>
              <a:gd name="connsiteX50" fmla="*/ 2063750 w 3032125"/>
              <a:gd name="connsiteY50" fmla="*/ 1406525 h 1447800"/>
              <a:gd name="connsiteX51" fmla="*/ 2063750 w 3032125"/>
              <a:gd name="connsiteY51" fmla="*/ 1447800 h 1447800"/>
              <a:gd name="connsiteX52" fmla="*/ 3032125 w 3032125"/>
              <a:gd name="connsiteY52"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32125" h="1447800">
                <a:moveTo>
                  <a:pt x="0" y="0"/>
                </a:moveTo>
                <a:lnTo>
                  <a:pt x="44450" y="0"/>
                </a:lnTo>
                <a:lnTo>
                  <a:pt x="44450" y="47625"/>
                </a:lnTo>
                <a:lnTo>
                  <a:pt x="107950" y="47625"/>
                </a:lnTo>
                <a:lnTo>
                  <a:pt x="107950" y="114300"/>
                </a:lnTo>
                <a:lnTo>
                  <a:pt x="177800" y="114300"/>
                </a:lnTo>
                <a:lnTo>
                  <a:pt x="177800" y="146050"/>
                </a:lnTo>
                <a:lnTo>
                  <a:pt x="222250" y="146050"/>
                </a:lnTo>
                <a:lnTo>
                  <a:pt x="222250" y="355600"/>
                </a:lnTo>
                <a:lnTo>
                  <a:pt x="234950" y="355600"/>
                </a:lnTo>
                <a:lnTo>
                  <a:pt x="234950" y="565150"/>
                </a:lnTo>
                <a:lnTo>
                  <a:pt x="241300" y="558800"/>
                </a:lnTo>
                <a:lnTo>
                  <a:pt x="241300" y="679450"/>
                </a:lnTo>
                <a:lnTo>
                  <a:pt x="257175" y="679450"/>
                </a:lnTo>
                <a:lnTo>
                  <a:pt x="257175" y="711200"/>
                </a:lnTo>
                <a:lnTo>
                  <a:pt x="263525" y="711200"/>
                </a:lnTo>
                <a:lnTo>
                  <a:pt x="263525" y="742950"/>
                </a:lnTo>
                <a:lnTo>
                  <a:pt x="276225" y="742950"/>
                </a:lnTo>
                <a:lnTo>
                  <a:pt x="276225" y="771525"/>
                </a:lnTo>
                <a:lnTo>
                  <a:pt x="295275" y="771525"/>
                </a:lnTo>
                <a:lnTo>
                  <a:pt x="295275" y="771525"/>
                </a:lnTo>
                <a:lnTo>
                  <a:pt x="295275" y="803275"/>
                </a:lnTo>
                <a:lnTo>
                  <a:pt x="457200" y="803275"/>
                </a:lnTo>
                <a:lnTo>
                  <a:pt x="457200" y="869950"/>
                </a:lnTo>
                <a:lnTo>
                  <a:pt x="501650" y="869950"/>
                </a:lnTo>
                <a:lnTo>
                  <a:pt x="501650" y="904875"/>
                </a:lnTo>
                <a:lnTo>
                  <a:pt x="501650" y="904875"/>
                </a:lnTo>
                <a:lnTo>
                  <a:pt x="527050" y="904875"/>
                </a:lnTo>
                <a:lnTo>
                  <a:pt x="527050" y="939800"/>
                </a:lnTo>
                <a:lnTo>
                  <a:pt x="663575" y="939800"/>
                </a:lnTo>
                <a:lnTo>
                  <a:pt x="663575" y="974725"/>
                </a:lnTo>
                <a:lnTo>
                  <a:pt x="714375" y="974725"/>
                </a:lnTo>
                <a:lnTo>
                  <a:pt x="714375" y="1120775"/>
                </a:lnTo>
                <a:lnTo>
                  <a:pt x="714375" y="1120775"/>
                </a:lnTo>
                <a:lnTo>
                  <a:pt x="714375" y="1120775"/>
                </a:lnTo>
                <a:lnTo>
                  <a:pt x="742950" y="1120775"/>
                </a:lnTo>
                <a:lnTo>
                  <a:pt x="742950" y="1152525"/>
                </a:lnTo>
                <a:lnTo>
                  <a:pt x="742950" y="1184275"/>
                </a:lnTo>
                <a:lnTo>
                  <a:pt x="955675" y="1184275"/>
                </a:lnTo>
                <a:lnTo>
                  <a:pt x="955675" y="1222375"/>
                </a:lnTo>
                <a:lnTo>
                  <a:pt x="1190625" y="1222375"/>
                </a:lnTo>
                <a:lnTo>
                  <a:pt x="1190625" y="1254125"/>
                </a:lnTo>
                <a:lnTo>
                  <a:pt x="1270000" y="1254125"/>
                </a:lnTo>
                <a:lnTo>
                  <a:pt x="1270000" y="1301750"/>
                </a:lnTo>
                <a:lnTo>
                  <a:pt x="1301750" y="1301750"/>
                </a:lnTo>
                <a:lnTo>
                  <a:pt x="1301750" y="1336675"/>
                </a:lnTo>
                <a:lnTo>
                  <a:pt x="1489075" y="1336675"/>
                </a:lnTo>
                <a:lnTo>
                  <a:pt x="1489075" y="1371600"/>
                </a:lnTo>
                <a:lnTo>
                  <a:pt x="1666875" y="1371600"/>
                </a:lnTo>
                <a:lnTo>
                  <a:pt x="1666875" y="1406525"/>
                </a:lnTo>
                <a:lnTo>
                  <a:pt x="2063750" y="1406525"/>
                </a:lnTo>
                <a:lnTo>
                  <a:pt x="2063750" y="1447800"/>
                </a:lnTo>
                <a:lnTo>
                  <a:pt x="3032125" y="1447800"/>
                </a:lnTo>
              </a:path>
            </a:pathLst>
          </a:cu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Freeform 18">
            <a:extLst>
              <a:ext uri="{FF2B5EF4-FFF2-40B4-BE49-F238E27FC236}">
                <a16:creationId xmlns:a16="http://schemas.microsoft.com/office/drawing/2014/main" id="{70A0AC7E-1657-1C4D-8E79-687F28AFFBAE}"/>
              </a:ext>
            </a:extLst>
          </p:cNvPr>
          <p:cNvSpPr/>
          <p:nvPr/>
        </p:nvSpPr>
        <p:spPr>
          <a:xfrm>
            <a:off x="1041400" y="1726412"/>
            <a:ext cx="3076575" cy="254000"/>
          </a:xfrm>
          <a:custGeom>
            <a:avLst/>
            <a:gdLst>
              <a:gd name="connsiteX0" fmla="*/ 0 w 3076575"/>
              <a:gd name="connsiteY0" fmla="*/ 0 h 254000"/>
              <a:gd name="connsiteX1" fmla="*/ 174625 w 3076575"/>
              <a:gd name="connsiteY1" fmla="*/ 0 h 254000"/>
              <a:gd name="connsiteX2" fmla="*/ 174625 w 3076575"/>
              <a:gd name="connsiteY2" fmla="*/ 47625 h 254000"/>
              <a:gd name="connsiteX3" fmla="*/ 228600 w 3076575"/>
              <a:gd name="connsiteY3" fmla="*/ 47625 h 254000"/>
              <a:gd name="connsiteX4" fmla="*/ 228600 w 3076575"/>
              <a:gd name="connsiteY4" fmla="*/ 88900 h 254000"/>
              <a:gd name="connsiteX5" fmla="*/ 368300 w 3076575"/>
              <a:gd name="connsiteY5" fmla="*/ 88900 h 254000"/>
              <a:gd name="connsiteX6" fmla="*/ 368300 w 3076575"/>
              <a:gd name="connsiteY6" fmla="*/ 117475 h 254000"/>
              <a:gd name="connsiteX7" fmla="*/ 425450 w 3076575"/>
              <a:gd name="connsiteY7" fmla="*/ 117475 h 254000"/>
              <a:gd name="connsiteX8" fmla="*/ 425450 w 3076575"/>
              <a:gd name="connsiteY8" fmla="*/ 152400 h 254000"/>
              <a:gd name="connsiteX9" fmla="*/ 492125 w 3076575"/>
              <a:gd name="connsiteY9" fmla="*/ 152400 h 254000"/>
              <a:gd name="connsiteX10" fmla="*/ 492125 w 3076575"/>
              <a:gd name="connsiteY10" fmla="*/ 187325 h 254000"/>
              <a:gd name="connsiteX11" fmla="*/ 641350 w 3076575"/>
              <a:gd name="connsiteY11" fmla="*/ 187325 h 254000"/>
              <a:gd name="connsiteX12" fmla="*/ 641350 w 3076575"/>
              <a:gd name="connsiteY12" fmla="*/ 254000 h 254000"/>
              <a:gd name="connsiteX13" fmla="*/ 3076575 w 3076575"/>
              <a:gd name="connsiteY13"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6575" h="254000">
                <a:moveTo>
                  <a:pt x="0" y="0"/>
                </a:moveTo>
                <a:lnTo>
                  <a:pt x="174625" y="0"/>
                </a:lnTo>
                <a:lnTo>
                  <a:pt x="174625" y="47625"/>
                </a:lnTo>
                <a:lnTo>
                  <a:pt x="228600" y="47625"/>
                </a:lnTo>
                <a:lnTo>
                  <a:pt x="228600" y="88900"/>
                </a:lnTo>
                <a:lnTo>
                  <a:pt x="368300" y="88900"/>
                </a:lnTo>
                <a:lnTo>
                  <a:pt x="368300" y="117475"/>
                </a:lnTo>
                <a:lnTo>
                  <a:pt x="425450" y="117475"/>
                </a:lnTo>
                <a:lnTo>
                  <a:pt x="425450" y="152400"/>
                </a:lnTo>
                <a:lnTo>
                  <a:pt x="492125" y="152400"/>
                </a:lnTo>
                <a:lnTo>
                  <a:pt x="492125" y="187325"/>
                </a:lnTo>
                <a:lnTo>
                  <a:pt x="641350" y="187325"/>
                </a:lnTo>
                <a:lnTo>
                  <a:pt x="641350" y="254000"/>
                </a:lnTo>
                <a:lnTo>
                  <a:pt x="3076575" y="254000"/>
                </a:lnTo>
              </a:path>
            </a:pathLst>
          </a:custGeom>
          <a:noFill/>
          <a:ln w="38100">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Freeform 19">
            <a:extLst>
              <a:ext uri="{FF2B5EF4-FFF2-40B4-BE49-F238E27FC236}">
                <a16:creationId xmlns:a16="http://schemas.microsoft.com/office/drawing/2014/main" id="{69950C60-36E3-5E4C-9D92-6C9CB822667F}"/>
              </a:ext>
            </a:extLst>
          </p:cNvPr>
          <p:cNvSpPr/>
          <p:nvPr/>
        </p:nvSpPr>
        <p:spPr>
          <a:xfrm>
            <a:off x="1041400" y="1726412"/>
            <a:ext cx="3038475" cy="193675"/>
          </a:xfrm>
          <a:custGeom>
            <a:avLst/>
            <a:gdLst>
              <a:gd name="connsiteX0" fmla="*/ 0 w 3038475"/>
              <a:gd name="connsiteY0" fmla="*/ 0 h 193675"/>
              <a:gd name="connsiteX1" fmla="*/ 142875 w 3038475"/>
              <a:gd name="connsiteY1" fmla="*/ 0 h 193675"/>
              <a:gd name="connsiteX2" fmla="*/ 142875 w 3038475"/>
              <a:gd name="connsiteY2" fmla="*/ 50800 h 193675"/>
              <a:gd name="connsiteX3" fmla="*/ 492125 w 3038475"/>
              <a:gd name="connsiteY3" fmla="*/ 50800 h 193675"/>
              <a:gd name="connsiteX4" fmla="*/ 492125 w 3038475"/>
              <a:gd name="connsiteY4" fmla="*/ 120650 h 193675"/>
              <a:gd name="connsiteX5" fmla="*/ 1711325 w 3038475"/>
              <a:gd name="connsiteY5" fmla="*/ 120650 h 193675"/>
              <a:gd name="connsiteX6" fmla="*/ 1711325 w 3038475"/>
              <a:gd name="connsiteY6" fmla="*/ 155575 h 193675"/>
              <a:gd name="connsiteX7" fmla="*/ 2886075 w 3038475"/>
              <a:gd name="connsiteY7" fmla="*/ 155575 h 193675"/>
              <a:gd name="connsiteX8" fmla="*/ 2886075 w 3038475"/>
              <a:gd name="connsiteY8" fmla="*/ 193675 h 193675"/>
              <a:gd name="connsiteX9" fmla="*/ 3035300 w 3038475"/>
              <a:gd name="connsiteY9" fmla="*/ 193675 h 193675"/>
              <a:gd name="connsiteX10" fmla="*/ 3038475 w 3038475"/>
              <a:gd name="connsiteY10" fmla="*/ 193675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8475" h="193675">
                <a:moveTo>
                  <a:pt x="0" y="0"/>
                </a:moveTo>
                <a:lnTo>
                  <a:pt x="142875" y="0"/>
                </a:lnTo>
                <a:lnTo>
                  <a:pt x="142875" y="50800"/>
                </a:lnTo>
                <a:lnTo>
                  <a:pt x="492125" y="50800"/>
                </a:lnTo>
                <a:lnTo>
                  <a:pt x="492125" y="120650"/>
                </a:lnTo>
                <a:lnTo>
                  <a:pt x="1711325" y="120650"/>
                </a:lnTo>
                <a:lnTo>
                  <a:pt x="1711325" y="155575"/>
                </a:lnTo>
                <a:lnTo>
                  <a:pt x="2886075" y="155575"/>
                </a:lnTo>
                <a:lnTo>
                  <a:pt x="2886075" y="193675"/>
                </a:lnTo>
                <a:lnTo>
                  <a:pt x="3035300" y="193675"/>
                </a:lnTo>
                <a:lnTo>
                  <a:pt x="3038475" y="19367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7" name="Content Placeholder 12">
            <a:extLst>
              <a:ext uri="{FF2B5EF4-FFF2-40B4-BE49-F238E27FC236}">
                <a16:creationId xmlns:a16="http://schemas.microsoft.com/office/drawing/2014/main" id="{22B69E15-4FD0-E04F-A843-1029F44BAA19}"/>
              </a:ext>
            </a:extLst>
          </p:cNvPr>
          <p:cNvSpPr txBox="1">
            <a:spLocks noChangeArrowheads="1"/>
          </p:cNvSpPr>
          <p:nvPr/>
        </p:nvSpPr>
        <p:spPr bwMode="auto">
          <a:xfrm>
            <a:off x="1760612" y="3342001"/>
            <a:ext cx="1413803" cy="499124"/>
          </a:xfrm>
          <a:prstGeom prst="rect">
            <a:avLst/>
          </a:prstGeom>
          <a:solidFill>
            <a:schemeClr val="bg1">
              <a:lumMod val="85000"/>
            </a:schemeClr>
          </a:solidFill>
          <a:ln>
            <a:noFill/>
          </a:ln>
        </p:spPr>
        <p:txBody>
          <a:bodyPr lIns="144000" tIns="108000" rIns="108000" bIns="108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GB" altLang="en-US" sz="900" b="0" i="0" u="none" strike="noStrike" kern="1200" cap="none" spc="0" normalizeH="0" baseline="0" noProof="0" dirty="0">
                <a:ln>
                  <a:noFill/>
                </a:ln>
                <a:solidFill>
                  <a:srgbClr val="1E1E1E"/>
                </a:solidFill>
                <a:effectLst/>
                <a:uLnTx/>
                <a:uFillTx/>
                <a:latin typeface="Arial Regular"/>
                <a:ea typeface="Arial Regular"/>
                <a:cs typeface="Arial Regular"/>
              </a:rPr>
              <a:t>Median time to clinical relapse: </a:t>
            </a:r>
            <a:r>
              <a:rPr kumimoji="0" lang="en-GB" altLang="en-US" sz="900" b="1" i="0" u="none" strike="noStrike" kern="1200" cap="none" spc="0" normalizeH="0" baseline="0" noProof="0" dirty="0">
                <a:ln>
                  <a:noFill/>
                </a:ln>
                <a:solidFill>
                  <a:srgbClr val="1E1E1E"/>
                </a:solidFill>
                <a:effectLst/>
                <a:uLnTx/>
                <a:uFillTx/>
                <a:latin typeface="Arial Regular"/>
                <a:ea typeface="Arial Regular"/>
                <a:cs typeface="Arial Regular"/>
              </a:rPr>
              <a:t>87 days</a:t>
            </a:r>
          </a:p>
        </p:txBody>
      </p:sp>
      <p:sp>
        <p:nvSpPr>
          <p:cNvPr id="24" name="Freeform 23">
            <a:extLst>
              <a:ext uri="{FF2B5EF4-FFF2-40B4-BE49-F238E27FC236}">
                <a16:creationId xmlns:a16="http://schemas.microsoft.com/office/drawing/2014/main" id="{5DE60438-5E9F-AF4B-886E-21B53D5B276B}"/>
              </a:ext>
            </a:extLst>
          </p:cNvPr>
          <p:cNvSpPr/>
          <p:nvPr/>
        </p:nvSpPr>
        <p:spPr>
          <a:xfrm>
            <a:off x="1036126" y="2921482"/>
            <a:ext cx="731520" cy="1167618"/>
          </a:xfrm>
          <a:custGeom>
            <a:avLst/>
            <a:gdLst>
              <a:gd name="connsiteX0" fmla="*/ 0 w 752621"/>
              <a:gd name="connsiteY0" fmla="*/ 0 h 1167618"/>
              <a:gd name="connsiteX1" fmla="*/ 752621 w 752621"/>
              <a:gd name="connsiteY1" fmla="*/ 0 h 1167618"/>
              <a:gd name="connsiteX2" fmla="*/ 752621 w 752621"/>
              <a:gd name="connsiteY2" fmla="*/ 1167618 h 1167618"/>
            </a:gdLst>
            <a:ahLst/>
            <a:cxnLst>
              <a:cxn ang="0">
                <a:pos x="connsiteX0" y="connsiteY0"/>
              </a:cxn>
              <a:cxn ang="0">
                <a:pos x="connsiteX1" y="connsiteY1"/>
              </a:cxn>
              <a:cxn ang="0">
                <a:pos x="connsiteX2" y="connsiteY2"/>
              </a:cxn>
            </a:cxnLst>
            <a:rect l="l" t="t" r="r" b="b"/>
            <a:pathLst>
              <a:path w="752621" h="1167618">
                <a:moveTo>
                  <a:pt x="0" y="0"/>
                </a:moveTo>
                <a:lnTo>
                  <a:pt x="752621" y="0"/>
                </a:lnTo>
                <a:lnTo>
                  <a:pt x="752621" y="1167618"/>
                </a:lnTo>
              </a:path>
            </a:pathLst>
          </a:custGeom>
          <a:noFill/>
          <a:ln w="19050">
            <a:solidFill>
              <a:schemeClr val="accent1">
                <a:shade val="50000"/>
                <a:alpha val="7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1" name="Content Placeholder 12">
            <a:extLst>
              <a:ext uri="{FF2B5EF4-FFF2-40B4-BE49-F238E27FC236}">
                <a16:creationId xmlns:a16="http://schemas.microsoft.com/office/drawing/2014/main" id="{80B6CBFE-FB22-2E43-BF55-3BD07CE5E889}"/>
              </a:ext>
            </a:extLst>
          </p:cNvPr>
          <p:cNvSpPr txBox="1">
            <a:spLocks noChangeArrowheads="1"/>
          </p:cNvSpPr>
          <p:nvPr/>
        </p:nvSpPr>
        <p:spPr bwMode="auto">
          <a:xfrm>
            <a:off x="5140188" y="3123702"/>
            <a:ext cx="3137947" cy="1228128"/>
          </a:xfrm>
          <a:prstGeom prst="rect">
            <a:avLst/>
          </a:prstGeom>
          <a:solidFill>
            <a:schemeClr val="bg1">
              <a:lumMod val="95000"/>
            </a:schemeClr>
          </a:solidFill>
          <a:ln>
            <a:noFill/>
          </a:ln>
        </p:spPr>
        <p:txBody>
          <a:bodyPr lIns="144000" tIns="144000" rIns="144000" bIns="144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rPr>
              <a:t>These data highlight that </a:t>
            </a:r>
            <a:r>
              <a:rPr kumimoji="0" lang="en-US" altLang="en-US" sz="1200" b="0" i="0" u="none" strike="noStrike" kern="1200" cap="none" spc="0" normalizeH="0" baseline="0" noProof="0" dirty="0" err="1">
                <a:ln>
                  <a:noFill/>
                </a:ln>
                <a:solidFill>
                  <a:srgbClr val="F1F2F1">
                    <a:lumMod val="25000"/>
                  </a:srgbClr>
                </a:solidFill>
                <a:effectLst/>
                <a:uLnTx/>
                <a:uFillTx/>
                <a:latin typeface="Arial Regular"/>
                <a:ea typeface="+mn-ea"/>
                <a:cs typeface="+mn-cs"/>
              </a:rPr>
              <a:t>EoE</a:t>
            </a:r>
            <a:r>
              <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rPr>
              <a:t> requires </a:t>
            </a:r>
            <a:br>
              <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rPr>
            </a:br>
            <a:r>
              <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rPr>
              <a:t>a proper long-term anti-inflammatory therapy because, without active treatment, most patients relapse within </a:t>
            </a:r>
            <a:br>
              <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rPr>
            </a:br>
            <a:r>
              <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rPr>
              <a:t>100 days after cessation of the medication</a:t>
            </a:r>
          </a:p>
        </p:txBody>
      </p:sp>
      <p:sp>
        <p:nvSpPr>
          <p:cNvPr id="26" name="Content Placeholder 12">
            <a:extLst>
              <a:ext uri="{FF2B5EF4-FFF2-40B4-BE49-F238E27FC236}">
                <a16:creationId xmlns:a16="http://schemas.microsoft.com/office/drawing/2014/main" id="{6105CFF1-0989-8049-B2CE-425DE137BDD5}"/>
              </a:ext>
            </a:extLst>
          </p:cNvPr>
          <p:cNvSpPr txBox="1">
            <a:spLocks noChangeArrowheads="1"/>
          </p:cNvSpPr>
          <p:nvPr/>
        </p:nvSpPr>
        <p:spPr bwMode="auto">
          <a:xfrm>
            <a:off x="2568697" y="4352051"/>
            <a:ext cx="431327" cy="2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Days</a:t>
            </a:r>
          </a:p>
        </p:txBody>
      </p:sp>
      <p:sp>
        <p:nvSpPr>
          <p:cNvPr id="29" name="Content Placeholder 12">
            <a:extLst>
              <a:ext uri="{FF2B5EF4-FFF2-40B4-BE49-F238E27FC236}">
                <a16:creationId xmlns:a16="http://schemas.microsoft.com/office/drawing/2014/main" id="{A153D84D-8858-EE41-9B74-3B2547F5C771}"/>
              </a:ext>
            </a:extLst>
          </p:cNvPr>
          <p:cNvSpPr txBox="1">
            <a:spLocks noChangeArrowheads="1"/>
          </p:cNvSpPr>
          <p:nvPr/>
        </p:nvSpPr>
        <p:spPr bwMode="auto">
          <a:xfrm>
            <a:off x="395288" y="5837936"/>
            <a:ext cx="4860293" cy="23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Straumann A </a:t>
            </a:r>
            <a:r>
              <a:rPr kumimoji="0" lang="en-GB" altLang="en-US" sz="900" b="0" i="1"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et al</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Gastroenterology 2020; </a:t>
            </a: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doi</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10.1053/j.gastro.2020.07.039.</a:t>
            </a:r>
          </a:p>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endPar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endParaRPr>
          </a:p>
          <a:p>
            <a:pPr marL="0" marR="0" lvl="0" indent="0" algn="l"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en-GB" sz="900" b="0" i="0" u="none" strike="noStrike" kern="1200" cap="none" spc="0" normalizeH="0" baseline="0" noProof="0" dirty="0" err="1">
                <a:ln>
                  <a:noFill/>
                </a:ln>
                <a:solidFill>
                  <a:srgbClr val="FFFFFF"/>
                </a:solidFill>
                <a:effectLst/>
                <a:uLnTx/>
                <a:uFillTx/>
                <a:latin typeface="Arial Regular"/>
                <a:ea typeface="+mn-ea"/>
                <a:cs typeface="+mn-cs"/>
              </a:rPr>
              <a:t>EoE</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eosinophilic oesophagitis</a:t>
            </a:r>
          </a:p>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endPar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endParaRPr>
          </a:p>
        </p:txBody>
      </p:sp>
      <p:sp>
        <p:nvSpPr>
          <p:cNvPr id="30" name="Rectangle 1">
            <a:extLst>
              <a:ext uri="{FF2B5EF4-FFF2-40B4-BE49-F238E27FC236}">
                <a16:creationId xmlns:a16="http://schemas.microsoft.com/office/drawing/2014/main" id="{0FB1C150-6AE1-7442-8DD2-E72D986969B6}"/>
              </a:ext>
            </a:extLst>
          </p:cNvPr>
          <p:cNvSpPr>
            <a:spLocks noChangeArrowheads="1"/>
          </p:cNvSpPr>
          <p:nvPr/>
        </p:nvSpPr>
        <p:spPr bwMode="auto">
          <a:xfrm>
            <a:off x="395288" y="422351"/>
            <a:ext cx="6973178"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Half of the placebo patients had relapsed within 3 months</a:t>
            </a:r>
            <a:r>
              <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rPr>
              <a:t>1</a:t>
            </a:r>
          </a:p>
        </p:txBody>
      </p:sp>
      <p:sp>
        <p:nvSpPr>
          <p:cNvPr id="74" name="Content Placeholder 12">
            <a:extLst>
              <a:ext uri="{FF2B5EF4-FFF2-40B4-BE49-F238E27FC236}">
                <a16:creationId xmlns:a16="http://schemas.microsoft.com/office/drawing/2014/main" id="{043BDF9C-A790-484A-A042-8ADF001265E2}"/>
              </a:ext>
            </a:extLst>
          </p:cNvPr>
          <p:cNvSpPr txBox="1">
            <a:spLocks noChangeArrowheads="1"/>
          </p:cNvSpPr>
          <p:nvPr/>
        </p:nvSpPr>
        <p:spPr bwMode="auto">
          <a:xfrm>
            <a:off x="5220068" y="1627535"/>
            <a:ext cx="1783014" cy="1072569"/>
          </a:xfrm>
          <a:prstGeom prst="rect">
            <a:avLst/>
          </a:prstGeom>
          <a:noFill/>
          <a:ln>
            <a:noFill/>
          </a:ln>
        </p:spPr>
        <p:txBody>
          <a:bodyPr lIns="144000" tIns="108000" rIns="108000" bIns="108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314325" marR="0" lvl="0" indent="0" algn="l" defTabSz="914400" rtl="0" eaLnBrk="0" fontAlgn="base" latinLnBrk="0" hangingPunct="0">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err="1">
                <a:ln>
                  <a:noFill/>
                </a:ln>
                <a:solidFill>
                  <a:srgbClr val="F1F2F1">
                    <a:lumMod val="25000"/>
                  </a:srgbClr>
                </a:solidFill>
                <a:effectLst/>
                <a:uLnTx/>
                <a:uFillTx/>
                <a:latin typeface="Arial Regular"/>
                <a:ea typeface="Arial Regular"/>
                <a:cs typeface="Arial Regular"/>
              </a:rPr>
              <a:t>Jorveza</a:t>
            </a:r>
            <a:r>
              <a:rPr kumimoji="0" lang="en-GB" altLang="en-US" sz="900" b="0"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 1.0 mg bd</a:t>
            </a:r>
          </a:p>
          <a:p>
            <a:pPr marL="314325" marR="0" lvl="0" indent="0" algn="l" defTabSz="914400" rtl="0" eaLnBrk="0" fontAlgn="base" latinLnBrk="0" hangingPunct="0">
              <a:lnSpc>
                <a:spcPct val="100000"/>
              </a:lnSpc>
              <a:spcBef>
                <a:spcPct val="0"/>
              </a:spcBef>
              <a:spcAft>
                <a:spcPts val="0"/>
              </a:spcAft>
              <a:buClrTx/>
              <a:buSzTx/>
              <a:buFont typeface="Arial" panose="020B0604020202020204" pitchFamily="34" charset="0"/>
              <a:buNone/>
              <a:tabLst/>
              <a:defRPr/>
            </a:pP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b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br>
            <a:endPar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a:p>
            <a:pPr marL="314325" marR="0" lvl="0" indent="0" algn="l" defTabSz="914400" rtl="0" eaLnBrk="0" fontAlgn="base" latinLnBrk="0" hangingPunct="0">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err="1">
                <a:ln>
                  <a:noFill/>
                </a:ln>
                <a:solidFill>
                  <a:srgbClr val="F1F2F1">
                    <a:lumMod val="25000"/>
                  </a:srgbClr>
                </a:solidFill>
                <a:effectLst/>
                <a:uLnTx/>
                <a:uFillTx/>
                <a:latin typeface="Arial Regular"/>
                <a:ea typeface="Arial Regular"/>
                <a:cs typeface="Arial Regular"/>
              </a:rPr>
              <a:t>Jorveza</a:t>
            </a:r>
            <a:r>
              <a:rPr kumimoji="0" lang="en-GB" altLang="en-US" sz="900" b="0"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 0.5 mg bd</a:t>
            </a:r>
          </a:p>
          <a:p>
            <a:pPr marL="314325" marR="0" lvl="0" indent="0" algn="l" defTabSz="914400" rtl="0" eaLnBrk="0" fontAlgn="base" latinLnBrk="0" hangingPunct="0">
              <a:lnSpc>
                <a:spcPct val="100000"/>
              </a:lnSpc>
              <a:spcBef>
                <a:spcPct val="0"/>
              </a:spcBef>
              <a:spcAft>
                <a:spcPts val="0"/>
              </a:spcAft>
              <a:buClrTx/>
              <a:buSzTx/>
              <a:buFont typeface="Arial" panose="020B0604020202020204" pitchFamily="34" charset="0"/>
              <a:buNone/>
              <a:tabLst/>
              <a:defRPr/>
            </a:pP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b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br>
            <a:endPar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a:p>
            <a:pPr marL="314325" marR="0" lvl="0" indent="0" algn="l" defTabSz="914400" rtl="0" eaLnBrk="0" fontAlgn="base" latinLnBrk="0" hangingPunct="0">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Placebo</a:t>
            </a:r>
          </a:p>
          <a:p>
            <a:pPr marL="314325" marR="0" lvl="0" indent="0" algn="l" defTabSz="914400" rtl="0" eaLnBrk="0" fontAlgn="base" latinLnBrk="0" hangingPunct="0">
              <a:lnSpc>
                <a:spcPct val="100000"/>
              </a:lnSpc>
              <a:spcBef>
                <a:spcPct val="0"/>
              </a:spcBef>
              <a:spcAft>
                <a:spcPts val="0"/>
              </a:spcAft>
              <a:buClrTx/>
              <a:buSzTx/>
              <a:buFont typeface="Arial" panose="020B0604020202020204" pitchFamily="34" charset="0"/>
              <a:buNone/>
              <a:tabLst/>
              <a:defRPr/>
            </a:pP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p:txBody>
      </p:sp>
      <p:cxnSp>
        <p:nvCxnSpPr>
          <p:cNvPr id="23" name="Straight Connector 22">
            <a:extLst>
              <a:ext uri="{FF2B5EF4-FFF2-40B4-BE49-F238E27FC236}">
                <a16:creationId xmlns:a16="http://schemas.microsoft.com/office/drawing/2014/main" id="{AD2E71E7-2DF0-B846-938E-0C69603D0F54}"/>
              </a:ext>
            </a:extLst>
          </p:cNvPr>
          <p:cNvCxnSpPr/>
          <p:nvPr/>
        </p:nvCxnSpPr>
        <p:spPr>
          <a:xfrm flipH="1">
            <a:off x="5324217" y="1826143"/>
            <a:ext cx="2778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89B5094-94CE-B34B-9515-CD8EEFD867FA}"/>
              </a:ext>
            </a:extLst>
          </p:cNvPr>
          <p:cNvCxnSpPr/>
          <p:nvPr/>
        </p:nvCxnSpPr>
        <p:spPr>
          <a:xfrm flipH="1">
            <a:off x="5324217" y="2226165"/>
            <a:ext cx="277835" cy="0"/>
          </a:xfrm>
          <a:prstGeom prst="line">
            <a:avLst/>
          </a:prstGeom>
          <a:ln w="38100">
            <a:solidFill>
              <a:schemeClr val="tx1">
                <a:alpha val="58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2D69A39-1AA2-2C4A-9C24-A5C63D680D45}"/>
              </a:ext>
            </a:extLst>
          </p:cNvPr>
          <p:cNvCxnSpPr/>
          <p:nvPr/>
        </p:nvCxnSpPr>
        <p:spPr>
          <a:xfrm flipH="1">
            <a:off x="5324217" y="2631312"/>
            <a:ext cx="277835" cy="0"/>
          </a:xfrm>
          <a:prstGeom prst="line">
            <a:avLst/>
          </a:prstGeom>
          <a:ln w="38100">
            <a:solidFill>
              <a:schemeClr val="bg2">
                <a:lumMod val="25000"/>
                <a:alpha val="58000"/>
              </a:schemeClr>
            </a:solidFill>
          </a:ln>
        </p:spPr>
        <p:style>
          <a:lnRef idx="1">
            <a:schemeClr val="accent1"/>
          </a:lnRef>
          <a:fillRef idx="0">
            <a:schemeClr val="accent1"/>
          </a:fillRef>
          <a:effectRef idx="0">
            <a:schemeClr val="accent1"/>
          </a:effectRef>
          <a:fontRef idx="minor">
            <a:schemeClr val="tx1"/>
          </a:fontRef>
        </p:style>
      </p:cxnSp>
      <p:sp>
        <p:nvSpPr>
          <p:cNvPr id="27" name="Title 3">
            <a:extLst>
              <a:ext uri="{FF2B5EF4-FFF2-40B4-BE49-F238E27FC236}">
                <a16:creationId xmlns:a16="http://schemas.microsoft.com/office/drawing/2014/main" id="{2D67B505-CABC-7D47-A9B7-0CDF810FE961}"/>
              </a:ext>
            </a:extLst>
          </p:cNvPr>
          <p:cNvSpPr txBox="1">
            <a:spLocks/>
          </p:cNvSpPr>
          <p:nvPr/>
        </p:nvSpPr>
        <p:spPr>
          <a:xfrm>
            <a:off x="395288" y="1087861"/>
            <a:ext cx="8029575" cy="38474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en-US" sz="14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Time to clinical relapse</a:t>
            </a:r>
          </a:p>
        </p:txBody>
      </p:sp>
    </p:spTree>
    <p:extLst>
      <p:ext uri="{BB962C8B-B14F-4D97-AF65-F5344CB8AC3E}">
        <p14:creationId xmlns:p14="http://schemas.microsoft.com/office/powerpoint/2010/main" val="93350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2">
            <a:extLst>
              <a:ext uri="{FF2B5EF4-FFF2-40B4-BE49-F238E27FC236}">
                <a16:creationId xmlns:a16="http://schemas.microsoft.com/office/drawing/2014/main" id="{B95BF8BF-3841-F049-9431-F21F7E232010}"/>
              </a:ext>
            </a:extLst>
          </p:cNvPr>
          <p:cNvSpPr txBox="1">
            <a:spLocks noChangeArrowheads="1"/>
          </p:cNvSpPr>
          <p:nvPr/>
        </p:nvSpPr>
        <p:spPr bwMode="auto">
          <a:xfrm>
            <a:off x="2456204" y="1698562"/>
            <a:ext cx="3694333" cy="2872927"/>
          </a:xfrm>
          <a:prstGeom prst="rect">
            <a:avLst/>
          </a:prstGeom>
          <a:solidFill>
            <a:schemeClr val="bg1">
              <a:lumMod val="95000"/>
            </a:schemeClr>
          </a:solidFill>
          <a:ln>
            <a:noFill/>
          </a:ln>
        </p:spPr>
        <p:txBody>
          <a:bodyPr lIns="144000" tIns="144000" rIns="144000" bIns="144000"/>
          <a:lstStyle>
            <a:lvl1pPr marL="141288" indent="-14128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41288" marR="0" lvl="0" indent="-141288"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endParaRPr kumimoji="0" lang="en-GB" altLang="en-US" sz="1200" b="0" i="0" u="none" strike="noStrike" kern="1200" cap="none" spc="0" normalizeH="0" baseline="0" noProof="0">
              <a:ln>
                <a:noFill/>
              </a:ln>
              <a:solidFill>
                <a:srgbClr val="1E1E1E"/>
              </a:solidFill>
              <a:effectLst/>
              <a:uLnTx/>
              <a:uFillTx/>
              <a:latin typeface="Arial" panose="020B0604020202020204" pitchFamily="34" charset="0"/>
              <a:ea typeface="Arial Regular"/>
              <a:cs typeface="Arial" panose="020B0604020202020204" pitchFamily="34" charset="0"/>
            </a:endParaRPr>
          </a:p>
        </p:txBody>
      </p:sp>
      <p:sp>
        <p:nvSpPr>
          <p:cNvPr id="81" name="Content Placeholder 12">
            <a:extLst>
              <a:ext uri="{FF2B5EF4-FFF2-40B4-BE49-F238E27FC236}">
                <a16:creationId xmlns:a16="http://schemas.microsoft.com/office/drawing/2014/main" id="{80B6CBFE-FB22-2E43-BF55-3BD07CE5E889}"/>
              </a:ext>
            </a:extLst>
          </p:cNvPr>
          <p:cNvSpPr txBox="1">
            <a:spLocks noChangeArrowheads="1"/>
          </p:cNvSpPr>
          <p:nvPr/>
        </p:nvSpPr>
        <p:spPr bwMode="auto">
          <a:xfrm>
            <a:off x="6150537" y="1705542"/>
            <a:ext cx="2177813" cy="2872921"/>
          </a:xfrm>
          <a:prstGeom prst="rect">
            <a:avLst/>
          </a:prstGeom>
          <a:solidFill>
            <a:schemeClr val="bg1">
              <a:lumMod val="95000"/>
            </a:schemeClr>
          </a:solidFill>
          <a:ln>
            <a:noFill/>
          </a:ln>
        </p:spPr>
        <p:txBody>
          <a:bodyPr lIns="144000" tIns="144000" rIns="144000" bIns="144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endParaRPr>
          </a:p>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endParaRPr>
          </a:p>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endParaRPr>
          </a:p>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endParaRPr>
          </a:p>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rPr>
              <a:t>Bearing in mind that all patients started with an already very good QoL, the relative improvement and deterioration under </a:t>
            </a:r>
            <a:r>
              <a:rPr kumimoji="0" lang="en-US" altLang="en-US" sz="1200" b="0" i="0" u="none" strike="noStrike" kern="1200" cap="none" spc="0" normalizeH="0" baseline="0" noProof="0" dirty="0" err="1">
                <a:ln>
                  <a:noFill/>
                </a:ln>
                <a:solidFill>
                  <a:srgbClr val="F1F2F1">
                    <a:lumMod val="25000"/>
                  </a:srgbClr>
                </a:solidFill>
                <a:effectLst/>
                <a:uLnTx/>
                <a:uFillTx/>
                <a:latin typeface="Arial Regular"/>
                <a:ea typeface="+mn-ea"/>
                <a:cs typeface="+mn-cs"/>
              </a:rPr>
              <a:t>Jorveza</a:t>
            </a:r>
            <a:r>
              <a:rPr kumimoji="0" lang="en-US" altLang="en-US" sz="1200" b="0" i="0" u="none" strike="noStrike" kern="1200" cap="none" spc="0" normalizeH="0" baseline="0" noProof="0" dirty="0">
                <a:ln>
                  <a:noFill/>
                </a:ln>
                <a:solidFill>
                  <a:srgbClr val="F1F2F1">
                    <a:lumMod val="25000"/>
                  </a:srgbClr>
                </a:solidFill>
                <a:effectLst/>
                <a:uLnTx/>
                <a:uFillTx/>
                <a:latin typeface="Arial Regular"/>
                <a:ea typeface="+mn-ea"/>
                <a:cs typeface="+mn-cs"/>
              </a:rPr>
              <a:t> and placebo respectively are clinically relevant</a:t>
            </a:r>
          </a:p>
        </p:txBody>
      </p:sp>
      <p:cxnSp>
        <p:nvCxnSpPr>
          <p:cNvPr id="26" name="Straight Connector 25">
            <a:extLst>
              <a:ext uri="{FF2B5EF4-FFF2-40B4-BE49-F238E27FC236}">
                <a16:creationId xmlns:a16="http://schemas.microsoft.com/office/drawing/2014/main" id="{1B3ED769-1C94-7844-B1F5-D2AAAD3EA33A}"/>
              </a:ext>
            </a:extLst>
          </p:cNvPr>
          <p:cNvCxnSpPr>
            <a:cxnSpLocks/>
          </p:cNvCxnSpPr>
          <p:nvPr/>
        </p:nvCxnSpPr>
        <p:spPr>
          <a:xfrm flipH="1">
            <a:off x="3103746" y="2123631"/>
            <a:ext cx="6350" cy="201868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2FEE19B-6CF4-C047-A9C9-04D6BC56F32B}"/>
              </a:ext>
            </a:extLst>
          </p:cNvPr>
          <p:cNvSpPr/>
          <p:nvPr/>
        </p:nvSpPr>
        <p:spPr>
          <a:xfrm>
            <a:off x="4359459" y="2723706"/>
            <a:ext cx="522288" cy="4037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28" name="Content Placeholder 12">
            <a:extLst>
              <a:ext uri="{FF2B5EF4-FFF2-40B4-BE49-F238E27FC236}">
                <a16:creationId xmlns:a16="http://schemas.microsoft.com/office/drawing/2014/main" id="{4A072E1C-0145-E74D-B284-5C361700BA53}"/>
              </a:ext>
            </a:extLst>
          </p:cNvPr>
          <p:cNvSpPr txBox="1">
            <a:spLocks noChangeArrowheads="1"/>
          </p:cNvSpPr>
          <p:nvPr/>
        </p:nvSpPr>
        <p:spPr bwMode="auto">
          <a:xfrm>
            <a:off x="3493477" y="2037470"/>
            <a:ext cx="522288" cy="20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+9.4%</a:t>
            </a:r>
          </a:p>
        </p:txBody>
      </p:sp>
      <p:sp>
        <p:nvSpPr>
          <p:cNvPr id="29" name="Rectangle 28">
            <a:extLst>
              <a:ext uri="{FF2B5EF4-FFF2-40B4-BE49-F238E27FC236}">
                <a16:creationId xmlns:a16="http://schemas.microsoft.com/office/drawing/2014/main" id="{4B9F8C47-15B9-FC4B-98E5-E2D23CEA3845}"/>
              </a:ext>
            </a:extLst>
          </p:cNvPr>
          <p:cNvSpPr/>
          <p:nvPr/>
        </p:nvSpPr>
        <p:spPr>
          <a:xfrm>
            <a:off x="3491096" y="2245573"/>
            <a:ext cx="523875" cy="881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0" name="Content Placeholder 12">
            <a:extLst>
              <a:ext uri="{FF2B5EF4-FFF2-40B4-BE49-F238E27FC236}">
                <a16:creationId xmlns:a16="http://schemas.microsoft.com/office/drawing/2014/main" id="{509F8440-CBF0-874E-8E61-74175BA5E838}"/>
              </a:ext>
            </a:extLst>
          </p:cNvPr>
          <p:cNvSpPr txBox="1">
            <a:spLocks noChangeArrowheads="1"/>
          </p:cNvSpPr>
          <p:nvPr/>
        </p:nvSpPr>
        <p:spPr bwMode="auto">
          <a:xfrm>
            <a:off x="4359460" y="2518041"/>
            <a:ext cx="522287" cy="18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+6.3%</a:t>
            </a:r>
          </a:p>
        </p:txBody>
      </p:sp>
      <p:sp>
        <p:nvSpPr>
          <p:cNvPr id="33" name="Content Placeholder 12">
            <a:extLst>
              <a:ext uri="{FF2B5EF4-FFF2-40B4-BE49-F238E27FC236}">
                <a16:creationId xmlns:a16="http://schemas.microsoft.com/office/drawing/2014/main" id="{8A6FE275-4A99-F04E-B29F-2A2EAA750898}"/>
              </a:ext>
            </a:extLst>
          </p:cNvPr>
          <p:cNvSpPr txBox="1">
            <a:spLocks noChangeArrowheads="1"/>
          </p:cNvSpPr>
          <p:nvPr/>
        </p:nvSpPr>
        <p:spPr bwMode="auto">
          <a:xfrm>
            <a:off x="3493477" y="4147133"/>
            <a:ext cx="522288" cy="46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Jorveza</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 mg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bd</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p:txBody>
      </p:sp>
      <p:sp>
        <p:nvSpPr>
          <p:cNvPr id="34" name="Content Placeholder 12">
            <a:extLst>
              <a:ext uri="{FF2B5EF4-FFF2-40B4-BE49-F238E27FC236}">
                <a16:creationId xmlns:a16="http://schemas.microsoft.com/office/drawing/2014/main" id="{1A7F259E-D3F5-E249-8E5C-D87CD7E2063B}"/>
              </a:ext>
            </a:extLst>
          </p:cNvPr>
          <p:cNvSpPr txBox="1">
            <a:spLocks noChangeArrowheads="1"/>
          </p:cNvSpPr>
          <p:nvPr/>
        </p:nvSpPr>
        <p:spPr bwMode="auto">
          <a:xfrm>
            <a:off x="4359459" y="4147133"/>
            <a:ext cx="522288" cy="46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Jorveza</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0.5 mg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bd</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p:txBody>
      </p:sp>
      <p:sp>
        <p:nvSpPr>
          <p:cNvPr id="35" name="Rectangle 34">
            <a:extLst>
              <a:ext uri="{FF2B5EF4-FFF2-40B4-BE49-F238E27FC236}">
                <a16:creationId xmlns:a16="http://schemas.microsoft.com/office/drawing/2014/main" id="{52DC1A25-C27D-4743-812B-E9E6CDABC6DB}"/>
              </a:ext>
            </a:extLst>
          </p:cNvPr>
          <p:cNvSpPr/>
          <p:nvPr/>
        </p:nvSpPr>
        <p:spPr>
          <a:xfrm>
            <a:off x="5225441" y="3132588"/>
            <a:ext cx="522288" cy="69199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7" name="Content Placeholder 12">
            <a:extLst>
              <a:ext uri="{FF2B5EF4-FFF2-40B4-BE49-F238E27FC236}">
                <a16:creationId xmlns:a16="http://schemas.microsoft.com/office/drawing/2014/main" id="{DF2514D9-BF26-A847-BD6F-5D3A3479F508}"/>
              </a:ext>
            </a:extLst>
          </p:cNvPr>
          <p:cNvSpPr txBox="1">
            <a:spLocks noChangeArrowheads="1"/>
          </p:cNvSpPr>
          <p:nvPr/>
        </p:nvSpPr>
        <p:spPr bwMode="auto">
          <a:xfrm>
            <a:off x="5225442" y="3857301"/>
            <a:ext cx="52228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0000">
                    <a:lumMod val="50000"/>
                    <a:lumOff val="50000"/>
                  </a:srgbClr>
                </a:solidFill>
                <a:effectLst/>
                <a:uLnTx/>
                <a:uFillTx/>
                <a:latin typeface="Arial Regular"/>
                <a:ea typeface="Arial Regular"/>
                <a:cs typeface="Arial Regular"/>
              </a:rPr>
              <a:t>-6.7%</a:t>
            </a:r>
          </a:p>
        </p:txBody>
      </p:sp>
      <p:sp>
        <p:nvSpPr>
          <p:cNvPr id="38" name="Content Placeholder 12">
            <a:extLst>
              <a:ext uri="{FF2B5EF4-FFF2-40B4-BE49-F238E27FC236}">
                <a16:creationId xmlns:a16="http://schemas.microsoft.com/office/drawing/2014/main" id="{E7613079-22B2-B647-B84C-C902E5E4F151}"/>
              </a:ext>
            </a:extLst>
          </p:cNvPr>
          <p:cNvSpPr txBox="1">
            <a:spLocks noChangeArrowheads="1"/>
          </p:cNvSpPr>
          <p:nvPr/>
        </p:nvSpPr>
        <p:spPr bwMode="auto">
          <a:xfrm>
            <a:off x="5225441" y="4147133"/>
            <a:ext cx="522288" cy="46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Placebo</a:t>
            </a:r>
          </a:p>
          <a:p>
            <a:pPr marL="0" marR="0" lvl="0" indent="0" algn="ctr"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p:txBody>
      </p:sp>
      <p:sp>
        <p:nvSpPr>
          <p:cNvPr id="40" name="Freeform 39">
            <a:extLst>
              <a:ext uri="{FF2B5EF4-FFF2-40B4-BE49-F238E27FC236}">
                <a16:creationId xmlns:a16="http://schemas.microsoft.com/office/drawing/2014/main" id="{03234D1B-8889-ED44-8C8D-0E442D65FFC1}"/>
              </a:ext>
            </a:extLst>
          </p:cNvPr>
          <p:cNvSpPr/>
          <p:nvPr/>
        </p:nvSpPr>
        <p:spPr>
          <a:xfrm>
            <a:off x="4580125" y="2316542"/>
            <a:ext cx="858836" cy="745704"/>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145279 h 768766"/>
              <a:gd name="connsiteX1" fmla="*/ 0 w 769122"/>
              <a:gd name="connsiteY1" fmla="*/ 0 h 768766"/>
              <a:gd name="connsiteX2" fmla="*/ 769122 w 769122"/>
              <a:gd name="connsiteY2" fmla="*/ 0 h 768766"/>
              <a:gd name="connsiteX3" fmla="*/ 769122 w 769122"/>
              <a:gd name="connsiteY3" fmla="*/ 768766 h 768766"/>
            </a:gdLst>
            <a:ahLst/>
            <a:cxnLst>
              <a:cxn ang="0">
                <a:pos x="connsiteX0" y="connsiteY0"/>
              </a:cxn>
              <a:cxn ang="0">
                <a:pos x="connsiteX1" y="connsiteY1"/>
              </a:cxn>
              <a:cxn ang="0">
                <a:pos x="connsiteX2" y="connsiteY2"/>
              </a:cxn>
              <a:cxn ang="0">
                <a:pos x="connsiteX3" y="connsiteY3"/>
              </a:cxn>
            </a:cxnLst>
            <a:rect l="l" t="t" r="r" b="b"/>
            <a:pathLst>
              <a:path w="769122" h="768766">
                <a:moveTo>
                  <a:pt x="0" y="145279"/>
                </a:moveTo>
                <a:lnTo>
                  <a:pt x="0" y="0"/>
                </a:lnTo>
                <a:lnTo>
                  <a:pt x="769122" y="0"/>
                </a:lnTo>
                <a:lnTo>
                  <a:pt x="769122" y="768766"/>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 name="Content Placeholder 12">
            <a:extLst>
              <a:ext uri="{FF2B5EF4-FFF2-40B4-BE49-F238E27FC236}">
                <a16:creationId xmlns:a16="http://schemas.microsoft.com/office/drawing/2014/main" id="{6DF021A9-F6A9-CD44-AF34-76E98096E93B}"/>
              </a:ext>
            </a:extLst>
          </p:cNvPr>
          <p:cNvSpPr txBox="1">
            <a:spLocks noChangeArrowheads="1"/>
          </p:cNvSpPr>
          <p:nvPr/>
        </p:nvSpPr>
        <p:spPr bwMode="auto">
          <a:xfrm>
            <a:off x="4726968" y="2163032"/>
            <a:ext cx="5651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p&lt;0.001</a:t>
            </a:r>
          </a:p>
        </p:txBody>
      </p:sp>
      <p:sp>
        <p:nvSpPr>
          <p:cNvPr id="42" name="Freeform 41">
            <a:extLst>
              <a:ext uri="{FF2B5EF4-FFF2-40B4-BE49-F238E27FC236}">
                <a16:creationId xmlns:a16="http://schemas.microsoft.com/office/drawing/2014/main" id="{01331E17-2D75-1C4D-B6A1-6A8C035F5FC0}"/>
              </a:ext>
            </a:extLst>
          </p:cNvPr>
          <p:cNvSpPr/>
          <p:nvPr/>
        </p:nvSpPr>
        <p:spPr>
          <a:xfrm>
            <a:off x="3751445" y="1887900"/>
            <a:ext cx="1762125" cy="1172133"/>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4120676"/>
              <a:gd name="connsiteX1" fmla="*/ 0 w 769122"/>
              <a:gd name="connsiteY1" fmla="*/ 0 h 4120676"/>
              <a:gd name="connsiteX2" fmla="*/ 769122 w 769122"/>
              <a:gd name="connsiteY2" fmla="*/ 0 h 4120676"/>
              <a:gd name="connsiteX3" fmla="*/ 769122 w 769122"/>
              <a:gd name="connsiteY3" fmla="*/ 4120676 h 4120676"/>
            </a:gdLst>
            <a:ahLst/>
            <a:cxnLst>
              <a:cxn ang="0">
                <a:pos x="connsiteX0" y="connsiteY0"/>
              </a:cxn>
              <a:cxn ang="0">
                <a:pos x="connsiteX1" y="connsiteY1"/>
              </a:cxn>
              <a:cxn ang="0">
                <a:pos x="connsiteX2" y="connsiteY2"/>
              </a:cxn>
              <a:cxn ang="0">
                <a:pos x="connsiteX3" y="connsiteY3"/>
              </a:cxn>
            </a:cxnLst>
            <a:rect l="l" t="t" r="r" b="b"/>
            <a:pathLst>
              <a:path w="769122" h="4120676">
                <a:moveTo>
                  <a:pt x="0" y="408625"/>
                </a:moveTo>
                <a:lnTo>
                  <a:pt x="0" y="0"/>
                </a:lnTo>
                <a:lnTo>
                  <a:pt x="769122" y="0"/>
                </a:lnTo>
                <a:lnTo>
                  <a:pt x="769122" y="4120676"/>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Content Placeholder 12">
            <a:extLst>
              <a:ext uri="{FF2B5EF4-FFF2-40B4-BE49-F238E27FC236}">
                <a16:creationId xmlns:a16="http://schemas.microsoft.com/office/drawing/2014/main" id="{19B66BC6-92C5-9449-84DE-70DC29ABD954}"/>
              </a:ext>
            </a:extLst>
          </p:cNvPr>
          <p:cNvSpPr txBox="1">
            <a:spLocks noChangeArrowheads="1"/>
          </p:cNvSpPr>
          <p:nvPr/>
        </p:nvSpPr>
        <p:spPr bwMode="auto">
          <a:xfrm>
            <a:off x="4297550" y="1740442"/>
            <a:ext cx="5651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p&lt;0.001</a:t>
            </a:r>
          </a:p>
        </p:txBody>
      </p:sp>
      <p:sp>
        <p:nvSpPr>
          <p:cNvPr id="44" name="Content Placeholder 12">
            <a:extLst>
              <a:ext uri="{FF2B5EF4-FFF2-40B4-BE49-F238E27FC236}">
                <a16:creationId xmlns:a16="http://schemas.microsoft.com/office/drawing/2014/main" id="{4D498778-36B9-E445-9A93-995BD7D2D499}"/>
              </a:ext>
            </a:extLst>
          </p:cNvPr>
          <p:cNvSpPr txBox="1">
            <a:spLocks noChangeArrowheads="1"/>
          </p:cNvSpPr>
          <p:nvPr/>
        </p:nvSpPr>
        <p:spPr bwMode="auto">
          <a:xfrm rot="16200000">
            <a:off x="1700848" y="3036196"/>
            <a:ext cx="2071688" cy="22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patients</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45" name="Content Placeholder 12">
            <a:extLst>
              <a:ext uri="{FF2B5EF4-FFF2-40B4-BE49-F238E27FC236}">
                <a16:creationId xmlns:a16="http://schemas.microsoft.com/office/drawing/2014/main" id="{6D305827-A1FA-6943-ABAA-DD3201B993C9}"/>
              </a:ext>
            </a:extLst>
          </p:cNvPr>
          <p:cNvSpPr txBox="1">
            <a:spLocks noChangeArrowheads="1"/>
          </p:cNvSpPr>
          <p:nvPr/>
        </p:nvSpPr>
        <p:spPr bwMode="auto">
          <a:xfrm>
            <a:off x="2704765" y="2073638"/>
            <a:ext cx="261376" cy="236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a:t>
            </a:r>
          </a:p>
          <a:p>
            <a:pPr marL="138113" marR="0" lvl="0" indent="-138113" algn="r"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8</a:t>
            </a:r>
          </a:p>
          <a:p>
            <a:pPr marL="138113" marR="0" lvl="0" indent="-138113" algn="r"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a:t>
            </a:r>
          </a:p>
          <a:p>
            <a:pPr marL="138113" marR="0" lvl="0" indent="-138113" algn="r"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4</a:t>
            </a:r>
          </a:p>
          <a:p>
            <a:pPr marL="138113" marR="0" lvl="0" indent="-138113" algn="r"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a:t>
            </a:r>
          </a:p>
          <a:p>
            <a:pPr marL="138113" marR="0" lvl="0" indent="-138113" algn="r"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a:p>
            <a:pPr marL="138113" marR="0" lvl="0" indent="-138113" algn="r"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a:t>
            </a:r>
          </a:p>
          <a:p>
            <a:pPr marL="138113" marR="0" lvl="0" indent="-138113" algn="r"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-4</a:t>
            </a:r>
          </a:p>
          <a:p>
            <a:pPr marL="138113" marR="0" lvl="0" indent="-138113" algn="r"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a:t>
            </a:r>
          </a:p>
          <a:p>
            <a:pPr marL="138113" marR="0" lvl="0" indent="-138113" algn="r"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-8</a:t>
            </a:r>
          </a:p>
          <a:p>
            <a:pPr marL="138113" marR="0" lvl="0" indent="-138113" algn="r"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a:t>
            </a:r>
          </a:p>
        </p:txBody>
      </p:sp>
      <p:sp>
        <p:nvSpPr>
          <p:cNvPr id="46" name="Content Placeholder 12">
            <a:extLst>
              <a:ext uri="{FF2B5EF4-FFF2-40B4-BE49-F238E27FC236}">
                <a16:creationId xmlns:a16="http://schemas.microsoft.com/office/drawing/2014/main" id="{98A1BF60-2AAC-574A-8751-D4DE393AFA47}"/>
              </a:ext>
            </a:extLst>
          </p:cNvPr>
          <p:cNvSpPr txBox="1">
            <a:spLocks noChangeArrowheads="1"/>
          </p:cNvSpPr>
          <p:nvPr/>
        </p:nvSpPr>
        <p:spPr bwMode="auto">
          <a:xfrm>
            <a:off x="395288" y="1264963"/>
            <a:ext cx="1947750" cy="3260328"/>
          </a:xfrm>
          <a:prstGeom prst="rect">
            <a:avLst/>
          </a:prstGeom>
          <a:solidFill>
            <a:schemeClr val="tx1"/>
          </a:solidFill>
          <a:ln>
            <a:noFill/>
          </a:ln>
        </p:spPr>
        <p:txBody>
          <a:bodyPr lIns="144000" tIns="144000" rIns="144000" bIns="144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err="1">
                <a:ln>
                  <a:noFill/>
                </a:ln>
                <a:solidFill>
                  <a:srgbClr val="FFFFFF"/>
                </a:solidFill>
                <a:effectLst/>
                <a:uLnTx/>
                <a:uFillTx/>
                <a:latin typeface="Arial Regular"/>
                <a:ea typeface="+mn-ea"/>
                <a:cs typeface="+mn-cs"/>
              </a:rPr>
              <a:t>EoE</a:t>
            </a:r>
            <a:r>
              <a:rPr kumimoji="0" lang="en-US" altLang="en-US" sz="1200" b="0" i="0" u="none" strike="noStrike" kern="1200" cap="none" spc="0" normalizeH="0" baseline="0" noProof="0" dirty="0">
                <a:ln>
                  <a:noFill/>
                </a:ln>
                <a:solidFill>
                  <a:srgbClr val="FFFFFF"/>
                </a:solidFill>
                <a:effectLst/>
                <a:uLnTx/>
                <a:uFillTx/>
                <a:latin typeface="Arial Regular"/>
                <a:ea typeface="+mn-ea"/>
                <a:cs typeface="+mn-cs"/>
              </a:rPr>
              <a:t>-QoL-A significantly improved in all domains with </a:t>
            </a:r>
            <a:r>
              <a:rPr kumimoji="0" lang="en-US" altLang="en-US" sz="1200" b="0" i="0" u="none" strike="noStrike" kern="1200" cap="none" spc="0" normalizeH="0" baseline="0" noProof="0" dirty="0" err="1">
                <a:ln>
                  <a:noFill/>
                </a:ln>
                <a:solidFill>
                  <a:srgbClr val="FFFFFF"/>
                </a:solidFill>
                <a:effectLst/>
                <a:uLnTx/>
                <a:uFillTx/>
                <a:latin typeface="Arial Regular"/>
                <a:ea typeface="+mn-ea"/>
                <a:cs typeface="+mn-cs"/>
              </a:rPr>
              <a:t>Jorveza</a:t>
            </a:r>
            <a:r>
              <a:rPr kumimoji="0" lang="en-US" altLang="en-US" sz="1200" b="0" i="0" u="none" strike="noStrike" kern="1200" cap="none" spc="0" normalizeH="0" baseline="0" noProof="0" dirty="0">
                <a:ln>
                  <a:noFill/>
                </a:ln>
                <a:solidFill>
                  <a:srgbClr val="FFFFFF"/>
                </a:solidFill>
                <a:effectLst/>
                <a:uLnTx/>
                <a:uFillTx/>
                <a:latin typeface="Arial Regular"/>
                <a:ea typeface="+mn-ea"/>
                <a:cs typeface="+mn-cs"/>
              </a:rPr>
              <a:t> 0.5 mg and 1.0 mg twice daily, but deteriorated with placebo </a:t>
            </a:r>
          </a:p>
        </p:txBody>
      </p:sp>
      <p:sp>
        <p:nvSpPr>
          <p:cNvPr id="48" name="Content Placeholder 12">
            <a:extLst>
              <a:ext uri="{FF2B5EF4-FFF2-40B4-BE49-F238E27FC236}">
                <a16:creationId xmlns:a16="http://schemas.microsoft.com/office/drawing/2014/main" id="{30EB779B-2F81-B847-9C9A-9829E4F1E9C5}"/>
              </a:ext>
            </a:extLst>
          </p:cNvPr>
          <p:cNvSpPr txBox="1">
            <a:spLocks noChangeArrowheads="1"/>
          </p:cNvSpPr>
          <p:nvPr/>
        </p:nvSpPr>
        <p:spPr bwMode="auto">
          <a:xfrm>
            <a:off x="395288" y="6205490"/>
            <a:ext cx="3768339" cy="45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GB" sz="900" b="0" i="0" u="none" strike="noStrike" kern="1200" cap="none" spc="0" normalizeH="0" baseline="0" noProof="0" dirty="0" err="1">
                <a:ln>
                  <a:noFill/>
                </a:ln>
                <a:solidFill>
                  <a:srgbClr val="FFFFFF"/>
                </a:solidFill>
                <a:effectLst/>
                <a:uLnTx/>
                <a:uFillTx/>
                <a:latin typeface="Arial Regular"/>
                <a:ea typeface="+mn-ea"/>
                <a:cs typeface="+mn-cs"/>
              </a:rPr>
              <a:t>EoE</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eosinophilic oesophagitis</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EoE</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-QoL-A: </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Eosinophilic Oesophagitis </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Quality of Life Scale for Adults</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QoL: quality of life</a:t>
            </a:r>
          </a:p>
        </p:txBody>
      </p:sp>
      <p:cxnSp>
        <p:nvCxnSpPr>
          <p:cNvPr id="32" name="Straight Connector 31">
            <a:extLst>
              <a:ext uri="{FF2B5EF4-FFF2-40B4-BE49-F238E27FC236}">
                <a16:creationId xmlns:a16="http://schemas.microsoft.com/office/drawing/2014/main" id="{3162AF5C-B441-A249-9192-AB44BE60855A}"/>
              </a:ext>
            </a:extLst>
          </p:cNvPr>
          <p:cNvCxnSpPr>
            <a:cxnSpLocks/>
          </p:cNvCxnSpPr>
          <p:nvPr/>
        </p:nvCxnSpPr>
        <p:spPr>
          <a:xfrm flipH="1">
            <a:off x="3103747" y="3127490"/>
            <a:ext cx="285429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Content Placeholder 12">
            <a:extLst>
              <a:ext uri="{FF2B5EF4-FFF2-40B4-BE49-F238E27FC236}">
                <a16:creationId xmlns:a16="http://schemas.microsoft.com/office/drawing/2014/main" id="{D5A9F70D-417F-A945-B181-1C0973560E03}"/>
              </a:ext>
            </a:extLst>
          </p:cNvPr>
          <p:cNvSpPr txBox="1">
            <a:spLocks noChangeArrowheads="1"/>
          </p:cNvSpPr>
          <p:nvPr/>
        </p:nvSpPr>
        <p:spPr bwMode="auto">
          <a:xfrm>
            <a:off x="395288" y="5837935"/>
            <a:ext cx="4860293" cy="3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Straumann A </a:t>
            </a:r>
            <a:r>
              <a:rPr kumimoji="0" lang="en-GB" altLang="en-US" sz="900" b="0" i="1"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et al</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Gastroenterology 2020; </a:t>
            </a: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doi</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10.1053/j.gastro.2020.07.039.</a:t>
            </a:r>
          </a:p>
        </p:txBody>
      </p:sp>
      <p:sp>
        <p:nvSpPr>
          <p:cNvPr id="36" name="Rectangle 1">
            <a:extLst>
              <a:ext uri="{FF2B5EF4-FFF2-40B4-BE49-F238E27FC236}">
                <a16:creationId xmlns:a16="http://schemas.microsoft.com/office/drawing/2014/main" id="{4A9D351A-66A7-AA44-B2AD-ADA8AA377C32}"/>
              </a:ext>
            </a:extLst>
          </p:cNvPr>
          <p:cNvSpPr>
            <a:spLocks noChangeArrowheads="1"/>
          </p:cNvSpPr>
          <p:nvPr/>
        </p:nvSpPr>
        <p:spPr bwMode="auto">
          <a:xfrm>
            <a:off x="395288" y="395717"/>
            <a:ext cx="61830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err="1">
                <a:ln>
                  <a:noFill/>
                </a:ln>
                <a:solidFill>
                  <a:srgbClr val="007E93"/>
                </a:solidFill>
                <a:effectLst/>
                <a:uLnTx/>
                <a:uFillTx/>
                <a:latin typeface="Arial Regular"/>
                <a:ea typeface="+mn-ea"/>
                <a:cs typeface="+mn-cs"/>
              </a:rPr>
              <a:t>Jorveza</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 can reduce the emotional and social toll of </a:t>
            </a:r>
            <a:r>
              <a:rPr kumimoji="0" lang="en-US" altLang="en-US" sz="1800" b="1" i="0" u="none" strike="noStrike" kern="1200" cap="none" spc="0" normalizeH="0" baseline="0" noProof="0" dirty="0" err="1">
                <a:ln>
                  <a:noFill/>
                </a:ln>
                <a:solidFill>
                  <a:srgbClr val="007E93"/>
                </a:solidFill>
                <a:effectLst/>
                <a:uLnTx/>
                <a:uFillTx/>
                <a:latin typeface="Arial Regular"/>
                <a:ea typeface="+mn-ea"/>
                <a:cs typeface="+mn-cs"/>
              </a:rPr>
              <a:t>EoE</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 long-term (</a:t>
            </a:r>
            <a:r>
              <a:rPr kumimoji="0" lang="en-US" altLang="en-US" sz="1800" b="1" i="0" u="none" strike="noStrike" kern="1200" cap="none" spc="0" normalizeH="0" baseline="0" noProof="0" dirty="0" err="1">
                <a:ln>
                  <a:noFill/>
                </a:ln>
                <a:solidFill>
                  <a:srgbClr val="007E93"/>
                </a:solidFill>
                <a:effectLst/>
                <a:uLnTx/>
                <a:uFillTx/>
                <a:latin typeface="Arial Regular"/>
                <a:ea typeface="+mn-ea"/>
                <a:cs typeface="+mn-cs"/>
              </a:rPr>
              <a:t>EoE</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-QoL-A )</a:t>
            </a:r>
            <a:r>
              <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rPr>
              <a:t>1</a:t>
            </a:r>
          </a:p>
        </p:txBody>
      </p:sp>
      <p:sp>
        <p:nvSpPr>
          <p:cNvPr id="39" name="Title 3">
            <a:extLst>
              <a:ext uri="{FF2B5EF4-FFF2-40B4-BE49-F238E27FC236}">
                <a16:creationId xmlns:a16="http://schemas.microsoft.com/office/drawing/2014/main" id="{2EA40374-C444-EF40-99E3-FDA25B2B63FF}"/>
              </a:ext>
            </a:extLst>
          </p:cNvPr>
          <p:cNvSpPr txBox="1">
            <a:spLocks/>
          </p:cNvSpPr>
          <p:nvPr/>
        </p:nvSpPr>
        <p:spPr>
          <a:xfrm>
            <a:off x="2456205" y="1267833"/>
            <a:ext cx="5872146" cy="38474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en-US" sz="14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Change from baseline in </a:t>
            </a:r>
            <a:r>
              <a:rPr kumimoji="0" lang="en-GB" altLang="en-US" sz="1400" b="1"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EoE</a:t>
            </a:r>
            <a:r>
              <a:rPr kumimoji="0" lang="en-GB" altLang="en-US" sz="14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-QoL-A 30 score at week 48</a:t>
            </a:r>
          </a:p>
        </p:txBody>
      </p:sp>
    </p:spTree>
    <p:extLst>
      <p:ext uri="{BB962C8B-B14F-4D97-AF65-F5344CB8AC3E}">
        <p14:creationId xmlns:p14="http://schemas.microsoft.com/office/powerpoint/2010/main" val="118993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ontent Placeholder 12">
            <a:extLst>
              <a:ext uri="{FF2B5EF4-FFF2-40B4-BE49-F238E27FC236}">
                <a16:creationId xmlns:a16="http://schemas.microsoft.com/office/drawing/2014/main" id="{3080032C-96FA-5C47-9D9A-3DB7430F32BF}"/>
              </a:ext>
            </a:extLst>
          </p:cNvPr>
          <p:cNvSpPr txBox="1">
            <a:spLocks noChangeArrowheads="1"/>
          </p:cNvSpPr>
          <p:nvPr/>
        </p:nvSpPr>
        <p:spPr bwMode="auto">
          <a:xfrm>
            <a:off x="395288" y="2284581"/>
            <a:ext cx="8029575" cy="3230773"/>
          </a:xfrm>
          <a:prstGeom prst="rect">
            <a:avLst/>
          </a:prstGeom>
          <a:solidFill>
            <a:schemeClr val="bg1">
              <a:lumMod val="95000"/>
            </a:schemeClr>
          </a:solidFill>
          <a:ln>
            <a:noFill/>
          </a:ln>
        </p:spPr>
        <p:txBody>
          <a:bodyPr lIns="144000" tIns="144000" rIns="144000" bIns="144000"/>
          <a:lstStyle>
            <a:lvl1pPr marL="141288" indent="-14128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41288" marR="0" lvl="0" indent="-141288"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endParaRPr kumimoji="0" lang="en-GB" altLang="en-US" sz="1200" b="0" i="0" u="none" strike="noStrike" kern="1200" cap="none" spc="0" normalizeH="0" baseline="0" noProof="0" dirty="0">
              <a:ln>
                <a:noFill/>
              </a:ln>
              <a:solidFill>
                <a:srgbClr val="1E1E1E"/>
              </a:solidFill>
              <a:effectLst/>
              <a:uLnTx/>
              <a:uFillTx/>
              <a:latin typeface="Arial" panose="020B0604020202020204" pitchFamily="34" charset="0"/>
              <a:ea typeface="Arial Regular"/>
              <a:cs typeface="Arial" panose="020B0604020202020204" pitchFamily="34" charset="0"/>
            </a:endParaRPr>
          </a:p>
        </p:txBody>
      </p:sp>
      <p:sp>
        <p:nvSpPr>
          <p:cNvPr id="81" name="Content Placeholder 12">
            <a:extLst>
              <a:ext uri="{FF2B5EF4-FFF2-40B4-BE49-F238E27FC236}">
                <a16:creationId xmlns:a16="http://schemas.microsoft.com/office/drawing/2014/main" id="{80B6CBFE-FB22-2E43-BF55-3BD07CE5E889}"/>
              </a:ext>
            </a:extLst>
          </p:cNvPr>
          <p:cNvSpPr txBox="1">
            <a:spLocks noChangeArrowheads="1"/>
          </p:cNvSpPr>
          <p:nvPr/>
        </p:nvSpPr>
        <p:spPr bwMode="auto">
          <a:xfrm>
            <a:off x="395287" y="1206614"/>
            <a:ext cx="7415469" cy="9669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1F2F1">
                    <a:lumMod val="25000"/>
                  </a:srgbClr>
                </a:solidFill>
                <a:effectLst/>
                <a:uLnTx/>
                <a:uFillTx/>
                <a:latin typeface="Arial Regular"/>
                <a:ea typeface="+mn-ea"/>
                <a:cs typeface="+mn-cs"/>
              </a:rPr>
              <a:t>The </a:t>
            </a:r>
            <a:r>
              <a:rPr kumimoji="0" lang="en-US" altLang="en-US" sz="1400" b="0" i="0" u="none" strike="noStrike" kern="1200" cap="none" spc="0" normalizeH="0" baseline="0" noProof="0" dirty="0" err="1">
                <a:ln>
                  <a:noFill/>
                </a:ln>
                <a:solidFill>
                  <a:srgbClr val="F1F2F1">
                    <a:lumMod val="25000"/>
                  </a:srgbClr>
                </a:solidFill>
                <a:effectLst/>
                <a:uLnTx/>
                <a:uFillTx/>
                <a:latin typeface="Arial Regular"/>
                <a:ea typeface="+mn-ea"/>
                <a:cs typeface="+mn-cs"/>
              </a:rPr>
              <a:t>modSHS</a:t>
            </a:r>
            <a:r>
              <a:rPr kumimoji="0" lang="en-US" altLang="en-US" sz="1400" b="0" i="0" u="none" strike="noStrike" kern="1200" cap="none" spc="0" normalizeH="0" baseline="0" noProof="0" dirty="0">
                <a:ln>
                  <a:noFill/>
                </a:ln>
                <a:solidFill>
                  <a:srgbClr val="F1F2F1">
                    <a:lumMod val="25000"/>
                  </a:srgbClr>
                </a:solidFill>
                <a:effectLst/>
                <a:uLnTx/>
                <a:uFillTx/>
                <a:latin typeface="Arial Regular"/>
                <a:ea typeface="+mn-ea"/>
                <a:cs typeface="+mn-cs"/>
              </a:rPr>
              <a:t> is a responsive measure of subjective health that has been previously used in ulcerative colitis, collagenous colitis and Crohn’s disease patients</a:t>
            </a:r>
          </a:p>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1F2F1">
                    <a:lumMod val="25000"/>
                  </a:srgbClr>
                </a:solidFill>
                <a:effectLst/>
                <a:uLnTx/>
                <a:uFillTx/>
                <a:latin typeface="Arial Regular"/>
                <a:ea typeface="+mn-ea"/>
                <a:cs typeface="+mn-cs"/>
              </a:rPr>
              <a:t>A significant and clinically relevant deterioration in all four QoL scales was observed in the placebo group </a:t>
            </a:r>
          </a:p>
        </p:txBody>
      </p:sp>
      <p:sp>
        <p:nvSpPr>
          <p:cNvPr id="26" name="Content Placeholder 12">
            <a:extLst>
              <a:ext uri="{FF2B5EF4-FFF2-40B4-BE49-F238E27FC236}">
                <a16:creationId xmlns:a16="http://schemas.microsoft.com/office/drawing/2014/main" id="{43861B28-F178-1548-8FE4-7B22460CBBA2}"/>
              </a:ext>
            </a:extLst>
          </p:cNvPr>
          <p:cNvSpPr txBox="1">
            <a:spLocks noChangeArrowheads="1"/>
          </p:cNvSpPr>
          <p:nvPr/>
        </p:nvSpPr>
        <p:spPr bwMode="auto">
          <a:xfrm>
            <a:off x="395288" y="6201012"/>
            <a:ext cx="1947751" cy="28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b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br>
            <a:r>
              <a:rPr kumimoji="0" lang="en-GB" sz="900" b="0" i="0" u="none" strike="noStrike" kern="1200" cap="none" spc="0" normalizeH="0" baseline="0" noProof="0" dirty="0" err="1">
                <a:ln>
                  <a:noFill/>
                </a:ln>
                <a:solidFill>
                  <a:srgbClr val="FFFFFF"/>
                </a:solidFill>
                <a:effectLst/>
                <a:uLnTx/>
                <a:uFillTx/>
                <a:latin typeface="Arial Regular"/>
                <a:ea typeface="+mn-ea"/>
                <a:cs typeface="+mn-cs"/>
              </a:rPr>
              <a:t>EoE</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eosinophilic oesophagitis</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modSHS</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modified Short Health Scale</a:t>
            </a:r>
          </a:p>
        </p:txBody>
      </p:sp>
      <p:cxnSp>
        <p:nvCxnSpPr>
          <p:cNvPr id="28" name="Straight Connector 27">
            <a:extLst>
              <a:ext uri="{FF2B5EF4-FFF2-40B4-BE49-F238E27FC236}">
                <a16:creationId xmlns:a16="http://schemas.microsoft.com/office/drawing/2014/main" id="{A52C8A13-DEF7-8641-B075-2C27D2D1DB86}"/>
              </a:ext>
            </a:extLst>
          </p:cNvPr>
          <p:cNvCxnSpPr>
            <a:cxnSpLocks/>
          </p:cNvCxnSpPr>
          <p:nvPr/>
        </p:nvCxnSpPr>
        <p:spPr>
          <a:xfrm>
            <a:off x="889502" y="2886416"/>
            <a:ext cx="0" cy="192173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D80A07F8-95F2-DF4B-8347-4E75F2B330EA}"/>
              </a:ext>
            </a:extLst>
          </p:cNvPr>
          <p:cNvSpPr/>
          <p:nvPr/>
        </p:nvSpPr>
        <p:spPr>
          <a:xfrm>
            <a:off x="1512281" y="4477251"/>
            <a:ext cx="306584" cy="628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0" name="Content Placeholder 12">
            <a:extLst>
              <a:ext uri="{FF2B5EF4-FFF2-40B4-BE49-F238E27FC236}">
                <a16:creationId xmlns:a16="http://schemas.microsoft.com/office/drawing/2014/main" id="{E0B4B98A-FEC0-7C44-AC5A-05D46B0CF0B5}"/>
              </a:ext>
            </a:extLst>
          </p:cNvPr>
          <p:cNvSpPr txBox="1">
            <a:spLocks noChangeArrowheads="1"/>
          </p:cNvSpPr>
          <p:nvPr/>
        </p:nvSpPr>
        <p:spPr bwMode="auto">
          <a:xfrm>
            <a:off x="1101034" y="4758493"/>
            <a:ext cx="331745" cy="21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-3</a:t>
            </a:r>
          </a:p>
        </p:txBody>
      </p:sp>
      <p:sp>
        <p:nvSpPr>
          <p:cNvPr id="31" name="Rectangle 30">
            <a:extLst>
              <a:ext uri="{FF2B5EF4-FFF2-40B4-BE49-F238E27FC236}">
                <a16:creationId xmlns:a16="http://schemas.microsoft.com/office/drawing/2014/main" id="{1A07D403-1544-994C-B1E6-482DC42EFC06}"/>
              </a:ext>
            </a:extLst>
          </p:cNvPr>
          <p:cNvSpPr/>
          <p:nvPr/>
        </p:nvSpPr>
        <p:spPr>
          <a:xfrm flipV="1">
            <a:off x="1113149" y="4539237"/>
            <a:ext cx="307516" cy="205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2" name="Content Placeholder 12">
            <a:extLst>
              <a:ext uri="{FF2B5EF4-FFF2-40B4-BE49-F238E27FC236}">
                <a16:creationId xmlns:a16="http://schemas.microsoft.com/office/drawing/2014/main" id="{294D1F3F-CD4F-7D4D-A628-AE28FAB6FE21}"/>
              </a:ext>
            </a:extLst>
          </p:cNvPr>
          <p:cNvSpPr txBox="1">
            <a:spLocks noChangeArrowheads="1"/>
          </p:cNvSpPr>
          <p:nvPr/>
        </p:nvSpPr>
        <p:spPr bwMode="auto">
          <a:xfrm>
            <a:off x="1512281" y="4285342"/>
            <a:ext cx="295184" cy="17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1</a:t>
            </a:r>
          </a:p>
        </p:txBody>
      </p:sp>
      <p:sp>
        <p:nvSpPr>
          <p:cNvPr id="36" name="Rectangle 35">
            <a:extLst>
              <a:ext uri="{FF2B5EF4-FFF2-40B4-BE49-F238E27FC236}">
                <a16:creationId xmlns:a16="http://schemas.microsoft.com/office/drawing/2014/main" id="{6BDD9E1B-52D6-7943-B936-ED9C38952F37}"/>
              </a:ext>
            </a:extLst>
          </p:cNvPr>
          <p:cNvSpPr/>
          <p:nvPr/>
        </p:nvSpPr>
        <p:spPr>
          <a:xfrm>
            <a:off x="1941788" y="3374568"/>
            <a:ext cx="306584" cy="115999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7" name="Content Placeholder 12">
            <a:extLst>
              <a:ext uri="{FF2B5EF4-FFF2-40B4-BE49-F238E27FC236}">
                <a16:creationId xmlns:a16="http://schemas.microsoft.com/office/drawing/2014/main" id="{AA7D7FC7-8F31-E84B-B3F6-E60FB5AD09C8}"/>
              </a:ext>
            </a:extLst>
          </p:cNvPr>
          <p:cNvSpPr txBox="1">
            <a:spLocks noChangeArrowheads="1"/>
          </p:cNvSpPr>
          <p:nvPr/>
        </p:nvSpPr>
        <p:spPr bwMode="auto">
          <a:xfrm>
            <a:off x="1941788" y="3195452"/>
            <a:ext cx="331746" cy="21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0000">
                    <a:lumMod val="50000"/>
                    <a:lumOff val="50000"/>
                  </a:srgbClr>
                </a:solidFill>
                <a:effectLst/>
                <a:uLnTx/>
                <a:uFillTx/>
                <a:latin typeface="Arial Regular"/>
                <a:ea typeface="Arial Regular"/>
                <a:cs typeface="Arial Regular"/>
              </a:rPr>
              <a:t>23</a:t>
            </a:r>
          </a:p>
        </p:txBody>
      </p:sp>
      <p:sp>
        <p:nvSpPr>
          <p:cNvPr id="39" name="Freeform 38">
            <a:extLst>
              <a:ext uri="{FF2B5EF4-FFF2-40B4-BE49-F238E27FC236}">
                <a16:creationId xmlns:a16="http://schemas.microsoft.com/office/drawing/2014/main" id="{FC554074-A305-4045-8511-41EF83D410FD}"/>
              </a:ext>
            </a:extLst>
          </p:cNvPr>
          <p:cNvSpPr/>
          <p:nvPr/>
        </p:nvSpPr>
        <p:spPr>
          <a:xfrm flipH="1">
            <a:off x="1661149" y="3106133"/>
            <a:ext cx="422669" cy="1154333"/>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145279 h 768766"/>
              <a:gd name="connsiteX1" fmla="*/ 0 w 769122"/>
              <a:gd name="connsiteY1" fmla="*/ 0 h 768766"/>
              <a:gd name="connsiteX2" fmla="*/ 769122 w 769122"/>
              <a:gd name="connsiteY2" fmla="*/ 0 h 768766"/>
              <a:gd name="connsiteX3" fmla="*/ 769122 w 769122"/>
              <a:gd name="connsiteY3" fmla="*/ 768766 h 768766"/>
              <a:gd name="connsiteX0" fmla="*/ 0 w 769122"/>
              <a:gd name="connsiteY0" fmla="*/ 145279 h 1814778"/>
              <a:gd name="connsiteX1" fmla="*/ 0 w 769122"/>
              <a:gd name="connsiteY1" fmla="*/ 0 h 1814778"/>
              <a:gd name="connsiteX2" fmla="*/ 769122 w 769122"/>
              <a:gd name="connsiteY2" fmla="*/ 0 h 1814778"/>
              <a:gd name="connsiteX3" fmla="*/ 769122 w 769122"/>
              <a:gd name="connsiteY3" fmla="*/ 1814778 h 1814778"/>
            </a:gdLst>
            <a:ahLst/>
            <a:cxnLst>
              <a:cxn ang="0">
                <a:pos x="connsiteX0" y="connsiteY0"/>
              </a:cxn>
              <a:cxn ang="0">
                <a:pos x="connsiteX1" y="connsiteY1"/>
              </a:cxn>
              <a:cxn ang="0">
                <a:pos x="connsiteX2" y="connsiteY2"/>
              </a:cxn>
              <a:cxn ang="0">
                <a:pos x="connsiteX3" y="connsiteY3"/>
              </a:cxn>
            </a:cxnLst>
            <a:rect l="l" t="t" r="r" b="b"/>
            <a:pathLst>
              <a:path w="769122" h="1814778">
                <a:moveTo>
                  <a:pt x="0" y="145279"/>
                </a:moveTo>
                <a:lnTo>
                  <a:pt x="0" y="0"/>
                </a:lnTo>
                <a:lnTo>
                  <a:pt x="769122" y="0"/>
                </a:lnTo>
                <a:lnTo>
                  <a:pt x="769122" y="1814778"/>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Content Placeholder 12">
            <a:extLst>
              <a:ext uri="{FF2B5EF4-FFF2-40B4-BE49-F238E27FC236}">
                <a16:creationId xmlns:a16="http://schemas.microsoft.com/office/drawing/2014/main" id="{0B345883-1452-FE45-8C1F-A14F0EF9225E}"/>
              </a:ext>
            </a:extLst>
          </p:cNvPr>
          <p:cNvSpPr txBox="1">
            <a:spLocks noChangeArrowheads="1"/>
          </p:cNvSpPr>
          <p:nvPr/>
        </p:nvSpPr>
        <p:spPr bwMode="auto">
          <a:xfrm>
            <a:off x="1619872" y="2983905"/>
            <a:ext cx="529059" cy="15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p&lt;0.0001</a:t>
            </a:r>
          </a:p>
        </p:txBody>
      </p:sp>
      <p:sp>
        <p:nvSpPr>
          <p:cNvPr id="41" name="Freeform 40">
            <a:extLst>
              <a:ext uri="{FF2B5EF4-FFF2-40B4-BE49-F238E27FC236}">
                <a16:creationId xmlns:a16="http://schemas.microsoft.com/office/drawing/2014/main" id="{E0B4A1D7-59B2-E548-B65D-9160BFF71166}"/>
              </a:ext>
            </a:extLst>
          </p:cNvPr>
          <p:cNvSpPr/>
          <p:nvPr/>
        </p:nvSpPr>
        <p:spPr>
          <a:xfrm flipH="1">
            <a:off x="1262478" y="2932446"/>
            <a:ext cx="868733" cy="1553296"/>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4120676"/>
              <a:gd name="connsiteX1" fmla="*/ 0 w 769122"/>
              <a:gd name="connsiteY1" fmla="*/ 0 h 4120676"/>
              <a:gd name="connsiteX2" fmla="*/ 769122 w 769122"/>
              <a:gd name="connsiteY2" fmla="*/ 0 h 4120676"/>
              <a:gd name="connsiteX3" fmla="*/ 769122 w 769122"/>
              <a:gd name="connsiteY3" fmla="*/ 4120676 h 4120676"/>
              <a:gd name="connsiteX0" fmla="*/ 0 w 769122"/>
              <a:gd name="connsiteY0" fmla="*/ 1170635 h 4120676"/>
              <a:gd name="connsiteX1" fmla="*/ 0 w 769122"/>
              <a:gd name="connsiteY1" fmla="*/ 0 h 4120676"/>
              <a:gd name="connsiteX2" fmla="*/ 769122 w 769122"/>
              <a:gd name="connsiteY2" fmla="*/ 0 h 4120676"/>
              <a:gd name="connsiteX3" fmla="*/ 769122 w 769122"/>
              <a:gd name="connsiteY3" fmla="*/ 4120676 h 4120676"/>
              <a:gd name="connsiteX0" fmla="*/ 0 w 769122"/>
              <a:gd name="connsiteY0" fmla="*/ 1170635 h 6930584"/>
              <a:gd name="connsiteX1" fmla="*/ 0 w 769122"/>
              <a:gd name="connsiteY1" fmla="*/ 0 h 6930584"/>
              <a:gd name="connsiteX2" fmla="*/ 769122 w 769122"/>
              <a:gd name="connsiteY2" fmla="*/ 0 h 6930584"/>
              <a:gd name="connsiteX3" fmla="*/ 769122 w 769122"/>
              <a:gd name="connsiteY3" fmla="*/ 6930584 h 6930584"/>
            </a:gdLst>
            <a:ahLst/>
            <a:cxnLst>
              <a:cxn ang="0">
                <a:pos x="connsiteX0" y="connsiteY0"/>
              </a:cxn>
              <a:cxn ang="0">
                <a:pos x="connsiteX1" y="connsiteY1"/>
              </a:cxn>
              <a:cxn ang="0">
                <a:pos x="connsiteX2" y="connsiteY2"/>
              </a:cxn>
              <a:cxn ang="0">
                <a:pos x="connsiteX3" y="connsiteY3"/>
              </a:cxn>
            </a:cxnLst>
            <a:rect l="l" t="t" r="r" b="b"/>
            <a:pathLst>
              <a:path w="769122" h="6930584">
                <a:moveTo>
                  <a:pt x="0" y="1170635"/>
                </a:moveTo>
                <a:lnTo>
                  <a:pt x="0" y="0"/>
                </a:lnTo>
                <a:lnTo>
                  <a:pt x="769122" y="0"/>
                </a:lnTo>
                <a:lnTo>
                  <a:pt x="769122" y="6930584"/>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2" name="Content Placeholder 12">
            <a:extLst>
              <a:ext uri="{FF2B5EF4-FFF2-40B4-BE49-F238E27FC236}">
                <a16:creationId xmlns:a16="http://schemas.microsoft.com/office/drawing/2014/main" id="{4CD02FE7-2039-9C41-AA91-CF93066792F3}"/>
              </a:ext>
            </a:extLst>
          </p:cNvPr>
          <p:cNvSpPr txBox="1">
            <a:spLocks noChangeArrowheads="1"/>
          </p:cNvSpPr>
          <p:nvPr/>
        </p:nvSpPr>
        <p:spPr bwMode="auto">
          <a:xfrm>
            <a:off x="1439655" y="2805269"/>
            <a:ext cx="544674" cy="13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p&lt;0.0001</a:t>
            </a:r>
          </a:p>
        </p:txBody>
      </p:sp>
      <p:sp>
        <p:nvSpPr>
          <p:cNvPr id="43" name="Content Placeholder 12">
            <a:extLst>
              <a:ext uri="{FF2B5EF4-FFF2-40B4-BE49-F238E27FC236}">
                <a16:creationId xmlns:a16="http://schemas.microsoft.com/office/drawing/2014/main" id="{9475564B-CBF1-E946-B641-1B0380EB800E}"/>
              </a:ext>
            </a:extLst>
          </p:cNvPr>
          <p:cNvSpPr txBox="1">
            <a:spLocks noChangeArrowheads="1"/>
          </p:cNvSpPr>
          <p:nvPr/>
        </p:nvSpPr>
        <p:spPr bwMode="auto">
          <a:xfrm rot="16200000">
            <a:off x="-96292" y="3942104"/>
            <a:ext cx="1430141" cy="13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Change in score</a:t>
            </a:r>
          </a:p>
        </p:txBody>
      </p:sp>
      <p:sp>
        <p:nvSpPr>
          <p:cNvPr id="44" name="Content Placeholder 12">
            <a:extLst>
              <a:ext uri="{FF2B5EF4-FFF2-40B4-BE49-F238E27FC236}">
                <a16:creationId xmlns:a16="http://schemas.microsoft.com/office/drawing/2014/main" id="{7860E739-8682-C347-A64C-26BA1834A5B2}"/>
              </a:ext>
            </a:extLst>
          </p:cNvPr>
          <p:cNvSpPr txBox="1">
            <a:spLocks noChangeArrowheads="1"/>
          </p:cNvSpPr>
          <p:nvPr/>
        </p:nvSpPr>
        <p:spPr bwMode="auto">
          <a:xfrm>
            <a:off x="673342" y="3199525"/>
            <a:ext cx="153428" cy="16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a:t>
            </a:r>
          </a:p>
        </p:txBody>
      </p:sp>
      <p:cxnSp>
        <p:nvCxnSpPr>
          <p:cNvPr id="45" name="Straight Connector 44">
            <a:extLst>
              <a:ext uri="{FF2B5EF4-FFF2-40B4-BE49-F238E27FC236}">
                <a16:creationId xmlns:a16="http://schemas.microsoft.com/office/drawing/2014/main" id="{4C19C951-A6A8-8F46-BE5B-7E81DFDD0195}"/>
              </a:ext>
            </a:extLst>
          </p:cNvPr>
          <p:cNvCxnSpPr>
            <a:cxnSpLocks/>
          </p:cNvCxnSpPr>
          <p:nvPr/>
        </p:nvCxnSpPr>
        <p:spPr>
          <a:xfrm flipH="1" flipV="1">
            <a:off x="885775" y="4535793"/>
            <a:ext cx="1514297" cy="34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Content Placeholder 12">
            <a:extLst>
              <a:ext uri="{FF2B5EF4-FFF2-40B4-BE49-F238E27FC236}">
                <a16:creationId xmlns:a16="http://schemas.microsoft.com/office/drawing/2014/main" id="{EE50C74E-1F03-C747-8406-3B0114152902}"/>
              </a:ext>
            </a:extLst>
          </p:cNvPr>
          <p:cNvSpPr txBox="1">
            <a:spLocks noChangeArrowheads="1"/>
          </p:cNvSpPr>
          <p:nvPr/>
        </p:nvSpPr>
        <p:spPr bwMode="auto">
          <a:xfrm>
            <a:off x="719550" y="2424453"/>
            <a:ext cx="1842408" cy="30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Increase in</a:t>
            </a:r>
            <a:b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br>
            <a: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symptom burden</a:t>
            </a:r>
            <a:endParaRPr kumimoji="0" lang="en-GB" altLang="en-US" sz="1000" b="1" i="0" u="none" strike="noStrike" kern="1200" cap="none" spc="0" normalizeH="0" baseline="30000" noProof="0" dirty="0">
              <a:ln>
                <a:noFill/>
              </a:ln>
              <a:solidFill>
                <a:srgbClr val="F1F2F1">
                  <a:lumMod val="25000"/>
                </a:srgbClr>
              </a:solidFill>
              <a:effectLst/>
              <a:uLnTx/>
              <a:uFillTx/>
              <a:latin typeface="Arial Regular"/>
              <a:ea typeface="Arial Regular"/>
              <a:cs typeface="Arial Regular"/>
            </a:endParaRPr>
          </a:p>
        </p:txBody>
      </p:sp>
      <p:cxnSp>
        <p:nvCxnSpPr>
          <p:cNvPr id="69" name="Straight Connector 68">
            <a:extLst>
              <a:ext uri="{FF2B5EF4-FFF2-40B4-BE49-F238E27FC236}">
                <a16:creationId xmlns:a16="http://schemas.microsoft.com/office/drawing/2014/main" id="{86DA0E92-1FDF-3743-BF45-FF4C5E8BB240}"/>
              </a:ext>
            </a:extLst>
          </p:cNvPr>
          <p:cNvCxnSpPr>
            <a:cxnSpLocks/>
          </p:cNvCxnSpPr>
          <p:nvPr/>
        </p:nvCxnSpPr>
        <p:spPr>
          <a:xfrm>
            <a:off x="2846340" y="2886416"/>
            <a:ext cx="0" cy="192173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B78AF74D-DE58-4F44-98B5-B175998ACABC}"/>
              </a:ext>
            </a:extLst>
          </p:cNvPr>
          <p:cNvSpPr/>
          <p:nvPr/>
        </p:nvSpPr>
        <p:spPr>
          <a:xfrm>
            <a:off x="3469119" y="4533290"/>
            <a:ext cx="306584" cy="628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71" name="Content Placeholder 12">
            <a:extLst>
              <a:ext uri="{FF2B5EF4-FFF2-40B4-BE49-F238E27FC236}">
                <a16:creationId xmlns:a16="http://schemas.microsoft.com/office/drawing/2014/main" id="{6DE8337A-D2E2-CF4C-A07F-235BC9158A37}"/>
              </a:ext>
            </a:extLst>
          </p:cNvPr>
          <p:cNvSpPr txBox="1">
            <a:spLocks noChangeArrowheads="1"/>
          </p:cNvSpPr>
          <p:nvPr/>
        </p:nvSpPr>
        <p:spPr bwMode="auto">
          <a:xfrm>
            <a:off x="3057872" y="4568791"/>
            <a:ext cx="331745" cy="21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0</a:t>
            </a:r>
          </a:p>
        </p:txBody>
      </p:sp>
      <p:sp>
        <p:nvSpPr>
          <p:cNvPr id="73" name="Content Placeholder 12">
            <a:extLst>
              <a:ext uri="{FF2B5EF4-FFF2-40B4-BE49-F238E27FC236}">
                <a16:creationId xmlns:a16="http://schemas.microsoft.com/office/drawing/2014/main" id="{C2AF18A2-A039-8A43-B41C-7054B70AA96E}"/>
              </a:ext>
            </a:extLst>
          </p:cNvPr>
          <p:cNvSpPr txBox="1">
            <a:spLocks noChangeArrowheads="1"/>
          </p:cNvSpPr>
          <p:nvPr/>
        </p:nvSpPr>
        <p:spPr bwMode="auto">
          <a:xfrm>
            <a:off x="3469119" y="4612229"/>
            <a:ext cx="295184" cy="17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-1</a:t>
            </a:r>
          </a:p>
        </p:txBody>
      </p:sp>
      <p:sp>
        <p:nvSpPr>
          <p:cNvPr id="84" name="Content Placeholder 12">
            <a:extLst>
              <a:ext uri="{FF2B5EF4-FFF2-40B4-BE49-F238E27FC236}">
                <a16:creationId xmlns:a16="http://schemas.microsoft.com/office/drawing/2014/main" id="{6C98BAB1-50C4-DB42-B3FA-8F529DADC6E5}"/>
              </a:ext>
            </a:extLst>
          </p:cNvPr>
          <p:cNvSpPr txBox="1">
            <a:spLocks noChangeArrowheads="1"/>
          </p:cNvSpPr>
          <p:nvPr/>
        </p:nvSpPr>
        <p:spPr bwMode="auto">
          <a:xfrm rot="16200000">
            <a:off x="1860546" y="3972044"/>
            <a:ext cx="1430141" cy="13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Change in score</a:t>
            </a:r>
          </a:p>
        </p:txBody>
      </p:sp>
      <p:sp>
        <p:nvSpPr>
          <p:cNvPr id="85" name="Content Placeholder 12">
            <a:extLst>
              <a:ext uri="{FF2B5EF4-FFF2-40B4-BE49-F238E27FC236}">
                <a16:creationId xmlns:a16="http://schemas.microsoft.com/office/drawing/2014/main" id="{ADFBBB33-83DE-AB43-91CC-6605DEA13BDA}"/>
              </a:ext>
            </a:extLst>
          </p:cNvPr>
          <p:cNvSpPr txBox="1">
            <a:spLocks noChangeArrowheads="1"/>
          </p:cNvSpPr>
          <p:nvPr/>
        </p:nvSpPr>
        <p:spPr bwMode="auto">
          <a:xfrm>
            <a:off x="2630180" y="3199525"/>
            <a:ext cx="153428" cy="16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a:t>
            </a:r>
          </a:p>
        </p:txBody>
      </p:sp>
      <p:cxnSp>
        <p:nvCxnSpPr>
          <p:cNvPr id="86" name="Straight Connector 85">
            <a:extLst>
              <a:ext uri="{FF2B5EF4-FFF2-40B4-BE49-F238E27FC236}">
                <a16:creationId xmlns:a16="http://schemas.microsoft.com/office/drawing/2014/main" id="{15E93A15-8D42-7D4D-A818-85D3CC50EF89}"/>
              </a:ext>
            </a:extLst>
          </p:cNvPr>
          <p:cNvCxnSpPr>
            <a:cxnSpLocks/>
          </p:cNvCxnSpPr>
          <p:nvPr/>
        </p:nvCxnSpPr>
        <p:spPr>
          <a:xfrm flipH="1" flipV="1">
            <a:off x="2842613" y="4535793"/>
            <a:ext cx="1514297" cy="34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Content Placeholder 12">
            <a:extLst>
              <a:ext uri="{FF2B5EF4-FFF2-40B4-BE49-F238E27FC236}">
                <a16:creationId xmlns:a16="http://schemas.microsoft.com/office/drawing/2014/main" id="{92E78F7E-F11C-6848-983C-CEEB47243F44}"/>
              </a:ext>
            </a:extLst>
          </p:cNvPr>
          <p:cNvSpPr txBox="1">
            <a:spLocks noChangeArrowheads="1"/>
          </p:cNvSpPr>
          <p:nvPr/>
        </p:nvSpPr>
        <p:spPr bwMode="auto">
          <a:xfrm>
            <a:off x="2676387" y="2424453"/>
            <a:ext cx="1949867" cy="30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Deterioration in </a:t>
            </a:r>
            <a:b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br>
            <a: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social function</a:t>
            </a:r>
            <a:endParaRPr kumimoji="0" lang="en-GB" altLang="en-US" sz="1000" b="1" i="0" u="none" strike="noStrike" kern="1200" cap="none" spc="0" normalizeH="0" baseline="30000" noProof="0" dirty="0">
              <a:ln>
                <a:noFill/>
              </a:ln>
              <a:solidFill>
                <a:srgbClr val="F1F2F1">
                  <a:lumMod val="25000"/>
                </a:srgbClr>
              </a:solidFill>
              <a:effectLst/>
              <a:uLnTx/>
              <a:uFillTx/>
              <a:latin typeface="Arial Regular"/>
              <a:ea typeface="Arial Regular"/>
              <a:cs typeface="Arial Regular"/>
            </a:endParaRPr>
          </a:p>
        </p:txBody>
      </p:sp>
      <p:cxnSp>
        <p:nvCxnSpPr>
          <p:cNvPr id="88" name="Straight Connector 87">
            <a:extLst>
              <a:ext uri="{FF2B5EF4-FFF2-40B4-BE49-F238E27FC236}">
                <a16:creationId xmlns:a16="http://schemas.microsoft.com/office/drawing/2014/main" id="{7458561F-E294-8D40-93E0-E38881BD0394}"/>
              </a:ext>
            </a:extLst>
          </p:cNvPr>
          <p:cNvCxnSpPr>
            <a:cxnSpLocks/>
          </p:cNvCxnSpPr>
          <p:nvPr/>
        </p:nvCxnSpPr>
        <p:spPr>
          <a:xfrm>
            <a:off x="4807338" y="2886416"/>
            <a:ext cx="0" cy="220671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638950F9-CA15-D648-917E-2BB8D0922D81}"/>
              </a:ext>
            </a:extLst>
          </p:cNvPr>
          <p:cNvSpPr/>
          <p:nvPr/>
        </p:nvSpPr>
        <p:spPr>
          <a:xfrm>
            <a:off x="5430117" y="4542668"/>
            <a:ext cx="306584" cy="8127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90" name="Content Placeholder 12">
            <a:extLst>
              <a:ext uri="{FF2B5EF4-FFF2-40B4-BE49-F238E27FC236}">
                <a16:creationId xmlns:a16="http://schemas.microsoft.com/office/drawing/2014/main" id="{C65EBA6C-A8FD-5347-A636-88CC1442E4AF}"/>
              </a:ext>
            </a:extLst>
          </p:cNvPr>
          <p:cNvSpPr txBox="1">
            <a:spLocks noChangeArrowheads="1"/>
          </p:cNvSpPr>
          <p:nvPr/>
        </p:nvSpPr>
        <p:spPr bwMode="auto">
          <a:xfrm>
            <a:off x="5018870" y="5043626"/>
            <a:ext cx="331745" cy="21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-9</a:t>
            </a:r>
          </a:p>
        </p:txBody>
      </p:sp>
      <p:sp>
        <p:nvSpPr>
          <p:cNvPr id="91" name="Rectangle 90">
            <a:extLst>
              <a:ext uri="{FF2B5EF4-FFF2-40B4-BE49-F238E27FC236}">
                <a16:creationId xmlns:a16="http://schemas.microsoft.com/office/drawing/2014/main" id="{0C45EC92-B353-D545-8788-523597552296}"/>
              </a:ext>
            </a:extLst>
          </p:cNvPr>
          <p:cNvSpPr/>
          <p:nvPr/>
        </p:nvSpPr>
        <p:spPr>
          <a:xfrm flipV="1">
            <a:off x="5030985" y="4539903"/>
            <a:ext cx="307516" cy="492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92" name="Content Placeholder 12">
            <a:extLst>
              <a:ext uri="{FF2B5EF4-FFF2-40B4-BE49-F238E27FC236}">
                <a16:creationId xmlns:a16="http://schemas.microsoft.com/office/drawing/2014/main" id="{9464CE8F-1D59-CB46-96B8-E9ED6A5F5133}"/>
              </a:ext>
            </a:extLst>
          </p:cNvPr>
          <p:cNvSpPr txBox="1">
            <a:spLocks noChangeArrowheads="1"/>
          </p:cNvSpPr>
          <p:nvPr/>
        </p:nvSpPr>
        <p:spPr bwMode="auto">
          <a:xfrm>
            <a:off x="5430117" y="4620193"/>
            <a:ext cx="295184" cy="17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-2</a:t>
            </a:r>
          </a:p>
        </p:txBody>
      </p:sp>
      <p:sp>
        <p:nvSpPr>
          <p:cNvPr id="102" name="Content Placeholder 12">
            <a:extLst>
              <a:ext uri="{FF2B5EF4-FFF2-40B4-BE49-F238E27FC236}">
                <a16:creationId xmlns:a16="http://schemas.microsoft.com/office/drawing/2014/main" id="{21157D10-4768-D742-A987-79A603CF52D6}"/>
              </a:ext>
            </a:extLst>
          </p:cNvPr>
          <p:cNvSpPr txBox="1">
            <a:spLocks noChangeArrowheads="1"/>
          </p:cNvSpPr>
          <p:nvPr/>
        </p:nvSpPr>
        <p:spPr bwMode="auto">
          <a:xfrm rot="16200000">
            <a:off x="3821544" y="4049068"/>
            <a:ext cx="1430141" cy="13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Change in score</a:t>
            </a:r>
          </a:p>
        </p:txBody>
      </p:sp>
      <p:sp>
        <p:nvSpPr>
          <p:cNvPr id="103" name="Content Placeholder 12">
            <a:extLst>
              <a:ext uri="{FF2B5EF4-FFF2-40B4-BE49-F238E27FC236}">
                <a16:creationId xmlns:a16="http://schemas.microsoft.com/office/drawing/2014/main" id="{99DA7700-28E0-0B41-A8FF-661BDB69C1CB}"/>
              </a:ext>
            </a:extLst>
          </p:cNvPr>
          <p:cNvSpPr txBox="1">
            <a:spLocks noChangeArrowheads="1"/>
          </p:cNvSpPr>
          <p:nvPr/>
        </p:nvSpPr>
        <p:spPr bwMode="auto">
          <a:xfrm>
            <a:off x="4591178" y="3200192"/>
            <a:ext cx="153428" cy="16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a:t>
            </a:r>
          </a:p>
        </p:txBody>
      </p:sp>
      <p:sp>
        <p:nvSpPr>
          <p:cNvPr id="105" name="Content Placeholder 12">
            <a:extLst>
              <a:ext uri="{FF2B5EF4-FFF2-40B4-BE49-F238E27FC236}">
                <a16:creationId xmlns:a16="http://schemas.microsoft.com/office/drawing/2014/main" id="{58E2CF2A-2625-DB41-B06B-5FF7A0838289}"/>
              </a:ext>
            </a:extLst>
          </p:cNvPr>
          <p:cNvSpPr txBox="1">
            <a:spLocks noChangeArrowheads="1"/>
          </p:cNvSpPr>
          <p:nvPr/>
        </p:nvSpPr>
        <p:spPr bwMode="auto">
          <a:xfrm>
            <a:off x="4637386" y="2424453"/>
            <a:ext cx="1842408" cy="30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Increase in </a:t>
            </a:r>
            <a:b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br>
            <a: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disease-related worry</a:t>
            </a:r>
            <a:endParaRPr kumimoji="0" lang="en-GB" altLang="en-US" sz="1000" b="1" i="0" u="none" strike="noStrike" kern="1200" cap="none" spc="0" normalizeH="0" baseline="30000" noProof="0" dirty="0">
              <a:ln>
                <a:noFill/>
              </a:ln>
              <a:solidFill>
                <a:srgbClr val="F1F2F1">
                  <a:lumMod val="25000"/>
                </a:srgbClr>
              </a:solidFill>
              <a:effectLst/>
              <a:uLnTx/>
              <a:uFillTx/>
              <a:latin typeface="Arial Regular"/>
              <a:ea typeface="Arial Regular"/>
              <a:cs typeface="Arial Regular"/>
            </a:endParaRPr>
          </a:p>
        </p:txBody>
      </p:sp>
      <p:cxnSp>
        <p:nvCxnSpPr>
          <p:cNvPr id="106" name="Straight Connector 105">
            <a:extLst>
              <a:ext uri="{FF2B5EF4-FFF2-40B4-BE49-F238E27FC236}">
                <a16:creationId xmlns:a16="http://schemas.microsoft.com/office/drawing/2014/main" id="{0E1E7560-4C18-A24D-BA33-735D8EFC9607}"/>
              </a:ext>
            </a:extLst>
          </p:cNvPr>
          <p:cNvCxnSpPr>
            <a:cxnSpLocks/>
          </p:cNvCxnSpPr>
          <p:nvPr/>
        </p:nvCxnSpPr>
        <p:spPr>
          <a:xfrm>
            <a:off x="6764176" y="2886416"/>
            <a:ext cx="0" cy="194557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D6AADAA2-5A2C-A04C-B7EB-759441BC9FA5}"/>
              </a:ext>
            </a:extLst>
          </p:cNvPr>
          <p:cNvSpPr/>
          <p:nvPr/>
        </p:nvSpPr>
        <p:spPr>
          <a:xfrm>
            <a:off x="7386955" y="4545224"/>
            <a:ext cx="306584" cy="8127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108" name="Content Placeholder 12">
            <a:extLst>
              <a:ext uri="{FF2B5EF4-FFF2-40B4-BE49-F238E27FC236}">
                <a16:creationId xmlns:a16="http://schemas.microsoft.com/office/drawing/2014/main" id="{2792C004-443E-BF4E-BDF2-B573D433A770}"/>
              </a:ext>
            </a:extLst>
          </p:cNvPr>
          <p:cNvSpPr txBox="1">
            <a:spLocks noChangeArrowheads="1"/>
          </p:cNvSpPr>
          <p:nvPr/>
        </p:nvSpPr>
        <p:spPr bwMode="auto">
          <a:xfrm>
            <a:off x="6975708" y="4573288"/>
            <a:ext cx="331745" cy="21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0</a:t>
            </a:r>
          </a:p>
        </p:txBody>
      </p:sp>
      <p:sp>
        <p:nvSpPr>
          <p:cNvPr id="109" name="Content Placeholder 12">
            <a:extLst>
              <a:ext uri="{FF2B5EF4-FFF2-40B4-BE49-F238E27FC236}">
                <a16:creationId xmlns:a16="http://schemas.microsoft.com/office/drawing/2014/main" id="{45D3CCC3-2AD1-F34D-95B4-F0227F2EF64C}"/>
              </a:ext>
            </a:extLst>
          </p:cNvPr>
          <p:cNvSpPr txBox="1">
            <a:spLocks noChangeArrowheads="1"/>
          </p:cNvSpPr>
          <p:nvPr/>
        </p:nvSpPr>
        <p:spPr bwMode="auto">
          <a:xfrm>
            <a:off x="7386955" y="4638752"/>
            <a:ext cx="295184" cy="17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-1</a:t>
            </a:r>
          </a:p>
        </p:txBody>
      </p:sp>
      <p:sp>
        <p:nvSpPr>
          <p:cNvPr id="119" name="Content Placeholder 12">
            <a:extLst>
              <a:ext uri="{FF2B5EF4-FFF2-40B4-BE49-F238E27FC236}">
                <a16:creationId xmlns:a16="http://schemas.microsoft.com/office/drawing/2014/main" id="{F05DD6D6-3CDA-B74E-A25B-E8B73DB03511}"/>
              </a:ext>
            </a:extLst>
          </p:cNvPr>
          <p:cNvSpPr txBox="1">
            <a:spLocks noChangeArrowheads="1"/>
          </p:cNvSpPr>
          <p:nvPr/>
        </p:nvSpPr>
        <p:spPr bwMode="auto">
          <a:xfrm rot="16200000">
            <a:off x="5736648" y="3963753"/>
            <a:ext cx="1547578" cy="16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Change in score</a:t>
            </a:r>
          </a:p>
        </p:txBody>
      </p:sp>
      <p:sp>
        <p:nvSpPr>
          <p:cNvPr id="120" name="Content Placeholder 12">
            <a:extLst>
              <a:ext uri="{FF2B5EF4-FFF2-40B4-BE49-F238E27FC236}">
                <a16:creationId xmlns:a16="http://schemas.microsoft.com/office/drawing/2014/main" id="{A2C68AE7-2051-034E-8610-D3FF78440A82}"/>
              </a:ext>
            </a:extLst>
          </p:cNvPr>
          <p:cNvSpPr txBox="1">
            <a:spLocks noChangeArrowheads="1"/>
          </p:cNvSpPr>
          <p:nvPr/>
        </p:nvSpPr>
        <p:spPr bwMode="auto">
          <a:xfrm>
            <a:off x="6548016" y="3204022"/>
            <a:ext cx="153428" cy="16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a:p>
            <a:pPr marL="138113" marR="0" lvl="0" indent="-138113" algn="r" defTabSz="914400" rtl="0" eaLnBrk="1" fontAlgn="base" latinLnBrk="0" hangingPunct="1">
              <a:lnSpc>
                <a:spcPct val="100000"/>
              </a:lnSpc>
              <a:spcBef>
                <a:spcPct val="0"/>
              </a:spcBef>
              <a:spcAft>
                <a:spcPts val="12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-5</a:t>
            </a:r>
          </a:p>
        </p:txBody>
      </p:sp>
      <p:cxnSp>
        <p:nvCxnSpPr>
          <p:cNvPr id="121" name="Straight Connector 120">
            <a:extLst>
              <a:ext uri="{FF2B5EF4-FFF2-40B4-BE49-F238E27FC236}">
                <a16:creationId xmlns:a16="http://schemas.microsoft.com/office/drawing/2014/main" id="{7A767903-342F-4A42-A2D5-CA4FFDDB8CE9}"/>
              </a:ext>
            </a:extLst>
          </p:cNvPr>
          <p:cNvCxnSpPr>
            <a:cxnSpLocks/>
          </p:cNvCxnSpPr>
          <p:nvPr/>
        </p:nvCxnSpPr>
        <p:spPr>
          <a:xfrm flipH="1" flipV="1">
            <a:off x="6760450" y="4541556"/>
            <a:ext cx="1514297" cy="34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2" name="Content Placeholder 12">
            <a:extLst>
              <a:ext uri="{FF2B5EF4-FFF2-40B4-BE49-F238E27FC236}">
                <a16:creationId xmlns:a16="http://schemas.microsoft.com/office/drawing/2014/main" id="{487E25A7-64D8-F349-BAE4-4B132D73B23E}"/>
              </a:ext>
            </a:extLst>
          </p:cNvPr>
          <p:cNvSpPr txBox="1">
            <a:spLocks noChangeArrowheads="1"/>
          </p:cNvSpPr>
          <p:nvPr/>
        </p:nvSpPr>
        <p:spPr bwMode="auto">
          <a:xfrm>
            <a:off x="6594223" y="2424453"/>
            <a:ext cx="1619045" cy="44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Deterioration in</a:t>
            </a:r>
            <a:b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br>
            <a:r>
              <a:rPr kumimoji="0" lang="en-GB" altLang="en-US" sz="1000" b="1" i="0" u="none" strike="noStrike" kern="1200" cap="none" spc="0" normalizeH="0" baseline="0" noProof="0" dirty="0">
                <a:ln>
                  <a:noFill/>
                </a:ln>
                <a:solidFill>
                  <a:srgbClr val="F1F2F1">
                    <a:lumMod val="25000"/>
                  </a:srgbClr>
                </a:solidFill>
                <a:effectLst/>
                <a:uLnTx/>
                <a:uFillTx/>
                <a:latin typeface="Arial Regular"/>
                <a:ea typeface="Arial Regular"/>
                <a:cs typeface="Arial Regular"/>
              </a:rPr>
              <a:t>general well-being</a:t>
            </a:r>
            <a:endParaRPr kumimoji="0" lang="en-GB" altLang="en-US" sz="1000" b="1" i="0" u="none" strike="noStrike" kern="1200" cap="none" spc="0" normalizeH="0" baseline="30000" noProof="0" dirty="0">
              <a:ln>
                <a:noFill/>
              </a:ln>
              <a:solidFill>
                <a:srgbClr val="F1F2F1">
                  <a:lumMod val="25000"/>
                </a:srgbClr>
              </a:solidFill>
              <a:effectLst/>
              <a:uLnTx/>
              <a:uFillTx/>
              <a:latin typeface="Arial Regular"/>
              <a:ea typeface="Arial Regular"/>
              <a:cs typeface="Arial Regular"/>
            </a:endParaRPr>
          </a:p>
        </p:txBody>
      </p:sp>
      <p:sp>
        <p:nvSpPr>
          <p:cNvPr id="113" name="Content Placeholder 12">
            <a:extLst>
              <a:ext uri="{FF2B5EF4-FFF2-40B4-BE49-F238E27FC236}">
                <a16:creationId xmlns:a16="http://schemas.microsoft.com/office/drawing/2014/main" id="{1B90FF67-13D4-D14E-866D-2A4A86BE8FB4}"/>
              </a:ext>
            </a:extLst>
          </p:cNvPr>
          <p:cNvSpPr txBox="1">
            <a:spLocks noChangeArrowheads="1"/>
          </p:cNvSpPr>
          <p:nvPr/>
        </p:nvSpPr>
        <p:spPr bwMode="auto">
          <a:xfrm>
            <a:off x="7810756" y="3926150"/>
            <a:ext cx="331746" cy="213177"/>
          </a:xfrm>
          <a:prstGeom prst="rect">
            <a:avLst/>
          </a:prstGeom>
          <a:solidFill>
            <a:schemeClr val="bg1">
              <a:lumMod val="95000"/>
            </a:schemeClr>
          </a:solidFill>
          <a:ln>
            <a:noFill/>
          </a:ln>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0000">
                    <a:lumMod val="50000"/>
                    <a:lumOff val="50000"/>
                  </a:srgbClr>
                </a:solidFill>
                <a:effectLst/>
                <a:uLnTx/>
                <a:uFillTx/>
                <a:latin typeface="Arial Regular"/>
                <a:ea typeface="Arial Regular"/>
                <a:cs typeface="Arial Regular"/>
              </a:rPr>
              <a:t>9</a:t>
            </a:r>
          </a:p>
        </p:txBody>
      </p:sp>
      <p:sp>
        <p:nvSpPr>
          <p:cNvPr id="123" name="Freeform 122">
            <a:extLst>
              <a:ext uri="{FF2B5EF4-FFF2-40B4-BE49-F238E27FC236}">
                <a16:creationId xmlns:a16="http://schemas.microsoft.com/office/drawing/2014/main" id="{824AA861-D536-CF45-B740-D9F8B16629A8}"/>
              </a:ext>
            </a:extLst>
          </p:cNvPr>
          <p:cNvSpPr/>
          <p:nvPr/>
        </p:nvSpPr>
        <p:spPr>
          <a:xfrm flipH="1">
            <a:off x="7539194" y="3799252"/>
            <a:ext cx="422669" cy="639964"/>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145279 h 768766"/>
              <a:gd name="connsiteX1" fmla="*/ 0 w 769122"/>
              <a:gd name="connsiteY1" fmla="*/ 0 h 768766"/>
              <a:gd name="connsiteX2" fmla="*/ 769122 w 769122"/>
              <a:gd name="connsiteY2" fmla="*/ 0 h 768766"/>
              <a:gd name="connsiteX3" fmla="*/ 769122 w 769122"/>
              <a:gd name="connsiteY3" fmla="*/ 768766 h 768766"/>
              <a:gd name="connsiteX0" fmla="*/ 0 w 769122"/>
              <a:gd name="connsiteY0" fmla="*/ 145279 h 1814778"/>
              <a:gd name="connsiteX1" fmla="*/ 0 w 769122"/>
              <a:gd name="connsiteY1" fmla="*/ 0 h 1814778"/>
              <a:gd name="connsiteX2" fmla="*/ 769122 w 769122"/>
              <a:gd name="connsiteY2" fmla="*/ 0 h 1814778"/>
              <a:gd name="connsiteX3" fmla="*/ 769122 w 769122"/>
              <a:gd name="connsiteY3" fmla="*/ 1814778 h 1814778"/>
              <a:gd name="connsiteX0" fmla="*/ 0 w 769122"/>
              <a:gd name="connsiteY0" fmla="*/ 937639 h 1814778"/>
              <a:gd name="connsiteX1" fmla="*/ 0 w 769122"/>
              <a:gd name="connsiteY1" fmla="*/ 0 h 1814778"/>
              <a:gd name="connsiteX2" fmla="*/ 769122 w 769122"/>
              <a:gd name="connsiteY2" fmla="*/ 0 h 1814778"/>
              <a:gd name="connsiteX3" fmla="*/ 769122 w 769122"/>
              <a:gd name="connsiteY3" fmla="*/ 1814778 h 1814778"/>
              <a:gd name="connsiteX0" fmla="*/ 0 w 769122"/>
              <a:gd name="connsiteY0" fmla="*/ 351769 h 1814778"/>
              <a:gd name="connsiteX1" fmla="*/ 0 w 769122"/>
              <a:gd name="connsiteY1" fmla="*/ 0 h 1814778"/>
              <a:gd name="connsiteX2" fmla="*/ 769122 w 769122"/>
              <a:gd name="connsiteY2" fmla="*/ 0 h 1814778"/>
              <a:gd name="connsiteX3" fmla="*/ 769122 w 769122"/>
              <a:gd name="connsiteY3" fmla="*/ 1814778 h 1814778"/>
            </a:gdLst>
            <a:ahLst/>
            <a:cxnLst>
              <a:cxn ang="0">
                <a:pos x="connsiteX0" y="connsiteY0"/>
              </a:cxn>
              <a:cxn ang="0">
                <a:pos x="connsiteX1" y="connsiteY1"/>
              </a:cxn>
              <a:cxn ang="0">
                <a:pos x="connsiteX2" y="connsiteY2"/>
              </a:cxn>
              <a:cxn ang="0">
                <a:pos x="connsiteX3" y="connsiteY3"/>
              </a:cxn>
            </a:cxnLst>
            <a:rect l="l" t="t" r="r" b="b"/>
            <a:pathLst>
              <a:path w="769122" h="1814778">
                <a:moveTo>
                  <a:pt x="0" y="351769"/>
                </a:moveTo>
                <a:lnTo>
                  <a:pt x="0" y="0"/>
                </a:lnTo>
                <a:lnTo>
                  <a:pt x="769122" y="0"/>
                </a:lnTo>
                <a:lnTo>
                  <a:pt x="769122" y="1814778"/>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4" name="Content Placeholder 12">
            <a:extLst>
              <a:ext uri="{FF2B5EF4-FFF2-40B4-BE49-F238E27FC236}">
                <a16:creationId xmlns:a16="http://schemas.microsoft.com/office/drawing/2014/main" id="{49CD888B-154F-784B-BDE6-7334C20F2577}"/>
              </a:ext>
            </a:extLst>
          </p:cNvPr>
          <p:cNvSpPr txBox="1">
            <a:spLocks noChangeArrowheads="1"/>
          </p:cNvSpPr>
          <p:nvPr/>
        </p:nvSpPr>
        <p:spPr bwMode="auto">
          <a:xfrm>
            <a:off x="7482118" y="3662433"/>
            <a:ext cx="529059" cy="15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p=0.0022</a:t>
            </a:r>
          </a:p>
        </p:txBody>
      </p:sp>
      <p:sp>
        <p:nvSpPr>
          <p:cNvPr id="125" name="Freeform 124">
            <a:extLst>
              <a:ext uri="{FF2B5EF4-FFF2-40B4-BE49-F238E27FC236}">
                <a16:creationId xmlns:a16="http://schemas.microsoft.com/office/drawing/2014/main" id="{4EB091DC-1B26-F349-86AA-929FBDDE34EC}"/>
              </a:ext>
            </a:extLst>
          </p:cNvPr>
          <p:cNvSpPr/>
          <p:nvPr/>
        </p:nvSpPr>
        <p:spPr>
          <a:xfrm flipH="1">
            <a:off x="7140522" y="3542566"/>
            <a:ext cx="868733" cy="918725"/>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4120676"/>
              <a:gd name="connsiteX1" fmla="*/ 0 w 769122"/>
              <a:gd name="connsiteY1" fmla="*/ 0 h 4120676"/>
              <a:gd name="connsiteX2" fmla="*/ 769122 w 769122"/>
              <a:gd name="connsiteY2" fmla="*/ 0 h 4120676"/>
              <a:gd name="connsiteX3" fmla="*/ 769122 w 769122"/>
              <a:gd name="connsiteY3" fmla="*/ 4120676 h 4120676"/>
              <a:gd name="connsiteX0" fmla="*/ 0 w 769122"/>
              <a:gd name="connsiteY0" fmla="*/ 1170635 h 4120676"/>
              <a:gd name="connsiteX1" fmla="*/ 0 w 769122"/>
              <a:gd name="connsiteY1" fmla="*/ 0 h 4120676"/>
              <a:gd name="connsiteX2" fmla="*/ 769122 w 769122"/>
              <a:gd name="connsiteY2" fmla="*/ 0 h 4120676"/>
              <a:gd name="connsiteX3" fmla="*/ 769122 w 769122"/>
              <a:gd name="connsiteY3" fmla="*/ 4120676 h 4120676"/>
              <a:gd name="connsiteX0" fmla="*/ 0 w 769122"/>
              <a:gd name="connsiteY0" fmla="*/ 1170635 h 6930584"/>
              <a:gd name="connsiteX1" fmla="*/ 0 w 769122"/>
              <a:gd name="connsiteY1" fmla="*/ 0 h 6930584"/>
              <a:gd name="connsiteX2" fmla="*/ 769122 w 769122"/>
              <a:gd name="connsiteY2" fmla="*/ 0 h 6930584"/>
              <a:gd name="connsiteX3" fmla="*/ 769122 w 769122"/>
              <a:gd name="connsiteY3" fmla="*/ 6930584 h 6930584"/>
              <a:gd name="connsiteX0" fmla="*/ 0 w 769122"/>
              <a:gd name="connsiteY0" fmla="*/ 1170635 h 6023935"/>
              <a:gd name="connsiteX1" fmla="*/ 0 w 769122"/>
              <a:gd name="connsiteY1" fmla="*/ 0 h 6023935"/>
              <a:gd name="connsiteX2" fmla="*/ 769122 w 769122"/>
              <a:gd name="connsiteY2" fmla="*/ 0 h 6023935"/>
              <a:gd name="connsiteX3" fmla="*/ 769122 w 769122"/>
              <a:gd name="connsiteY3" fmla="*/ 6023935 h 6023935"/>
              <a:gd name="connsiteX0" fmla="*/ 0 w 769122"/>
              <a:gd name="connsiteY0" fmla="*/ 3451536 h 6023935"/>
              <a:gd name="connsiteX1" fmla="*/ 0 w 769122"/>
              <a:gd name="connsiteY1" fmla="*/ 0 h 6023935"/>
              <a:gd name="connsiteX2" fmla="*/ 769122 w 769122"/>
              <a:gd name="connsiteY2" fmla="*/ 0 h 6023935"/>
              <a:gd name="connsiteX3" fmla="*/ 769122 w 769122"/>
              <a:gd name="connsiteY3" fmla="*/ 6023935 h 6023935"/>
              <a:gd name="connsiteX0" fmla="*/ 0 w 769122"/>
              <a:gd name="connsiteY0" fmla="*/ 2498268 h 6023935"/>
              <a:gd name="connsiteX1" fmla="*/ 0 w 769122"/>
              <a:gd name="connsiteY1" fmla="*/ 0 h 6023935"/>
              <a:gd name="connsiteX2" fmla="*/ 769122 w 769122"/>
              <a:gd name="connsiteY2" fmla="*/ 0 h 6023935"/>
              <a:gd name="connsiteX3" fmla="*/ 769122 w 769122"/>
              <a:gd name="connsiteY3" fmla="*/ 6023935 h 6023935"/>
            </a:gdLst>
            <a:ahLst/>
            <a:cxnLst>
              <a:cxn ang="0">
                <a:pos x="connsiteX0" y="connsiteY0"/>
              </a:cxn>
              <a:cxn ang="0">
                <a:pos x="connsiteX1" y="connsiteY1"/>
              </a:cxn>
              <a:cxn ang="0">
                <a:pos x="connsiteX2" y="connsiteY2"/>
              </a:cxn>
              <a:cxn ang="0">
                <a:pos x="connsiteX3" y="connsiteY3"/>
              </a:cxn>
            </a:cxnLst>
            <a:rect l="l" t="t" r="r" b="b"/>
            <a:pathLst>
              <a:path w="769122" h="6023935">
                <a:moveTo>
                  <a:pt x="0" y="2498268"/>
                </a:moveTo>
                <a:lnTo>
                  <a:pt x="0" y="0"/>
                </a:lnTo>
                <a:lnTo>
                  <a:pt x="769122" y="0"/>
                </a:lnTo>
                <a:lnTo>
                  <a:pt x="769122" y="6023935"/>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6" name="Content Placeholder 12">
            <a:extLst>
              <a:ext uri="{FF2B5EF4-FFF2-40B4-BE49-F238E27FC236}">
                <a16:creationId xmlns:a16="http://schemas.microsoft.com/office/drawing/2014/main" id="{20CDFC61-AF74-114E-8291-8AC0CCEBBCC1}"/>
              </a:ext>
            </a:extLst>
          </p:cNvPr>
          <p:cNvSpPr txBox="1">
            <a:spLocks noChangeArrowheads="1"/>
          </p:cNvSpPr>
          <p:nvPr/>
        </p:nvSpPr>
        <p:spPr bwMode="auto">
          <a:xfrm>
            <a:off x="7317701" y="3403595"/>
            <a:ext cx="544674" cy="13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p=0.0007</a:t>
            </a:r>
          </a:p>
        </p:txBody>
      </p:sp>
      <p:sp>
        <p:nvSpPr>
          <p:cNvPr id="127" name="Freeform 126">
            <a:extLst>
              <a:ext uri="{FF2B5EF4-FFF2-40B4-BE49-F238E27FC236}">
                <a16:creationId xmlns:a16="http://schemas.microsoft.com/office/drawing/2014/main" id="{AA0C3559-D44D-AA41-8921-8BFEEE5DDE27}"/>
              </a:ext>
            </a:extLst>
          </p:cNvPr>
          <p:cNvSpPr/>
          <p:nvPr/>
        </p:nvSpPr>
        <p:spPr>
          <a:xfrm flipH="1">
            <a:off x="5583302" y="3612172"/>
            <a:ext cx="422669" cy="835841"/>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145279 h 768766"/>
              <a:gd name="connsiteX1" fmla="*/ 0 w 769122"/>
              <a:gd name="connsiteY1" fmla="*/ 0 h 768766"/>
              <a:gd name="connsiteX2" fmla="*/ 769122 w 769122"/>
              <a:gd name="connsiteY2" fmla="*/ 0 h 768766"/>
              <a:gd name="connsiteX3" fmla="*/ 769122 w 769122"/>
              <a:gd name="connsiteY3" fmla="*/ 768766 h 768766"/>
              <a:gd name="connsiteX0" fmla="*/ 0 w 769122"/>
              <a:gd name="connsiteY0" fmla="*/ 145279 h 1814778"/>
              <a:gd name="connsiteX1" fmla="*/ 0 w 769122"/>
              <a:gd name="connsiteY1" fmla="*/ 0 h 1814778"/>
              <a:gd name="connsiteX2" fmla="*/ 769122 w 769122"/>
              <a:gd name="connsiteY2" fmla="*/ 0 h 1814778"/>
              <a:gd name="connsiteX3" fmla="*/ 769122 w 769122"/>
              <a:gd name="connsiteY3" fmla="*/ 1814778 h 1814778"/>
              <a:gd name="connsiteX0" fmla="*/ 0 w 769122"/>
              <a:gd name="connsiteY0" fmla="*/ 937639 h 1814778"/>
              <a:gd name="connsiteX1" fmla="*/ 0 w 769122"/>
              <a:gd name="connsiteY1" fmla="*/ 0 h 1814778"/>
              <a:gd name="connsiteX2" fmla="*/ 769122 w 769122"/>
              <a:gd name="connsiteY2" fmla="*/ 0 h 1814778"/>
              <a:gd name="connsiteX3" fmla="*/ 769122 w 769122"/>
              <a:gd name="connsiteY3" fmla="*/ 1814778 h 1814778"/>
            </a:gdLst>
            <a:ahLst/>
            <a:cxnLst>
              <a:cxn ang="0">
                <a:pos x="connsiteX0" y="connsiteY0"/>
              </a:cxn>
              <a:cxn ang="0">
                <a:pos x="connsiteX1" y="connsiteY1"/>
              </a:cxn>
              <a:cxn ang="0">
                <a:pos x="connsiteX2" y="connsiteY2"/>
              </a:cxn>
              <a:cxn ang="0">
                <a:pos x="connsiteX3" y="connsiteY3"/>
              </a:cxn>
            </a:cxnLst>
            <a:rect l="l" t="t" r="r" b="b"/>
            <a:pathLst>
              <a:path w="769122" h="1814778">
                <a:moveTo>
                  <a:pt x="0" y="937639"/>
                </a:moveTo>
                <a:lnTo>
                  <a:pt x="0" y="0"/>
                </a:lnTo>
                <a:lnTo>
                  <a:pt x="769122" y="0"/>
                </a:lnTo>
                <a:lnTo>
                  <a:pt x="769122" y="1814778"/>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8" name="Content Placeholder 12">
            <a:extLst>
              <a:ext uri="{FF2B5EF4-FFF2-40B4-BE49-F238E27FC236}">
                <a16:creationId xmlns:a16="http://schemas.microsoft.com/office/drawing/2014/main" id="{D68EB4EB-5AB9-234A-A894-E624A992F6D9}"/>
              </a:ext>
            </a:extLst>
          </p:cNvPr>
          <p:cNvSpPr txBox="1">
            <a:spLocks noChangeArrowheads="1"/>
          </p:cNvSpPr>
          <p:nvPr/>
        </p:nvSpPr>
        <p:spPr bwMode="auto">
          <a:xfrm>
            <a:off x="5529836" y="3478653"/>
            <a:ext cx="529059" cy="15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p=0.0041</a:t>
            </a:r>
          </a:p>
        </p:txBody>
      </p:sp>
      <p:sp>
        <p:nvSpPr>
          <p:cNvPr id="129" name="Freeform 128">
            <a:extLst>
              <a:ext uri="{FF2B5EF4-FFF2-40B4-BE49-F238E27FC236}">
                <a16:creationId xmlns:a16="http://schemas.microsoft.com/office/drawing/2014/main" id="{B397E092-2AFE-D242-A6C7-48CC5E5E8E04}"/>
              </a:ext>
            </a:extLst>
          </p:cNvPr>
          <p:cNvSpPr/>
          <p:nvPr/>
        </p:nvSpPr>
        <p:spPr>
          <a:xfrm flipH="1">
            <a:off x="5184631" y="3408629"/>
            <a:ext cx="868733" cy="1061460"/>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4120676"/>
              <a:gd name="connsiteX1" fmla="*/ 0 w 769122"/>
              <a:gd name="connsiteY1" fmla="*/ 0 h 4120676"/>
              <a:gd name="connsiteX2" fmla="*/ 769122 w 769122"/>
              <a:gd name="connsiteY2" fmla="*/ 0 h 4120676"/>
              <a:gd name="connsiteX3" fmla="*/ 769122 w 769122"/>
              <a:gd name="connsiteY3" fmla="*/ 4120676 h 4120676"/>
              <a:gd name="connsiteX0" fmla="*/ 0 w 769122"/>
              <a:gd name="connsiteY0" fmla="*/ 1170635 h 4120676"/>
              <a:gd name="connsiteX1" fmla="*/ 0 w 769122"/>
              <a:gd name="connsiteY1" fmla="*/ 0 h 4120676"/>
              <a:gd name="connsiteX2" fmla="*/ 769122 w 769122"/>
              <a:gd name="connsiteY2" fmla="*/ 0 h 4120676"/>
              <a:gd name="connsiteX3" fmla="*/ 769122 w 769122"/>
              <a:gd name="connsiteY3" fmla="*/ 4120676 h 4120676"/>
              <a:gd name="connsiteX0" fmla="*/ 0 w 769122"/>
              <a:gd name="connsiteY0" fmla="*/ 1170635 h 6930584"/>
              <a:gd name="connsiteX1" fmla="*/ 0 w 769122"/>
              <a:gd name="connsiteY1" fmla="*/ 0 h 6930584"/>
              <a:gd name="connsiteX2" fmla="*/ 769122 w 769122"/>
              <a:gd name="connsiteY2" fmla="*/ 0 h 6930584"/>
              <a:gd name="connsiteX3" fmla="*/ 769122 w 769122"/>
              <a:gd name="connsiteY3" fmla="*/ 6930584 h 6930584"/>
              <a:gd name="connsiteX0" fmla="*/ 0 w 769122"/>
              <a:gd name="connsiteY0" fmla="*/ 1170635 h 6023935"/>
              <a:gd name="connsiteX1" fmla="*/ 0 w 769122"/>
              <a:gd name="connsiteY1" fmla="*/ 0 h 6023935"/>
              <a:gd name="connsiteX2" fmla="*/ 769122 w 769122"/>
              <a:gd name="connsiteY2" fmla="*/ 0 h 6023935"/>
              <a:gd name="connsiteX3" fmla="*/ 769122 w 769122"/>
              <a:gd name="connsiteY3" fmla="*/ 6023935 h 6023935"/>
              <a:gd name="connsiteX0" fmla="*/ 0 w 769122"/>
              <a:gd name="connsiteY0" fmla="*/ 3451536 h 6023935"/>
              <a:gd name="connsiteX1" fmla="*/ 0 w 769122"/>
              <a:gd name="connsiteY1" fmla="*/ 0 h 6023935"/>
              <a:gd name="connsiteX2" fmla="*/ 769122 w 769122"/>
              <a:gd name="connsiteY2" fmla="*/ 0 h 6023935"/>
              <a:gd name="connsiteX3" fmla="*/ 769122 w 769122"/>
              <a:gd name="connsiteY3" fmla="*/ 6023935 h 6023935"/>
            </a:gdLst>
            <a:ahLst/>
            <a:cxnLst>
              <a:cxn ang="0">
                <a:pos x="connsiteX0" y="connsiteY0"/>
              </a:cxn>
              <a:cxn ang="0">
                <a:pos x="connsiteX1" y="connsiteY1"/>
              </a:cxn>
              <a:cxn ang="0">
                <a:pos x="connsiteX2" y="connsiteY2"/>
              </a:cxn>
              <a:cxn ang="0">
                <a:pos x="connsiteX3" y="connsiteY3"/>
              </a:cxn>
            </a:cxnLst>
            <a:rect l="l" t="t" r="r" b="b"/>
            <a:pathLst>
              <a:path w="769122" h="6023935">
                <a:moveTo>
                  <a:pt x="0" y="3451536"/>
                </a:moveTo>
                <a:lnTo>
                  <a:pt x="0" y="0"/>
                </a:lnTo>
                <a:lnTo>
                  <a:pt x="769122" y="0"/>
                </a:lnTo>
                <a:lnTo>
                  <a:pt x="769122" y="6023935"/>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0" name="Content Placeholder 12">
            <a:extLst>
              <a:ext uri="{FF2B5EF4-FFF2-40B4-BE49-F238E27FC236}">
                <a16:creationId xmlns:a16="http://schemas.microsoft.com/office/drawing/2014/main" id="{EA82EDB2-8F2F-8E4A-A1D5-B01132F3EC2B}"/>
              </a:ext>
            </a:extLst>
          </p:cNvPr>
          <p:cNvSpPr txBox="1">
            <a:spLocks noChangeArrowheads="1"/>
          </p:cNvSpPr>
          <p:nvPr/>
        </p:nvSpPr>
        <p:spPr bwMode="auto">
          <a:xfrm>
            <a:off x="5375559" y="3273750"/>
            <a:ext cx="544674" cy="13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p&lt;0.0001</a:t>
            </a:r>
          </a:p>
        </p:txBody>
      </p:sp>
      <p:sp>
        <p:nvSpPr>
          <p:cNvPr id="96" name="Content Placeholder 12">
            <a:extLst>
              <a:ext uri="{FF2B5EF4-FFF2-40B4-BE49-F238E27FC236}">
                <a16:creationId xmlns:a16="http://schemas.microsoft.com/office/drawing/2014/main" id="{39C28983-FCE0-3945-8F31-40F88E00E5D1}"/>
              </a:ext>
            </a:extLst>
          </p:cNvPr>
          <p:cNvSpPr txBox="1">
            <a:spLocks noChangeArrowheads="1"/>
          </p:cNvSpPr>
          <p:nvPr/>
        </p:nvSpPr>
        <p:spPr bwMode="auto">
          <a:xfrm>
            <a:off x="5841347" y="3739533"/>
            <a:ext cx="331746" cy="226356"/>
          </a:xfrm>
          <a:prstGeom prst="rect">
            <a:avLst/>
          </a:prstGeom>
          <a:solidFill>
            <a:schemeClr val="bg1">
              <a:lumMod val="95000"/>
            </a:schemeClr>
          </a:solidFill>
          <a:ln>
            <a:noFill/>
          </a:ln>
        </p:spPr>
        <p:txBody>
          <a:bodyPr lIns="0" tIns="0" rIns="0" bIns="0" anchor="ctr" anchorCtr="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0000">
                    <a:lumMod val="50000"/>
                    <a:lumOff val="50000"/>
                  </a:srgbClr>
                </a:solidFill>
                <a:effectLst/>
                <a:uLnTx/>
                <a:uFillTx/>
                <a:latin typeface="Arial Regular"/>
                <a:ea typeface="Arial Regular"/>
                <a:cs typeface="Arial Regular"/>
              </a:rPr>
              <a:t>12</a:t>
            </a:r>
          </a:p>
        </p:txBody>
      </p:sp>
      <p:sp>
        <p:nvSpPr>
          <p:cNvPr id="131" name="Freeform 130">
            <a:extLst>
              <a:ext uri="{FF2B5EF4-FFF2-40B4-BE49-F238E27FC236}">
                <a16:creationId xmlns:a16="http://schemas.microsoft.com/office/drawing/2014/main" id="{476D334C-FCA2-BB4C-9C9B-F02852256F9E}"/>
              </a:ext>
            </a:extLst>
          </p:cNvPr>
          <p:cNvSpPr/>
          <p:nvPr/>
        </p:nvSpPr>
        <p:spPr>
          <a:xfrm flipH="1">
            <a:off x="3613363" y="3516754"/>
            <a:ext cx="422669" cy="924384"/>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145279 h 768766"/>
              <a:gd name="connsiteX1" fmla="*/ 0 w 769122"/>
              <a:gd name="connsiteY1" fmla="*/ 0 h 768766"/>
              <a:gd name="connsiteX2" fmla="*/ 769122 w 769122"/>
              <a:gd name="connsiteY2" fmla="*/ 0 h 768766"/>
              <a:gd name="connsiteX3" fmla="*/ 769122 w 769122"/>
              <a:gd name="connsiteY3" fmla="*/ 768766 h 768766"/>
              <a:gd name="connsiteX0" fmla="*/ 0 w 769122"/>
              <a:gd name="connsiteY0" fmla="*/ 145279 h 1814778"/>
              <a:gd name="connsiteX1" fmla="*/ 0 w 769122"/>
              <a:gd name="connsiteY1" fmla="*/ 0 h 1814778"/>
              <a:gd name="connsiteX2" fmla="*/ 769122 w 769122"/>
              <a:gd name="connsiteY2" fmla="*/ 0 h 1814778"/>
              <a:gd name="connsiteX3" fmla="*/ 769122 w 769122"/>
              <a:gd name="connsiteY3" fmla="*/ 1814778 h 1814778"/>
              <a:gd name="connsiteX0" fmla="*/ 0 w 769122"/>
              <a:gd name="connsiteY0" fmla="*/ 937639 h 1814778"/>
              <a:gd name="connsiteX1" fmla="*/ 0 w 769122"/>
              <a:gd name="connsiteY1" fmla="*/ 0 h 1814778"/>
              <a:gd name="connsiteX2" fmla="*/ 769122 w 769122"/>
              <a:gd name="connsiteY2" fmla="*/ 0 h 1814778"/>
              <a:gd name="connsiteX3" fmla="*/ 769122 w 769122"/>
              <a:gd name="connsiteY3" fmla="*/ 1814778 h 1814778"/>
            </a:gdLst>
            <a:ahLst/>
            <a:cxnLst>
              <a:cxn ang="0">
                <a:pos x="connsiteX0" y="connsiteY0"/>
              </a:cxn>
              <a:cxn ang="0">
                <a:pos x="connsiteX1" y="connsiteY1"/>
              </a:cxn>
              <a:cxn ang="0">
                <a:pos x="connsiteX2" y="connsiteY2"/>
              </a:cxn>
              <a:cxn ang="0">
                <a:pos x="connsiteX3" y="connsiteY3"/>
              </a:cxn>
            </a:cxnLst>
            <a:rect l="l" t="t" r="r" b="b"/>
            <a:pathLst>
              <a:path w="769122" h="1814778">
                <a:moveTo>
                  <a:pt x="0" y="937639"/>
                </a:moveTo>
                <a:lnTo>
                  <a:pt x="0" y="0"/>
                </a:lnTo>
                <a:lnTo>
                  <a:pt x="769122" y="0"/>
                </a:lnTo>
                <a:lnTo>
                  <a:pt x="769122" y="1814778"/>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2" name="Content Placeholder 12">
            <a:extLst>
              <a:ext uri="{FF2B5EF4-FFF2-40B4-BE49-F238E27FC236}">
                <a16:creationId xmlns:a16="http://schemas.microsoft.com/office/drawing/2014/main" id="{3EB5A438-47A4-A441-9116-7CE9302B8E9E}"/>
              </a:ext>
            </a:extLst>
          </p:cNvPr>
          <p:cNvSpPr txBox="1">
            <a:spLocks noChangeArrowheads="1"/>
          </p:cNvSpPr>
          <p:nvPr/>
        </p:nvSpPr>
        <p:spPr bwMode="auto">
          <a:xfrm>
            <a:off x="3565825" y="3384319"/>
            <a:ext cx="529059" cy="15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p=0.0003</a:t>
            </a:r>
          </a:p>
        </p:txBody>
      </p:sp>
      <p:sp>
        <p:nvSpPr>
          <p:cNvPr id="133" name="Freeform 132">
            <a:extLst>
              <a:ext uri="{FF2B5EF4-FFF2-40B4-BE49-F238E27FC236}">
                <a16:creationId xmlns:a16="http://schemas.microsoft.com/office/drawing/2014/main" id="{83C5F95D-2B28-F74B-9411-1EE2A29D5B83}"/>
              </a:ext>
            </a:extLst>
          </p:cNvPr>
          <p:cNvSpPr/>
          <p:nvPr/>
        </p:nvSpPr>
        <p:spPr>
          <a:xfrm flipH="1">
            <a:off x="3214693" y="3321530"/>
            <a:ext cx="868733" cy="1141683"/>
          </a:xfrm>
          <a:custGeom>
            <a:avLst/>
            <a:gdLst>
              <a:gd name="connsiteX0" fmla="*/ 0 w 846034"/>
              <a:gd name="connsiteY0" fmla="*/ 145279 h 2538101"/>
              <a:gd name="connsiteX1" fmla="*/ 0 w 846034"/>
              <a:gd name="connsiteY1" fmla="*/ 0 h 2538101"/>
              <a:gd name="connsiteX2" fmla="*/ 769122 w 846034"/>
              <a:gd name="connsiteY2" fmla="*/ 0 h 2538101"/>
              <a:gd name="connsiteX3" fmla="*/ 769122 w 846034"/>
              <a:gd name="connsiteY3" fmla="*/ 2538101 h 2538101"/>
              <a:gd name="connsiteX4" fmla="*/ 846034 w 846034"/>
              <a:gd name="connsiteY4" fmla="*/ 2538101 h 2538101"/>
              <a:gd name="connsiteX0" fmla="*/ 0 w 769122"/>
              <a:gd name="connsiteY0" fmla="*/ 145279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2538101"/>
              <a:gd name="connsiteX1" fmla="*/ 0 w 769122"/>
              <a:gd name="connsiteY1" fmla="*/ 0 h 2538101"/>
              <a:gd name="connsiteX2" fmla="*/ 769122 w 769122"/>
              <a:gd name="connsiteY2" fmla="*/ 0 h 2538101"/>
              <a:gd name="connsiteX3" fmla="*/ 769122 w 769122"/>
              <a:gd name="connsiteY3" fmla="*/ 2538101 h 2538101"/>
              <a:gd name="connsiteX0" fmla="*/ 0 w 769122"/>
              <a:gd name="connsiteY0" fmla="*/ 408625 h 4120676"/>
              <a:gd name="connsiteX1" fmla="*/ 0 w 769122"/>
              <a:gd name="connsiteY1" fmla="*/ 0 h 4120676"/>
              <a:gd name="connsiteX2" fmla="*/ 769122 w 769122"/>
              <a:gd name="connsiteY2" fmla="*/ 0 h 4120676"/>
              <a:gd name="connsiteX3" fmla="*/ 769122 w 769122"/>
              <a:gd name="connsiteY3" fmla="*/ 4120676 h 4120676"/>
              <a:gd name="connsiteX0" fmla="*/ 0 w 769122"/>
              <a:gd name="connsiteY0" fmla="*/ 1170635 h 4120676"/>
              <a:gd name="connsiteX1" fmla="*/ 0 w 769122"/>
              <a:gd name="connsiteY1" fmla="*/ 0 h 4120676"/>
              <a:gd name="connsiteX2" fmla="*/ 769122 w 769122"/>
              <a:gd name="connsiteY2" fmla="*/ 0 h 4120676"/>
              <a:gd name="connsiteX3" fmla="*/ 769122 w 769122"/>
              <a:gd name="connsiteY3" fmla="*/ 4120676 h 4120676"/>
              <a:gd name="connsiteX0" fmla="*/ 0 w 769122"/>
              <a:gd name="connsiteY0" fmla="*/ 1170635 h 6930584"/>
              <a:gd name="connsiteX1" fmla="*/ 0 w 769122"/>
              <a:gd name="connsiteY1" fmla="*/ 0 h 6930584"/>
              <a:gd name="connsiteX2" fmla="*/ 769122 w 769122"/>
              <a:gd name="connsiteY2" fmla="*/ 0 h 6930584"/>
              <a:gd name="connsiteX3" fmla="*/ 769122 w 769122"/>
              <a:gd name="connsiteY3" fmla="*/ 6930584 h 6930584"/>
              <a:gd name="connsiteX0" fmla="*/ 0 w 769122"/>
              <a:gd name="connsiteY0" fmla="*/ 1170635 h 6023935"/>
              <a:gd name="connsiteX1" fmla="*/ 0 w 769122"/>
              <a:gd name="connsiteY1" fmla="*/ 0 h 6023935"/>
              <a:gd name="connsiteX2" fmla="*/ 769122 w 769122"/>
              <a:gd name="connsiteY2" fmla="*/ 0 h 6023935"/>
              <a:gd name="connsiteX3" fmla="*/ 769122 w 769122"/>
              <a:gd name="connsiteY3" fmla="*/ 6023935 h 6023935"/>
              <a:gd name="connsiteX0" fmla="*/ 0 w 769122"/>
              <a:gd name="connsiteY0" fmla="*/ 3451536 h 6023935"/>
              <a:gd name="connsiteX1" fmla="*/ 0 w 769122"/>
              <a:gd name="connsiteY1" fmla="*/ 0 h 6023935"/>
              <a:gd name="connsiteX2" fmla="*/ 769122 w 769122"/>
              <a:gd name="connsiteY2" fmla="*/ 0 h 6023935"/>
              <a:gd name="connsiteX3" fmla="*/ 769122 w 769122"/>
              <a:gd name="connsiteY3" fmla="*/ 6023935 h 6023935"/>
            </a:gdLst>
            <a:ahLst/>
            <a:cxnLst>
              <a:cxn ang="0">
                <a:pos x="connsiteX0" y="connsiteY0"/>
              </a:cxn>
              <a:cxn ang="0">
                <a:pos x="connsiteX1" y="connsiteY1"/>
              </a:cxn>
              <a:cxn ang="0">
                <a:pos x="connsiteX2" y="connsiteY2"/>
              </a:cxn>
              <a:cxn ang="0">
                <a:pos x="connsiteX3" y="connsiteY3"/>
              </a:cxn>
            </a:cxnLst>
            <a:rect l="l" t="t" r="r" b="b"/>
            <a:pathLst>
              <a:path w="769122" h="6023935">
                <a:moveTo>
                  <a:pt x="0" y="3451536"/>
                </a:moveTo>
                <a:lnTo>
                  <a:pt x="0" y="0"/>
                </a:lnTo>
                <a:lnTo>
                  <a:pt x="769122" y="0"/>
                </a:lnTo>
                <a:lnTo>
                  <a:pt x="769122" y="6023935"/>
                </a:lnTo>
              </a:path>
            </a:pathLst>
          </a:custGeom>
          <a:no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4" name="Content Placeholder 12">
            <a:extLst>
              <a:ext uri="{FF2B5EF4-FFF2-40B4-BE49-F238E27FC236}">
                <a16:creationId xmlns:a16="http://schemas.microsoft.com/office/drawing/2014/main" id="{472E3BBC-5FCB-8646-9A2F-B1727441D0C6}"/>
              </a:ext>
            </a:extLst>
          </p:cNvPr>
          <p:cNvSpPr txBox="1">
            <a:spLocks noChangeArrowheads="1"/>
          </p:cNvSpPr>
          <p:nvPr/>
        </p:nvSpPr>
        <p:spPr bwMode="auto">
          <a:xfrm>
            <a:off x="3391871" y="3187675"/>
            <a:ext cx="544674" cy="13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7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Regular"/>
                <a:cs typeface="Arial" panose="020B0604020202020204" pitchFamily="34" charset="0"/>
              </a:rPr>
              <a:t>p=0.0003</a:t>
            </a:r>
          </a:p>
        </p:txBody>
      </p:sp>
      <p:sp>
        <p:nvSpPr>
          <p:cNvPr id="77" name="Content Placeholder 12">
            <a:extLst>
              <a:ext uri="{FF2B5EF4-FFF2-40B4-BE49-F238E27FC236}">
                <a16:creationId xmlns:a16="http://schemas.microsoft.com/office/drawing/2014/main" id="{7CAD0A5C-8778-5040-8D08-B6B98D5AF519}"/>
              </a:ext>
            </a:extLst>
          </p:cNvPr>
          <p:cNvSpPr txBox="1">
            <a:spLocks noChangeArrowheads="1"/>
          </p:cNvSpPr>
          <p:nvPr/>
        </p:nvSpPr>
        <p:spPr bwMode="auto">
          <a:xfrm>
            <a:off x="3879171" y="3612172"/>
            <a:ext cx="331746" cy="226356"/>
          </a:xfrm>
          <a:prstGeom prst="rect">
            <a:avLst/>
          </a:prstGeom>
          <a:solidFill>
            <a:schemeClr val="bg1">
              <a:lumMod val="95000"/>
            </a:schemeClr>
          </a:solidFill>
          <a:ln>
            <a:noFill/>
          </a:ln>
        </p:spPr>
        <p:txBody>
          <a:bodyPr lIns="0" tIns="0" rIns="0" bIns="0" anchor="ctr" anchorCtr="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0000">
                    <a:lumMod val="50000"/>
                    <a:lumOff val="50000"/>
                  </a:srgbClr>
                </a:solidFill>
                <a:effectLst/>
                <a:uLnTx/>
                <a:uFillTx/>
                <a:latin typeface="Arial Regular"/>
                <a:ea typeface="Arial Regular"/>
                <a:cs typeface="Arial Regular"/>
              </a:rPr>
              <a:t>14</a:t>
            </a:r>
          </a:p>
        </p:txBody>
      </p:sp>
      <p:sp>
        <p:nvSpPr>
          <p:cNvPr id="74" name="Content Placeholder 12">
            <a:extLst>
              <a:ext uri="{FF2B5EF4-FFF2-40B4-BE49-F238E27FC236}">
                <a16:creationId xmlns:a16="http://schemas.microsoft.com/office/drawing/2014/main" id="{99A25519-D66D-5A47-B5CC-CEFF0CC59BB9}"/>
              </a:ext>
            </a:extLst>
          </p:cNvPr>
          <p:cNvSpPr txBox="1">
            <a:spLocks noChangeArrowheads="1"/>
          </p:cNvSpPr>
          <p:nvPr/>
        </p:nvSpPr>
        <p:spPr bwMode="auto">
          <a:xfrm>
            <a:off x="395288" y="5837935"/>
            <a:ext cx="4860293" cy="3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Data on file, Dr Falk Pharma </a:t>
            </a:r>
          </a:p>
        </p:txBody>
      </p:sp>
      <p:sp>
        <p:nvSpPr>
          <p:cNvPr id="75" name="Rectangle 1">
            <a:extLst>
              <a:ext uri="{FF2B5EF4-FFF2-40B4-BE49-F238E27FC236}">
                <a16:creationId xmlns:a16="http://schemas.microsoft.com/office/drawing/2014/main" id="{98E1221A-3A56-424B-8CC1-5BB109798AF0}"/>
              </a:ext>
            </a:extLst>
          </p:cNvPr>
          <p:cNvSpPr>
            <a:spLocks noChangeArrowheads="1"/>
          </p:cNvSpPr>
          <p:nvPr/>
        </p:nvSpPr>
        <p:spPr bwMode="auto">
          <a:xfrm>
            <a:off x="395288" y="397530"/>
            <a:ext cx="61830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err="1">
                <a:ln>
                  <a:noFill/>
                </a:ln>
                <a:solidFill>
                  <a:srgbClr val="007E93"/>
                </a:solidFill>
                <a:effectLst/>
                <a:uLnTx/>
                <a:uFillTx/>
                <a:latin typeface="Arial Regular"/>
                <a:ea typeface="+mn-ea"/>
                <a:cs typeface="+mn-cs"/>
              </a:rPr>
              <a:t>Jorveza</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 can reduce the emotional and social toll of </a:t>
            </a:r>
            <a:r>
              <a:rPr kumimoji="0" lang="en-US" altLang="en-US" sz="1800" b="1" i="0" u="none" strike="noStrike" kern="1200" cap="none" spc="0" normalizeH="0" baseline="0" noProof="0" dirty="0" err="1">
                <a:ln>
                  <a:noFill/>
                </a:ln>
                <a:solidFill>
                  <a:srgbClr val="007E93"/>
                </a:solidFill>
                <a:effectLst/>
                <a:uLnTx/>
                <a:uFillTx/>
                <a:latin typeface="Arial Regular"/>
                <a:ea typeface="+mn-ea"/>
                <a:cs typeface="+mn-cs"/>
              </a:rPr>
              <a:t>EoE</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 long-term (</a:t>
            </a:r>
            <a:r>
              <a:rPr kumimoji="0" lang="en-US" altLang="en-US" sz="1800" b="1" i="0" u="none" strike="noStrike" kern="1200" cap="none" spc="0" normalizeH="0" baseline="0" noProof="0" dirty="0" err="1">
                <a:ln>
                  <a:noFill/>
                </a:ln>
                <a:solidFill>
                  <a:srgbClr val="007E93"/>
                </a:solidFill>
                <a:effectLst/>
                <a:uLnTx/>
                <a:uFillTx/>
                <a:latin typeface="Arial Regular"/>
                <a:ea typeface="+mn-ea"/>
                <a:cs typeface="+mn-cs"/>
              </a:rPr>
              <a:t>modSHS</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a:t>
            </a:r>
            <a:r>
              <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rPr>
              <a:t>1</a:t>
            </a:r>
          </a:p>
        </p:txBody>
      </p:sp>
      <p:sp>
        <p:nvSpPr>
          <p:cNvPr id="95" name="Rectangle 94">
            <a:extLst>
              <a:ext uri="{FF2B5EF4-FFF2-40B4-BE49-F238E27FC236}">
                <a16:creationId xmlns:a16="http://schemas.microsoft.com/office/drawing/2014/main" id="{EC723872-8487-084C-A9DC-CFC40A17556A}"/>
              </a:ext>
            </a:extLst>
          </p:cNvPr>
          <p:cNvSpPr/>
          <p:nvPr/>
        </p:nvSpPr>
        <p:spPr>
          <a:xfrm>
            <a:off x="5859624" y="3940734"/>
            <a:ext cx="306584" cy="60051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112" name="Rectangle 111">
            <a:extLst>
              <a:ext uri="{FF2B5EF4-FFF2-40B4-BE49-F238E27FC236}">
                <a16:creationId xmlns:a16="http://schemas.microsoft.com/office/drawing/2014/main" id="{1CD3BD0C-D908-8B4D-9FC9-3094F060F2E1}"/>
              </a:ext>
            </a:extLst>
          </p:cNvPr>
          <p:cNvSpPr/>
          <p:nvPr/>
        </p:nvSpPr>
        <p:spPr>
          <a:xfrm>
            <a:off x="7816462" y="4115136"/>
            <a:ext cx="306584" cy="432805"/>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76" name="Rectangle 75">
            <a:extLst>
              <a:ext uri="{FF2B5EF4-FFF2-40B4-BE49-F238E27FC236}">
                <a16:creationId xmlns:a16="http://schemas.microsoft.com/office/drawing/2014/main" id="{00F2D07D-6350-AF44-ACF0-E17A2F33AFDD}"/>
              </a:ext>
            </a:extLst>
          </p:cNvPr>
          <p:cNvSpPr/>
          <p:nvPr/>
        </p:nvSpPr>
        <p:spPr>
          <a:xfrm>
            <a:off x="3898626" y="3815159"/>
            <a:ext cx="306584" cy="71940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cxnSp>
        <p:nvCxnSpPr>
          <p:cNvPr id="104" name="Straight Connector 103">
            <a:extLst>
              <a:ext uri="{FF2B5EF4-FFF2-40B4-BE49-F238E27FC236}">
                <a16:creationId xmlns:a16="http://schemas.microsoft.com/office/drawing/2014/main" id="{ECAC01CE-C33C-FA44-97AF-F475FDADE56F}"/>
              </a:ext>
            </a:extLst>
          </p:cNvPr>
          <p:cNvCxnSpPr>
            <a:cxnSpLocks/>
          </p:cNvCxnSpPr>
          <p:nvPr/>
        </p:nvCxnSpPr>
        <p:spPr>
          <a:xfrm flipH="1" flipV="1">
            <a:off x="4803611" y="4536460"/>
            <a:ext cx="1514297" cy="34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2" name="Content Placeholder 12">
            <a:extLst>
              <a:ext uri="{FF2B5EF4-FFF2-40B4-BE49-F238E27FC236}">
                <a16:creationId xmlns:a16="http://schemas.microsoft.com/office/drawing/2014/main" id="{E92C6476-E480-4844-850D-3FAF2BDE6BEB}"/>
              </a:ext>
            </a:extLst>
          </p:cNvPr>
          <p:cNvSpPr txBox="1">
            <a:spLocks noChangeArrowheads="1"/>
          </p:cNvSpPr>
          <p:nvPr/>
        </p:nvSpPr>
        <p:spPr bwMode="auto">
          <a:xfrm>
            <a:off x="763769" y="5253552"/>
            <a:ext cx="4165913" cy="26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Jorveza</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1.0 mg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bd</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Jorveza</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0.5 mg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bd</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               Placebo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endPar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79" name="Rectangle 78">
            <a:extLst>
              <a:ext uri="{FF2B5EF4-FFF2-40B4-BE49-F238E27FC236}">
                <a16:creationId xmlns:a16="http://schemas.microsoft.com/office/drawing/2014/main" id="{BD1AE962-1D81-A249-98A4-CA2DE479CCB3}"/>
              </a:ext>
            </a:extLst>
          </p:cNvPr>
          <p:cNvSpPr/>
          <p:nvPr/>
        </p:nvSpPr>
        <p:spPr>
          <a:xfrm flipV="1">
            <a:off x="584513" y="5280187"/>
            <a:ext cx="133602" cy="1012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80" name="Rectangle 79">
            <a:extLst>
              <a:ext uri="{FF2B5EF4-FFF2-40B4-BE49-F238E27FC236}">
                <a16:creationId xmlns:a16="http://schemas.microsoft.com/office/drawing/2014/main" id="{97029D93-E129-E249-802E-8D0699A054C1}"/>
              </a:ext>
            </a:extLst>
          </p:cNvPr>
          <p:cNvSpPr/>
          <p:nvPr/>
        </p:nvSpPr>
        <p:spPr>
          <a:xfrm flipV="1">
            <a:off x="2165781" y="5280187"/>
            <a:ext cx="133602" cy="10120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82" name="Rectangle 81">
            <a:extLst>
              <a:ext uri="{FF2B5EF4-FFF2-40B4-BE49-F238E27FC236}">
                <a16:creationId xmlns:a16="http://schemas.microsoft.com/office/drawing/2014/main" id="{1A6EBB0D-CE60-B941-8B92-C0EABD110F16}"/>
              </a:ext>
            </a:extLst>
          </p:cNvPr>
          <p:cNvSpPr/>
          <p:nvPr/>
        </p:nvSpPr>
        <p:spPr>
          <a:xfrm flipV="1">
            <a:off x="3875015" y="5280187"/>
            <a:ext cx="133602" cy="10120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Tree>
    <p:extLst>
      <p:ext uri="{BB962C8B-B14F-4D97-AF65-F5344CB8AC3E}">
        <p14:creationId xmlns:p14="http://schemas.microsoft.com/office/powerpoint/2010/main" val="1035482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12">
            <a:extLst>
              <a:ext uri="{FF2B5EF4-FFF2-40B4-BE49-F238E27FC236}">
                <a16:creationId xmlns:a16="http://schemas.microsoft.com/office/drawing/2014/main" id="{BDE87084-691B-1A48-8D89-3E4BE3245C61}"/>
              </a:ext>
            </a:extLst>
          </p:cNvPr>
          <p:cNvSpPr txBox="1">
            <a:spLocks noChangeArrowheads="1"/>
          </p:cNvSpPr>
          <p:nvPr/>
        </p:nvSpPr>
        <p:spPr bwMode="auto">
          <a:xfrm>
            <a:off x="5596731" y="1333535"/>
            <a:ext cx="2828132" cy="3508013"/>
          </a:xfrm>
          <a:prstGeom prst="rect">
            <a:avLst/>
          </a:prstGeom>
          <a:solidFill>
            <a:schemeClr val="tx1"/>
          </a:solidFill>
          <a:ln>
            <a:noFill/>
          </a:ln>
        </p:spPr>
        <p:txBody>
          <a:bodyPr lIns="144000" tIns="144000" rIns="144000" bIns="144000"/>
          <a:lstStyle>
            <a:lvl1pPr marL="141288" indent="-14128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41288" marR="0" lvl="0" indent="-141288"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endParaRPr kumimoji="0" lang="en-GB" altLang="en-US" sz="1200" b="0" i="0" u="none" strike="noStrike" kern="1200" cap="none" spc="0" normalizeH="0" baseline="0" noProof="0" dirty="0">
              <a:ln>
                <a:noFill/>
              </a:ln>
              <a:solidFill>
                <a:srgbClr val="1E1E1E"/>
              </a:solidFill>
              <a:effectLst/>
              <a:uLnTx/>
              <a:uFillTx/>
              <a:latin typeface="Arial" panose="020B0604020202020204" pitchFamily="34" charset="0"/>
              <a:ea typeface="Arial Regular"/>
              <a:cs typeface="Arial" panose="020B0604020202020204" pitchFamily="34" charset="0"/>
            </a:endParaRPr>
          </a:p>
        </p:txBody>
      </p:sp>
      <p:sp>
        <p:nvSpPr>
          <p:cNvPr id="27" name="Content Placeholder 12">
            <a:extLst>
              <a:ext uri="{FF2B5EF4-FFF2-40B4-BE49-F238E27FC236}">
                <a16:creationId xmlns:a16="http://schemas.microsoft.com/office/drawing/2014/main" id="{D1FA0CE8-EDDC-DC43-95BD-449784BB918E}"/>
              </a:ext>
            </a:extLst>
          </p:cNvPr>
          <p:cNvSpPr txBox="1">
            <a:spLocks noChangeArrowheads="1"/>
          </p:cNvSpPr>
          <p:nvPr/>
        </p:nvSpPr>
        <p:spPr bwMode="auto">
          <a:xfrm>
            <a:off x="395288" y="1764792"/>
            <a:ext cx="5081173" cy="3076756"/>
          </a:xfrm>
          <a:prstGeom prst="rect">
            <a:avLst/>
          </a:prstGeom>
          <a:solidFill>
            <a:schemeClr val="bg1">
              <a:lumMod val="95000"/>
            </a:schemeClr>
          </a:solidFill>
          <a:ln>
            <a:noFill/>
          </a:ln>
        </p:spPr>
        <p:txBody>
          <a:bodyPr lIns="144000" tIns="144000" rIns="144000" bIns="144000"/>
          <a:lstStyle>
            <a:lvl1pPr marL="141288" indent="-14128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41288" marR="0" lvl="0" indent="-141288"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endParaRPr kumimoji="0" lang="en-GB" altLang="en-US" sz="1200" b="0" i="0" u="none" strike="noStrike" kern="1200" cap="none" spc="0" normalizeH="0" baseline="0" noProof="0" dirty="0">
              <a:ln>
                <a:noFill/>
              </a:ln>
              <a:solidFill>
                <a:srgbClr val="1E1E1E"/>
              </a:solidFill>
              <a:effectLst/>
              <a:uLnTx/>
              <a:uFillTx/>
              <a:latin typeface="Arial" panose="020B0604020202020204" pitchFamily="34" charset="0"/>
              <a:ea typeface="Arial Regular"/>
              <a:cs typeface="Arial" panose="020B0604020202020204" pitchFamily="34" charset="0"/>
            </a:endParaRPr>
          </a:p>
        </p:txBody>
      </p:sp>
      <p:sp>
        <p:nvSpPr>
          <p:cNvPr id="30" name="Rectangle 1">
            <a:extLst>
              <a:ext uri="{FF2B5EF4-FFF2-40B4-BE49-F238E27FC236}">
                <a16:creationId xmlns:a16="http://schemas.microsoft.com/office/drawing/2014/main" id="{066E2395-576F-A04A-B8EE-E28744E2EB0B}"/>
              </a:ext>
            </a:extLst>
          </p:cNvPr>
          <p:cNvSpPr>
            <a:spLocks noChangeArrowheads="1"/>
          </p:cNvSpPr>
          <p:nvPr/>
        </p:nvSpPr>
        <p:spPr bwMode="auto">
          <a:xfrm>
            <a:off x="395288" y="397530"/>
            <a:ext cx="61830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err="1">
                <a:ln>
                  <a:noFill/>
                </a:ln>
                <a:solidFill>
                  <a:srgbClr val="007E93"/>
                </a:solidFill>
                <a:effectLst/>
                <a:uLnTx/>
                <a:uFillTx/>
                <a:latin typeface="Arial Regular"/>
                <a:ea typeface="+mn-ea"/>
                <a:cs typeface="+mn-cs"/>
              </a:rPr>
              <a:t>Jorveza</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 can stop progression in endoscopic signs </a:t>
            </a:r>
            <a:b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b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of fibrotic remodeling</a:t>
            </a:r>
            <a:r>
              <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rPr>
              <a:t>1</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 </a:t>
            </a:r>
          </a:p>
        </p:txBody>
      </p:sp>
      <p:sp>
        <p:nvSpPr>
          <p:cNvPr id="26" name="Content Placeholder 12">
            <a:extLst>
              <a:ext uri="{FF2B5EF4-FFF2-40B4-BE49-F238E27FC236}">
                <a16:creationId xmlns:a16="http://schemas.microsoft.com/office/drawing/2014/main" id="{D2AE330C-41BB-3340-9A92-C55B1B9D4601}"/>
              </a:ext>
            </a:extLst>
          </p:cNvPr>
          <p:cNvSpPr txBox="1">
            <a:spLocks noChangeArrowheads="1"/>
          </p:cNvSpPr>
          <p:nvPr/>
        </p:nvSpPr>
        <p:spPr bwMode="auto">
          <a:xfrm>
            <a:off x="719737" y="2628924"/>
            <a:ext cx="1246772" cy="39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7938" marR="0" lvl="0" indent="-7938"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10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From</a:t>
            </a:r>
            <a: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b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br>
            <a: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38.2% </a:t>
            </a:r>
            <a:r>
              <a:rPr kumimoji="0" lang="de-DE" altLang="en-US" sz="10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to</a:t>
            </a:r>
            <a: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30.9%</a:t>
            </a:r>
          </a:p>
        </p:txBody>
      </p:sp>
      <p:sp>
        <p:nvSpPr>
          <p:cNvPr id="4" name="Pentagon 3">
            <a:extLst>
              <a:ext uri="{FF2B5EF4-FFF2-40B4-BE49-F238E27FC236}">
                <a16:creationId xmlns:a16="http://schemas.microsoft.com/office/drawing/2014/main" id="{129E240C-36E4-1040-9FF0-1A55D0254690}"/>
              </a:ext>
            </a:extLst>
          </p:cNvPr>
          <p:cNvSpPr/>
          <p:nvPr/>
        </p:nvSpPr>
        <p:spPr>
          <a:xfrm rot="5400000">
            <a:off x="843745" y="2948163"/>
            <a:ext cx="998757" cy="1246772"/>
          </a:xfrm>
          <a:prstGeom prst="homePlate">
            <a:avLst>
              <a:gd name="adj" fmla="val 3740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0" name="Content Placeholder 12">
            <a:extLst>
              <a:ext uri="{FF2B5EF4-FFF2-40B4-BE49-F238E27FC236}">
                <a16:creationId xmlns:a16="http://schemas.microsoft.com/office/drawing/2014/main" id="{C2AA3E4B-21BC-3A45-8874-0EDEBE549985}"/>
              </a:ext>
            </a:extLst>
          </p:cNvPr>
          <p:cNvSpPr txBox="1">
            <a:spLocks noChangeArrowheads="1"/>
          </p:cNvSpPr>
          <p:nvPr/>
        </p:nvSpPr>
        <p:spPr bwMode="auto">
          <a:xfrm>
            <a:off x="719737" y="3063703"/>
            <a:ext cx="1246773" cy="93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marL="134938" indent="-13493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en-GB" altLang="en-US" sz="32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-19%</a:t>
            </a:r>
          </a:p>
        </p:txBody>
      </p:sp>
      <p:sp>
        <p:nvSpPr>
          <p:cNvPr id="81" name="Pentagon 80">
            <a:extLst>
              <a:ext uri="{FF2B5EF4-FFF2-40B4-BE49-F238E27FC236}">
                <a16:creationId xmlns:a16="http://schemas.microsoft.com/office/drawing/2014/main" id="{AE6FB860-DD6D-8943-BB74-8CDBCCC2CFAC}"/>
              </a:ext>
            </a:extLst>
          </p:cNvPr>
          <p:cNvSpPr/>
          <p:nvPr/>
        </p:nvSpPr>
        <p:spPr>
          <a:xfrm rot="5400000">
            <a:off x="2444737" y="2960329"/>
            <a:ext cx="998756" cy="1246772"/>
          </a:xfrm>
          <a:prstGeom prst="homePlate">
            <a:avLst>
              <a:gd name="adj" fmla="val 37402"/>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2" name="Content Placeholder 12">
            <a:extLst>
              <a:ext uri="{FF2B5EF4-FFF2-40B4-BE49-F238E27FC236}">
                <a16:creationId xmlns:a16="http://schemas.microsoft.com/office/drawing/2014/main" id="{B760CC71-F859-3B42-A743-09C8C9FF4837}"/>
              </a:ext>
            </a:extLst>
          </p:cNvPr>
          <p:cNvSpPr txBox="1">
            <a:spLocks noChangeArrowheads="1"/>
          </p:cNvSpPr>
          <p:nvPr/>
        </p:nvSpPr>
        <p:spPr bwMode="auto">
          <a:xfrm>
            <a:off x="2320728" y="3075869"/>
            <a:ext cx="1246773" cy="93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marL="134938" indent="-13493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en-GB" altLang="en-US" sz="32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-14%</a:t>
            </a:r>
          </a:p>
        </p:txBody>
      </p:sp>
      <p:sp>
        <p:nvSpPr>
          <p:cNvPr id="83" name="Pentagon 82">
            <a:extLst>
              <a:ext uri="{FF2B5EF4-FFF2-40B4-BE49-F238E27FC236}">
                <a16:creationId xmlns:a16="http://schemas.microsoft.com/office/drawing/2014/main" id="{6FB9166C-9670-414D-8CD1-AEF75FB1AE98}"/>
              </a:ext>
            </a:extLst>
          </p:cNvPr>
          <p:cNvSpPr/>
          <p:nvPr/>
        </p:nvSpPr>
        <p:spPr>
          <a:xfrm rot="16200000">
            <a:off x="4075475" y="1963675"/>
            <a:ext cx="994964" cy="1246772"/>
          </a:xfrm>
          <a:prstGeom prst="homePlate">
            <a:avLst>
              <a:gd name="adj" fmla="val 37402"/>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B48B3595-744F-FD46-86F5-EC8BAE34C87B}"/>
              </a:ext>
            </a:extLst>
          </p:cNvPr>
          <p:cNvCxnSpPr>
            <a:cxnSpLocks/>
          </p:cNvCxnSpPr>
          <p:nvPr/>
        </p:nvCxnSpPr>
        <p:spPr>
          <a:xfrm flipH="1" flipV="1">
            <a:off x="719739" y="3072169"/>
            <a:ext cx="4476604" cy="1057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Content Placeholder 12">
            <a:extLst>
              <a:ext uri="{FF2B5EF4-FFF2-40B4-BE49-F238E27FC236}">
                <a16:creationId xmlns:a16="http://schemas.microsoft.com/office/drawing/2014/main" id="{C9BD1497-017B-C84D-B433-F633B4DE5B77}"/>
              </a:ext>
            </a:extLst>
          </p:cNvPr>
          <p:cNvSpPr txBox="1">
            <a:spLocks noChangeArrowheads="1"/>
          </p:cNvSpPr>
          <p:nvPr/>
        </p:nvSpPr>
        <p:spPr bwMode="auto">
          <a:xfrm>
            <a:off x="2320728" y="2628924"/>
            <a:ext cx="1246772" cy="39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7938" marR="0" lvl="0" indent="-7938"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10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From</a:t>
            </a:r>
            <a: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b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br>
            <a: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42.6% </a:t>
            </a:r>
            <a:r>
              <a:rPr kumimoji="0" lang="de-DE" altLang="en-US" sz="10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to</a:t>
            </a:r>
            <a: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36.8%</a:t>
            </a:r>
          </a:p>
        </p:txBody>
      </p:sp>
      <p:sp>
        <p:nvSpPr>
          <p:cNvPr id="85" name="Content Placeholder 12">
            <a:extLst>
              <a:ext uri="{FF2B5EF4-FFF2-40B4-BE49-F238E27FC236}">
                <a16:creationId xmlns:a16="http://schemas.microsoft.com/office/drawing/2014/main" id="{4A041D36-29F7-624F-A13D-D92C05048F19}"/>
              </a:ext>
            </a:extLst>
          </p:cNvPr>
          <p:cNvSpPr txBox="1">
            <a:spLocks noChangeArrowheads="1"/>
          </p:cNvSpPr>
          <p:nvPr/>
        </p:nvSpPr>
        <p:spPr bwMode="auto">
          <a:xfrm>
            <a:off x="3949569" y="2328281"/>
            <a:ext cx="1246774" cy="93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marL="134938" indent="-13493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en-GB" altLang="en-US" sz="31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+58%</a:t>
            </a:r>
          </a:p>
        </p:txBody>
      </p:sp>
      <p:sp>
        <p:nvSpPr>
          <p:cNvPr id="87" name="Content Placeholder 12">
            <a:extLst>
              <a:ext uri="{FF2B5EF4-FFF2-40B4-BE49-F238E27FC236}">
                <a16:creationId xmlns:a16="http://schemas.microsoft.com/office/drawing/2014/main" id="{50657E8B-D46D-6F46-83C3-C7B17C1B81BA}"/>
              </a:ext>
            </a:extLst>
          </p:cNvPr>
          <p:cNvSpPr txBox="1">
            <a:spLocks noChangeArrowheads="1"/>
          </p:cNvSpPr>
          <p:nvPr/>
        </p:nvSpPr>
        <p:spPr bwMode="auto">
          <a:xfrm>
            <a:off x="3949571" y="3218278"/>
            <a:ext cx="1246772" cy="39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7938" marR="0" lvl="0" indent="-7938"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10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From</a:t>
            </a:r>
            <a: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b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br>
            <a: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38.2% </a:t>
            </a:r>
            <a:r>
              <a:rPr kumimoji="0" lang="de-DE" altLang="en-US" sz="10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to</a:t>
            </a:r>
            <a: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60.3%</a:t>
            </a:r>
          </a:p>
        </p:txBody>
      </p:sp>
      <p:sp>
        <p:nvSpPr>
          <p:cNvPr id="88" name="Content Placeholder 12">
            <a:extLst>
              <a:ext uri="{FF2B5EF4-FFF2-40B4-BE49-F238E27FC236}">
                <a16:creationId xmlns:a16="http://schemas.microsoft.com/office/drawing/2014/main" id="{905EE41A-728D-5B4F-AD90-347267C54EFF}"/>
              </a:ext>
            </a:extLst>
          </p:cNvPr>
          <p:cNvSpPr>
            <a:spLocks noGrp="1" noChangeArrowheads="1"/>
          </p:cNvSpPr>
          <p:nvPr>
            <p:ph idx="1"/>
          </p:nvPr>
        </p:nvSpPr>
        <p:spPr>
          <a:xfrm>
            <a:off x="716408" y="4120677"/>
            <a:ext cx="1253845" cy="468836"/>
          </a:xfrm>
          <a:noFill/>
        </p:spPr>
        <p:txBody>
          <a:bodyPr lIns="144000" tIns="72000" rIns="144000" bIns="144000">
            <a:noAutofit/>
          </a:bodyPr>
          <a:lstStyle/>
          <a:p>
            <a:pPr algn="ctr">
              <a:lnSpc>
                <a:spcPct val="100000"/>
              </a:lnSpc>
              <a:spcBef>
                <a:spcPts val="0"/>
              </a:spcBef>
            </a:pPr>
            <a:r>
              <a:rPr lang="en-GB" sz="1000" dirty="0" err="1">
                <a:solidFill>
                  <a:schemeClr val="bg2">
                    <a:lumMod val="25000"/>
                  </a:schemeClr>
                </a:solidFill>
              </a:rPr>
              <a:t>Jorveza</a:t>
            </a:r>
            <a:br>
              <a:rPr lang="en-GB" sz="1000" dirty="0">
                <a:solidFill>
                  <a:schemeClr val="bg2">
                    <a:lumMod val="25000"/>
                  </a:schemeClr>
                </a:solidFill>
              </a:rPr>
            </a:br>
            <a:r>
              <a:rPr lang="en-GB" sz="1000" dirty="0">
                <a:solidFill>
                  <a:schemeClr val="bg2">
                    <a:lumMod val="25000"/>
                  </a:schemeClr>
                </a:solidFill>
              </a:rPr>
              <a:t>2 mg daily</a:t>
            </a:r>
          </a:p>
          <a:p>
            <a:pPr algn="ctr">
              <a:lnSpc>
                <a:spcPct val="100000"/>
              </a:lnSpc>
              <a:spcBef>
                <a:spcPts val="0"/>
              </a:spcBef>
            </a:pPr>
            <a:r>
              <a:rPr lang="de-DE" altLang="en-US" sz="1000" dirty="0" err="1">
                <a:solidFill>
                  <a:schemeClr val="bg2">
                    <a:lumMod val="25000"/>
                  </a:schemeClr>
                </a:solidFill>
                <a:latin typeface="Arial" panose="020B0604020202020204" pitchFamily="34" charset="0"/>
                <a:ea typeface="Arial Regular"/>
                <a:cs typeface="Arial" panose="020B0604020202020204" pitchFamily="34" charset="0"/>
              </a:rPr>
              <a:t>n</a:t>
            </a:r>
            <a:r>
              <a:rPr lang="de-DE" altLang="en-US" sz="1000" dirty="0">
                <a:solidFill>
                  <a:schemeClr val="bg2">
                    <a:lumMod val="25000"/>
                  </a:schemeClr>
                </a:solidFill>
                <a:latin typeface="Arial" panose="020B0604020202020204" pitchFamily="34" charset="0"/>
                <a:ea typeface="Arial Regular"/>
                <a:cs typeface="Arial" panose="020B0604020202020204" pitchFamily="34" charset="0"/>
              </a:rPr>
              <a:t>=68</a:t>
            </a:r>
          </a:p>
        </p:txBody>
      </p:sp>
      <p:sp>
        <p:nvSpPr>
          <p:cNvPr id="89" name="Content Placeholder 12">
            <a:extLst>
              <a:ext uri="{FF2B5EF4-FFF2-40B4-BE49-F238E27FC236}">
                <a16:creationId xmlns:a16="http://schemas.microsoft.com/office/drawing/2014/main" id="{4E78D5ED-C437-A449-849B-DD0378996570}"/>
              </a:ext>
            </a:extLst>
          </p:cNvPr>
          <p:cNvSpPr txBox="1">
            <a:spLocks noChangeArrowheads="1"/>
          </p:cNvSpPr>
          <p:nvPr/>
        </p:nvSpPr>
        <p:spPr bwMode="auto">
          <a:xfrm>
            <a:off x="2308104" y="4120677"/>
            <a:ext cx="1253845" cy="468836"/>
          </a:xfrm>
          <a:prstGeom prst="rect">
            <a:avLst/>
          </a:prstGeom>
          <a:noFill/>
          <a:ln>
            <a:noFill/>
          </a:ln>
        </p:spPr>
        <p:txBody>
          <a:bodyPr vert="horz" wrap="square" lIns="144000" tIns="72000" rIns="144000" bIns="144000" numCol="1" anchor="t" anchorCtr="0" compatLnSpc="1">
            <a:prstTxWarp prst="textNoShape">
              <a:avLst/>
            </a:prstTxWarp>
            <a:noAutofit/>
          </a:bodyPr>
          <a:lstStyle>
            <a:lvl1pPr marL="0" indent="0" algn="l" rtl="0" eaLnBrk="0" fontAlgn="base" hangingPunct="0">
              <a:lnSpc>
                <a:spcPct val="90000"/>
              </a:lnSpc>
              <a:spcBef>
                <a:spcPts val="10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2pPr>
            <a:lvl3pPr marL="9144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en-GB" sz="1000" b="0" i="0" u="none" strike="noStrike" kern="1200" cap="none" spc="0" normalizeH="0" baseline="0" noProof="0" dirty="0" err="1">
                <a:ln>
                  <a:noFill/>
                </a:ln>
                <a:solidFill>
                  <a:srgbClr val="F1F2F1">
                    <a:lumMod val="25000"/>
                  </a:srgbClr>
                </a:solidFill>
                <a:effectLst/>
                <a:uLnTx/>
                <a:uFillTx/>
                <a:latin typeface="Arial Regular" charset="0"/>
              </a:rPr>
              <a:t>Jorveza</a:t>
            </a:r>
            <a:br>
              <a:rPr kumimoji="0" lang="en-GB" sz="1000" b="0" i="0" u="none" strike="noStrike" kern="1200" cap="none" spc="0" normalizeH="0" baseline="0" noProof="0" dirty="0">
                <a:ln>
                  <a:noFill/>
                </a:ln>
                <a:solidFill>
                  <a:srgbClr val="F1F2F1">
                    <a:lumMod val="25000"/>
                  </a:srgbClr>
                </a:solidFill>
                <a:effectLst/>
                <a:uLnTx/>
                <a:uFillTx/>
                <a:latin typeface="Arial Regular" charset="0"/>
              </a:rPr>
            </a:br>
            <a:r>
              <a:rPr kumimoji="0" lang="en-GB" sz="1000" b="0" i="0" u="none" strike="noStrike" kern="1200" cap="none" spc="0" normalizeH="0" baseline="0" noProof="0" dirty="0">
                <a:ln>
                  <a:noFill/>
                </a:ln>
                <a:solidFill>
                  <a:srgbClr val="F1F2F1">
                    <a:lumMod val="25000"/>
                  </a:srgbClr>
                </a:solidFill>
                <a:effectLst/>
                <a:uLnTx/>
                <a:uFillTx/>
                <a:latin typeface="Arial Regular" charset="0"/>
              </a:rPr>
              <a:t>1 mg daily</a:t>
            </a:r>
          </a:p>
          <a:p>
            <a:pPr marL="0" marR="0" lvl="0" indent="0" algn="ctr"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de-DE" altLang="en-US" sz="10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p:txBody>
      </p:sp>
      <p:sp>
        <p:nvSpPr>
          <p:cNvPr id="90" name="Content Placeholder 12">
            <a:extLst>
              <a:ext uri="{FF2B5EF4-FFF2-40B4-BE49-F238E27FC236}">
                <a16:creationId xmlns:a16="http://schemas.microsoft.com/office/drawing/2014/main" id="{8FC92CB7-41FA-0645-87F7-F8627EA7E13B}"/>
              </a:ext>
            </a:extLst>
          </p:cNvPr>
          <p:cNvSpPr txBox="1">
            <a:spLocks noChangeArrowheads="1"/>
          </p:cNvSpPr>
          <p:nvPr/>
        </p:nvSpPr>
        <p:spPr bwMode="auto">
          <a:xfrm>
            <a:off x="3945077" y="4120677"/>
            <a:ext cx="1253845" cy="468836"/>
          </a:xfrm>
          <a:prstGeom prst="rect">
            <a:avLst/>
          </a:prstGeom>
          <a:noFill/>
          <a:ln>
            <a:noFill/>
          </a:ln>
        </p:spPr>
        <p:txBody>
          <a:bodyPr vert="horz" wrap="square" lIns="144000" tIns="72000" rIns="144000" bIns="144000" numCol="1" anchor="t" anchorCtr="0" compatLnSpc="1">
            <a:prstTxWarp prst="textNoShape">
              <a:avLst/>
            </a:prstTxWarp>
            <a:noAutofit/>
          </a:bodyPr>
          <a:lstStyle>
            <a:lvl1pPr marL="0" indent="0" algn="l" rtl="0" eaLnBrk="0" fontAlgn="base" hangingPunct="0">
              <a:lnSpc>
                <a:spcPct val="90000"/>
              </a:lnSpc>
              <a:spcBef>
                <a:spcPts val="10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2pPr>
            <a:lvl3pPr marL="9144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accent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F1F2F1">
                    <a:lumMod val="25000"/>
                  </a:srgbClr>
                </a:solidFill>
                <a:effectLst/>
                <a:uLnTx/>
                <a:uFillTx/>
                <a:latin typeface="Arial Regular" charset="0"/>
              </a:rPr>
              <a:t>Placebo</a:t>
            </a:r>
          </a:p>
          <a:p>
            <a:pPr marL="0" marR="0" lvl="0" indent="0" algn="ctr"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de-DE" altLang="en-US" sz="10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10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a:p>
            <a:pPr marL="0" marR="0" lvl="0" indent="0" algn="ctr" defTabSz="914400" rtl="0" eaLnBrk="0" fontAlgn="base" latinLnBrk="0" hangingPunct="0">
              <a:lnSpc>
                <a:spcPct val="100000"/>
              </a:lnSpc>
              <a:spcBef>
                <a:spcPts val="0"/>
              </a:spcBef>
              <a:spcAft>
                <a:spcPct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F1F2F1">
                  <a:lumMod val="25000"/>
                </a:srgbClr>
              </a:solidFill>
              <a:effectLst/>
              <a:uLnTx/>
              <a:uFillTx/>
              <a:latin typeface="Arial Regular" charset="0"/>
            </a:endParaRPr>
          </a:p>
        </p:txBody>
      </p:sp>
      <p:sp>
        <p:nvSpPr>
          <p:cNvPr id="79" name="Content Placeholder 12">
            <a:extLst>
              <a:ext uri="{FF2B5EF4-FFF2-40B4-BE49-F238E27FC236}">
                <a16:creationId xmlns:a16="http://schemas.microsoft.com/office/drawing/2014/main" id="{69332477-96E2-5542-979A-C5AD5AED3A40}"/>
              </a:ext>
            </a:extLst>
          </p:cNvPr>
          <p:cNvSpPr txBox="1">
            <a:spLocks noChangeArrowheads="1"/>
          </p:cNvSpPr>
          <p:nvPr/>
        </p:nvSpPr>
        <p:spPr bwMode="auto">
          <a:xfrm>
            <a:off x="5640950" y="2541896"/>
            <a:ext cx="2515498" cy="2221182"/>
          </a:xfrm>
          <a:prstGeom prst="rect">
            <a:avLst/>
          </a:prstGeom>
          <a:noFill/>
          <a:ln>
            <a:noFill/>
          </a:ln>
        </p:spPr>
        <p:txBody>
          <a:bodyPr lIns="144000" tIns="144000" rIns="144000" bIns="144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rial Regular"/>
                <a:ea typeface="+mn-ea"/>
                <a:cs typeface="+mn-cs"/>
              </a:rPr>
              <a:t>1 in 5 patients on placebo developed new fixed rings</a:t>
            </a:r>
          </a:p>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srgbClr val="FFFFFF"/>
              </a:solidFill>
              <a:effectLst/>
              <a:uLnTx/>
              <a:uFillTx/>
              <a:latin typeface="Arial Regular"/>
              <a:ea typeface="+mn-ea"/>
              <a:cs typeface="+mn-cs"/>
            </a:endParaRPr>
          </a:p>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srgbClr val="FFFFFF"/>
              </a:solidFill>
              <a:effectLst/>
              <a:uLnTx/>
              <a:uFillTx/>
              <a:latin typeface="Arial Regular"/>
              <a:ea typeface="+mn-ea"/>
              <a:cs typeface="+mn-cs"/>
            </a:endParaRPr>
          </a:p>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srgbClr val="FFFFFF"/>
              </a:solidFill>
              <a:effectLst/>
              <a:uLnTx/>
              <a:uFillTx/>
              <a:latin typeface="Arial Regular"/>
              <a:ea typeface="+mn-ea"/>
              <a:cs typeface="+mn-cs"/>
            </a:endParaRPr>
          </a:p>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rial Regular"/>
                <a:ea typeface="+mn-ea"/>
                <a:cs typeface="+mn-cs"/>
              </a:rPr>
              <a:t>vs none on </a:t>
            </a:r>
            <a:r>
              <a:rPr kumimoji="0" lang="en-US" altLang="en-US" sz="1400" b="0" i="0" u="none" strike="noStrike" kern="1200" cap="none" spc="0" normalizeH="0" baseline="0" noProof="0" dirty="0" err="1">
                <a:ln>
                  <a:noFill/>
                </a:ln>
                <a:solidFill>
                  <a:srgbClr val="FFFFFF"/>
                </a:solidFill>
                <a:effectLst/>
                <a:uLnTx/>
                <a:uFillTx/>
                <a:latin typeface="Arial Regular"/>
                <a:ea typeface="+mn-ea"/>
                <a:cs typeface="+mn-cs"/>
              </a:rPr>
              <a:t>Jorveza</a:t>
            </a:r>
            <a:r>
              <a:rPr kumimoji="0" lang="en-US" altLang="en-US" sz="1400" b="0" i="0" u="none" strike="noStrike" kern="1200" cap="none" spc="0" normalizeH="0" baseline="0" noProof="0" dirty="0">
                <a:ln>
                  <a:noFill/>
                </a:ln>
                <a:solidFill>
                  <a:srgbClr val="FFFFFF"/>
                </a:solidFill>
                <a:effectLst/>
                <a:uLnTx/>
                <a:uFillTx/>
                <a:latin typeface="Arial Regular"/>
                <a:ea typeface="+mn-ea"/>
                <a:cs typeface="+mn-cs"/>
              </a:rPr>
              <a:t> maintenance therapy</a:t>
            </a:r>
          </a:p>
        </p:txBody>
      </p:sp>
      <p:pic>
        <p:nvPicPr>
          <p:cNvPr id="5" name="Picture 4" descr="Logo&#10;&#10;Description automatically generated">
            <a:extLst>
              <a:ext uri="{FF2B5EF4-FFF2-40B4-BE49-F238E27FC236}">
                <a16:creationId xmlns:a16="http://schemas.microsoft.com/office/drawing/2014/main" id="{D37E691E-E2E6-4F4B-B37F-C85B84515246}"/>
              </a:ext>
            </a:extLst>
          </p:cNvPr>
          <p:cNvPicPr>
            <a:picLocks noChangeAspect="1"/>
          </p:cNvPicPr>
          <p:nvPr/>
        </p:nvPicPr>
        <p:blipFill>
          <a:blip r:embed="rId2">
            <a:duotone>
              <a:prstClr val="black"/>
              <a:schemeClr val="accent3">
                <a:tint val="45000"/>
                <a:satMod val="400000"/>
              </a:schemeClr>
            </a:duotone>
          </a:blip>
          <a:stretch>
            <a:fillRect/>
          </a:stretch>
        </p:blipFill>
        <p:spPr>
          <a:xfrm>
            <a:off x="5640950" y="3290238"/>
            <a:ext cx="2327531" cy="711950"/>
          </a:xfrm>
          <a:prstGeom prst="rect">
            <a:avLst/>
          </a:prstGeom>
        </p:spPr>
      </p:pic>
      <p:sp>
        <p:nvSpPr>
          <p:cNvPr id="25" name="Content Placeholder 12">
            <a:extLst>
              <a:ext uri="{FF2B5EF4-FFF2-40B4-BE49-F238E27FC236}">
                <a16:creationId xmlns:a16="http://schemas.microsoft.com/office/drawing/2014/main" id="{CBDDE502-9AD9-F64E-B62B-781E7791C661}"/>
              </a:ext>
            </a:extLst>
          </p:cNvPr>
          <p:cNvSpPr txBox="1">
            <a:spLocks noChangeArrowheads="1"/>
          </p:cNvSpPr>
          <p:nvPr/>
        </p:nvSpPr>
        <p:spPr bwMode="auto">
          <a:xfrm>
            <a:off x="395288" y="5837935"/>
            <a:ext cx="4860293" cy="3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Biedermann</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L </a:t>
            </a:r>
            <a:r>
              <a:rPr kumimoji="0" lang="en-GB" altLang="en-US" sz="900" b="0" i="1"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et al. </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United Eur Gastroenterol J 2019; 7: 55.</a:t>
            </a:r>
          </a:p>
        </p:txBody>
      </p:sp>
      <p:sp>
        <p:nvSpPr>
          <p:cNvPr id="29" name="Title 3">
            <a:extLst>
              <a:ext uri="{FF2B5EF4-FFF2-40B4-BE49-F238E27FC236}">
                <a16:creationId xmlns:a16="http://schemas.microsoft.com/office/drawing/2014/main" id="{E9E08CE1-7468-4945-8DAD-4F8A241DC65D}"/>
              </a:ext>
            </a:extLst>
          </p:cNvPr>
          <p:cNvSpPr txBox="1">
            <a:spLocks/>
          </p:cNvSpPr>
          <p:nvPr/>
        </p:nvSpPr>
        <p:spPr>
          <a:xfrm>
            <a:off x="395288" y="1333535"/>
            <a:ext cx="5081173" cy="384741"/>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en-US" sz="1400" b="1"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Patients with fixed rings (% change from baseline)</a:t>
            </a:r>
          </a:p>
        </p:txBody>
      </p:sp>
    </p:spTree>
    <p:extLst>
      <p:ext uri="{BB962C8B-B14F-4D97-AF65-F5344CB8AC3E}">
        <p14:creationId xmlns:p14="http://schemas.microsoft.com/office/powerpoint/2010/main" val="1032034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2">
            <a:extLst>
              <a:ext uri="{FF2B5EF4-FFF2-40B4-BE49-F238E27FC236}">
                <a16:creationId xmlns:a16="http://schemas.microsoft.com/office/drawing/2014/main" id="{B95BF8BF-3841-F049-9431-F21F7E232010}"/>
              </a:ext>
            </a:extLst>
          </p:cNvPr>
          <p:cNvSpPr txBox="1">
            <a:spLocks noChangeArrowheads="1"/>
          </p:cNvSpPr>
          <p:nvPr/>
        </p:nvSpPr>
        <p:spPr bwMode="auto">
          <a:xfrm>
            <a:off x="2456203" y="1474986"/>
            <a:ext cx="2963555" cy="3627366"/>
          </a:xfrm>
          <a:prstGeom prst="rect">
            <a:avLst/>
          </a:prstGeom>
          <a:solidFill>
            <a:schemeClr val="bg1">
              <a:lumMod val="95000"/>
            </a:schemeClr>
          </a:solidFill>
          <a:ln>
            <a:noFill/>
          </a:ln>
        </p:spPr>
        <p:txBody>
          <a:bodyPr lIns="144000" tIns="144000" rIns="144000" bIns="144000"/>
          <a:lstStyle>
            <a:lvl1pPr marL="141288" indent="-14128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41288" marR="0" lvl="0" indent="-141288"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endParaRPr kumimoji="0" lang="en-GB" altLang="en-US" sz="1200" b="0" i="0" u="none" strike="noStrike" kern="1200" cap="none" spc="0" normalizeH="0" baseline="0" noProof="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33" name="Content Placeholder 12">
            <a:extLst>
              <a:ext uri="{FF2B5EF4-FFF2-40B4-BE49-F238E27FC236}">
                <a16:creationId xmlns:a16="http://schemas.microsoft.com/office/drawing/2014/main" id="{9561B6D2-D211-E147-A22D-2D33040A44A7}"/>
              </a:ext>
            </a:extLst>
          </p:cNvPr>
          <p:cNvSpPr txBox="1">
            <a:spLocks noChangeArrowheads="1"/>
          </p:cNvSpPr>
          <p:nvPr/>
        </p:nvSpPr>
        <p:spPr bwMode="auto">
          <a:xfrm>
            <a:off x="5351566" y="1474986"/>
            <a:ext cx="3073297" cy="3627366"/>
          </a:xfrm>
          <a:prstGeom prst="rect">
            <a:avLst/>
          </a:prstGeom>
          <a:solidFill>
            <a:schemeClr val="bg1">
              <a:lumMod val="95000"/>
            </a:schemeClr>
          </a:solidFill>
          <a:ln>
            <a:noFill/>
          </a:ln>
        </p:spPr>
        <p:txBody>
          <a:bodyPr lIns="144000" tIns="144000" rIns="144000" bIns="144000"/>
          <a:lstStyle>
            <a:lvl1pPr marL="141288" indent="-141288">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41288" marR="0" lvl="0" indent="-141288" algn="l" defTabSz="914400" rtl="0" eaLnBrk="1" fontAlgn="base" latinLnBrk="0" hangingPunct="1">
              <a:lnSpc>
                <a:spcPct val="100000"/>
              </a:lnSpc>
              <a:spcBef>
                <a:spcPct val="0"/>
              </a:spcBef>
              <a:spcAft>
                <a:spcPts val="500"/>
              </a:spcAft>
              <a:buClrTx/>
              <a:buSzTx/>
              <a:buFont typeface="Arial" panose="020B0604020202020204" pitchFamily="34" charset="0"/>
              <a:buNone/>
              <a:tabLst/>
              <a:defRPr/>
            </a:pPr>
            <a:endParaRPr kumimoji="0" lang="en-GB" altLang="en-US" sz="1200" b="0" i="0" u="none" strike="noStrike" kern="1200" cap="none" spc="0" normalizeH="0" baseline="0" noProof="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cxnSp>
        <p:nvCxnSpPr>
          <p:cNvPr id="26" name="Straight Connector 25">
            <a:extLst>
              <a:ext uri="{FF2B5EF4-FFF2-40B4-BE49-F238E27FC236}">
                <a16:creationId xmlns:a16="http://schemas.microsoft.com/office/drawing/2014/main" id="{1B3ED769-1C94-7844-B1F5-D2AAAD3EA33A}"/>
              </a:ext>
            </a:extLst>
          </p:cNvPr>
          <p:cNvCxnSpPr>
            <a:cxnSpLocks/>
          </p:cNvCxnSpPr>
          <p:nvPr/>
        </p:nvCxnSpPr>
        <p:spPr>
          <a:xfrm>
            <a:off x="3110096" y="2312501"/>
            <a:ext cx="0" cy="213773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2FEE19B-6CF4-C047-A9C9-04D6BC56F32B}"/>
              </a:ext>
            </a:extLst>
          </p:cNvPr>
          <p:cNvSpPr/>
          <p:nvPr/>
        </p:nvSpPr>
        <p:spPr>
          <a:xfrm>
            <a:off x="3991282" y="2602787"/>
            <a:ext cx="522288" cy="183978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28" name="Content Placeholder 12">
            <a:extLst>
              <a:ext uri="{FF2B5EF4-FFF2-40B4-BE49-F238E27FC236}">
                <a16:creationId xmlns:a16="http://schemas.microsoft.com/office/drawing/2014/main" id="{4A072E1C-0145-E74D-B284-5C361700BA53}"/>
              </a:ext>
            </a:extLst>
          </p:cNvPr>
          <p:cNvSpPr txBox="1">
            <a:spLocks noChangeArrowheads="1"/>
          </p:cNvSpPr>
          <p:nvPr/>
        </p:nvSpPr>
        <p:spPr bwMode="auto">
          <a:xfrm>
            <a:off x="3320986" y="2349146"/>
            <a:ext cx="522288" cy="20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86.8%</a:t>
            </a:r>
          </a:p>
        </p:txBody>
      </p:sp>
      <p:sp>
        <p:nvSpPr>
          <p:cNvPr id="29" name="Rectangle 28">
            <a:extLst>
              <a:ext uri="{FF2B5EF4-FFF2-40B4-BE49-F238E27FC236}">
                <a16:creationId xmlns:a16="http://schemas.microsoft.com/office/drawing/2014/main" id="{4B9F8C47-15B9-FC4B-98E5-E2D23CEA3845}"/>
              </a:ext>
            </a:extLst>
          </p:cNvPr>
          <p:cNvSpPr/>
          <p:nvPr/>
        </p:nvSpPr>
        <p:spPr>
          <a:xfrm>
            <a:off x="3329901" y="2559243"/>
            <a:ext cx="523875" cy="18801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0" name="Content Placeholder 12">
            <a:extLst>
              <a:ext uri="{FF2B5EF4-FFF2-40B4-BE49-F238E27FC236}">
                <a16:creationId xmlns:a16="http://schemas.microsoft.com/office/drawing/2014/main" id="{509F8440-CBF0-874E-8E61-74175BA5E838}"/>
              </a:ext>
            </a:extLst>
          </p:cNvPr>
          <p:cNvSpPr txBox="1">
            <a:spLocks noChangeArrowheads="1"/>
          </p:cNvSpPr>
          <p:nvPr/>
        </p:nvSpPr>
        <p:spPr bwMode="auto">
          <a:xfrm>
            <a:off x="3987234" y="2405417"/>
            <a:ext cx="522287" cy="18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83.8%</a:t>
            </a:r>
          </a:p>
        </p:txBody>
      </p:sp>
      <p:cxnSp>
        <p:nvCxnSpPr>
          <p:cNvPr id="32" name="Straight Connector 31">
            <a:extLst>
              <a:ext uri="{FF2B5EF4-FFF2-40B4-BE49-F238E27FC236}">
                <a16:creationId xmlns:a16="http://schemas.microsoft.com/office/drawing/2014/main" id="{3162AF5C-B441-A249-9192-AB44BE60855A}"/>
              </a:ext>
            </a:extLst>
          </p:cNvPr>
          <p:cNvCxnSpPr>
            <a:cxnSpLocks/>
          </p:cNvCxnSpPr>
          <p:nvPr/>
        </p:nvCxnSpPr>
        <p:spPr>
          <a:xfrm flipH="1">
            <a:off x="3103748" y="4442572"/>
            <a:ext cx="22610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2DC1A25-C27D-4743-812B-E9E6CDABC6DB}"/>
              </a:ext>
            </a:extLst>
          </p:cNvPr>
          <p:cNvSpPr/>
          <p:nvPr/>
        </p:nvSpPr>
        <p:spPr>
          <a:xfrm>
            <a:off x="4655367" y="2515701"/>
            <a:ext cx="522288" cy="1923655"/>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7" name="Content Placeholder 12">
            <a:extLst>
              <a:ext uri="{FF2B5EF4-FFF2-40B4-BE49-F238E27FC236}">
                <a16:creationId xmlns:a16="http://schemas.microsoft.com/office/drawing/2014/main" id="{DF2514D9-BF26-A847-BD6F-5D3A3479F508}"/>
              </a:ext>
            </a:extLst>
          </p:cNvPr>
          <p:cNvSpPr txBox="1">
            <a:spLocks noChangeArrowheads="1"/>
          </p:cNvSpPr>
          <p:nvPr/>
        </p:nvSpPr>
        <p:spPr bwMode="auto">
          <a:xfrm>
            <a:off x="4655368" y="2301435"/>
            <a:ext cx="52228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0000">
                    <a:lumMod val="50000"/>
                    <a:lumOff val="50000"/>
                  </a:srgbClr>
                </a:solidFill>
                <a:effectLst/>
                <a:uLnTx/>
                <a:uFillTx/>
                <a:latin typeface="Arial Regular"/>
                <a:ea typeface="Arial Regular"/>
                <a:cs typeface="Arial Regular"/>
              </a:rPr>
              <a:t>89.7%</a:t>
            </a:r>
          </a:p>
        </p:txBody>
      </p:sp>
      <p:sp>
        <p:nvSpPr>
          <p:cNvPr id="44" name="Content Placeholder 12">
            <a:extLst>
              <a:ext uri="{FF2B5EF4-FFF2-40B4-BE49-F238E27FC236}">
                <a16:creationId xmlns:a16="http://schemas.microsoft.com/office/drawing/2014/main" id="{4D498778-36B9-E445-9A93-995BD7D2D499}"/>
              </a:ext>
            </a:extLst>
          </p:cNvPr>
          <p:cNvSpPr txBox="1">
            <a:spLocks noChangeArrowheads="1"/>
          </p:cNvSpPr>
          <p:nvPr/>
        </p:nvSpPr>
        <p:spPr bwMode="auto">
          <a:xfrm rot="16200000">
            <a:off x="1700848" y="3396455"/>
            <a:ext cx="2071688" cy="22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patients</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45" name="Content Placeholder 12">
            <a:extLst>
              <a:ext uri="{FF2B5EF4-FFF2-40B4-BE49-F238E27FC236}">
                <a16:creationId xmlns:a16="http://schemas.microsoft.com/office/drawing/2014/main" id="{6D305827-A1FA-6943-ABAA-DD3201B993C9}"/>
              </a:ext>
            </a:extLst>
          </p:cNvPr>
          <p:cNvSpPr txBox="1">
            <a:spLocks noChangeArrowheads="1"/>
          </p:cNvSpPr>
          <p:nvPr/>
        </p:nvSpPr>
        <p:spPr bwMode="auto">
          <a:xfrm>
            <a:off x="2760623" y="2251520"/>
            <a:ext cx="205518" cy="206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100</a:t>
            </a:r>
          </a:p>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80</a:t>
            </a:r>
          </a:p>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60</a:t>
            </a:r>
          </a:p>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40</a:t>
            </a:r>
          </a:p>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20</a:t>
            </a:r>
          </a:p>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p:txBody>
      </p:sp>
      <p:sp>
        <p:nvSpPr>
          <p:cNvPr id="46" name="Content Placeholder 12">
            <a:extLst>
              <a:ext uri="{FF2B5EF4-FFF2-40B4-BE49-F238E27FC236}">
                <a16:creationId xmlns:a16="http://schemas.microsoft.com/office/drawing/2014/main" id="{98A1BF60-2AAC-574A-8751-D4DE393AFA47}"/>
              </a:ext>
            </a:extLst>
          </p:cNvPr>
          <p:cNvSpPr txBox="1">
            <a:spLocks noChangeArrowheads="1"/>
          </p:cNvSpPr>
          <p:nvPr/>
        </p:nvSpPr>
        <p:spPr bwMode="auto">
          <a:xfrm>
            <a:off x="395288" y="1474986"/>
            <a:ext cx="1947750" cy="3627366"/>
          </a:xfrm>
          <a:prstGeom prst="rect">
            <a:avLst/>
          </a:prstGeom>
          <a:solidFill>
            <a:schemeClr val="tx1"/>
          </a:solidFill>
          <a:ln>
            <a:noFill/>
          </a:ln>
        </p:spPr>
        <p:txBody>
          <a:bodyPr lIns="144000" tIns="144000" rIns="144000" bIns="144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FFFFFF"/>
                </a:solidFill>
                <a:effectLst/>
                <a:uLnTx/>
                <a:uFillTx/>
                <a:latin typeface="Arial Regular"/>
                <a:ea typeface="+mn-ea"/>
                <a:cs typeface="+mn-cs"/>
              </a:rPr>
              <a:t>Food impaction requiring endoscopic intervention occurred in two patients receiving placebo, but in no </a:t>
            </a:r>
            <a:r>
              <a:rPr kumimoji="0" lang="en-US" altLang="en-US" sz="1200" b="0" i="0" u="none" strike="noStrike" kern="1200" cap="none" spc="0" normalizeH="0" baseline="0" noProof="0" dirty="0" err="1">
                <a:ln>
                  <a:noFill/>
                </a:ln>
                <a:solidFill>
                  <a:srgbClr val="FFFFFF"/>
                </a:solidFill>
                <a:effectLst/>
                <a:uLnTx/>
                <a:uFillTx/>
                <a:latin typeface="Arial Regular"/>
                <a:ea typeface="+mn-ea"/>
                <a:cs typeface="+mn-cs"/>
              </a:rPr>
              <a:t>Jorveza</a:t>
            </a:r>
            <a:r>
              <a:rPr kumimoji="0" lang="en-US" altLang="en-US" sz="1200" b="0" i="0" u="none" strike="noStrike" kern="1200" cap="none" spc="0" normalizeH="0" baseline="0" noProof="0" dirty="0">
                <a:ln>
                  <a:noFill/>
                </a:ln>
                <a:solidFill>
                  <a:srgbClr val="FFFFFF"/>
                </a:solidFill>
                <a:effectLst/>
                <a:uLnTx/>
                <a:uFillTx/>
                <a:latin typeface="Arial Regular"/>
                <a:ea typeface="+mn-ea"/>
                <a:cs typeface="+mn-cs"/>
              </a:rPr>
              <a:t> patient</a:t>
            </a:r>
          </a:p>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FFFFFF"/>
                </a:solidFill>
                <a:effectLst/>
                <a:uLnTx/>
                <a:uFillTx/>
                <a:latin typeface="Arial Regular"/>
                <a:ea typeface="+mn-ea"/>
                <a:cs typeface="+mn-cs"/>
              </a:rPr>
              <a:t>Morning serum levels </a:t>
            </a:r>
            <a:br>
              <a:rPr kumimoji="0" lang="en-US" altLang="en-US" sz="1200" b="0" i="0" u="none" strike="noStrike" kern="1200" cap="none" spc="0" normalizeH="0" baseline="0" noProof="0" dirty="0">
                <a:ln>
                  <a:noFill/>
                </a:ln>
                <a:solidFill>
                  <a:srgbClr val="FFFFFF"/>
                </a:solidFill>
                <a:effectLst/>
                <a:uLnTx/>
                <a:uFillTx/>
                <a:latin typeface="Arial Regular"/>
                <a:ea typeface="+mn-ea"/>
                <a:cs typeface="+mn-cs"/>
              </a:rPr>
            </a:br>
            <a:r>
              <a:rPr kumimoji="0" lang="en-US" altLang="en-US" sz="1200" b="0" i="0" u="none" strike="noStrike" kern="1200" cap="none" spc="0" normalizeH="0" baseline="0" noProof="0" dirty="0">
                <a:ln>
                  <a:noFill/>
                </a:ln>
                <a:solidFill>
                  <a:srgbClr val="FFFFFF"/>
                </a:solidFill>
                <a:effectLst/>
                <a:uLnTx/>
                <a:uFillTx/>
                <a:latin typeface="Arial Regular"/>
                <a:ea typeface="+mn-ea"/>
                <a:cs typeface="+mn-cs"/>
              </a:rPr>
              <a:t>of cortisol were in the normal range at baseline and did not significantly change during treatment</a:t>
            </a:r>
          </a:p>
        </p:txBody>
      </p:sp>
      <p:cxnSp>
        <p:nvCxnSpPr>
          <p:cNvPr id="31" name="Straight Connector 30">
            <a:extLst>
              <a:ext uri="{FF2B5EF4-FFF2-40B4-BE49-F238E27FC236}">
                <a16:creationId xmlns:a16="http://schemas.microsoft.com/office/drawing/2014/main" id="{E0945777-7A5E-0F48-820C-73A59D53DB6B}"/>
              </a:ext>
            </a:extLst>
          </p:cNvPr>
          <p:cNvCxnSpPr>
            <a:cxnSpLocks/>
          </p:cNvCxnSpPr>
          <p:nvPr/>
        </p:nvCxnSpPr>
        <p:spPr>
          <a:xfrm>
            <a:off x="6095052" y="2304007"/>
            <a:ext cx="0" cy="213773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3BB6FC48-7817-BB4B-948E-48AD50F087DA}"/>
              </a:ext>
            </a:extLst>
          </p:cNvPr>
          <p:cNvSpPr/>
          <p:nvPr/>
        </p:nvSpPr>
        <p:spPr>
          <a:xfrm>
            <a:off x="6976238" y="4228387"/>
            <a:ext cx="522288" cy="2056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39" name="Content Placeholder 12">
            <a:extLst>
              <a:ext uri="{FF2B5EF4-FFF2-40B4-BE49-F238E27FC236}">
                <a16:creationId xmlns:a16="http://schemas.microsoft.com/office/drawing/2014/main" id="{7F6AA48C-B938-2E40-9288-F963234EE3F4}"/>
              </a:ext>
            </a:extLst>
          </p:cNvPr>
          <p:cNvSpPr txBox="1">
            <a:spLocks noChangeArrowheads="1"/>
          </p:cNvSpPr>
          <p:nvPr/>
        </p:nvSpPr>
        <p:spPr bwMode="auto">
          <a:xfrm>
            <a:off x="6305942" y="3995443"/>
            <a:ext cx="522288" cy="20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11.8%</a:t>
            </a:r>
          </a:p>
        </p:txBody>
      </p:sp>
      <p:sp>
        <p:nvSpPr>
          <p:cNvPr id="47" name="Rectangle 46">
            <a:extLst>
              <a:ext uri="{FF2B5EF4-FFF2-40B4-BE49-F238E27FC236}">
                <a16:creationId xmlns:a16="http://schemas.microsoft.com/office/drawing/2014/main" id="{CBB784B0-083B-DF43-80D8-7A2D39EBBEB9}"/>
              </a:ext>
            </a:extLst>
          </p:cNvPr>
          <p:cNvSpPr/>
          <p:nvPr/>
        </p:nvSpPr>
        <p:spPr>
          <a:xfrm>
            <a:off x="6314857" y="4208236"/>
            <a:ext cx="523875" cy="231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49" name="Content Placeholder 12">
            <a:extLst>
              <a:ext uri="{FF2B5EF4-FFF2-40B4-BE49-F238E27FC236}">
                <a16:creationId xmlns:a16="http://schemas.microsoft.com/office/drawing/2014/main" id="{DA83565F-5CC1-E24E-9BB7-1740FBFE7D54}"/>
              </a:ext>
            </a:extLst>
          </p:cNvPr>
          <p:cNvSpPr txBox="1">
            <a:spLocks noChangeArrowheads="1"/>
          </p:cNvSpPr>
          <p:nvPr/>
        </p:nvSpPr>
        <p:spPr bwMode="auto">
          <a:xfrm>
            <a:off x="6972190" y="4009914"/>
            <a:ext cx="522287" cy="18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7E93"/>
                </a:solidFill>
                <a:effectLst/>
                <a:uLnTx/>
                <a:uFillTx/>
                <a:latin typeface="Arial Regular"/>
                <a:ea typeface="Arial Regular"/>
                <a:cs typeface="Arial Regular"/>
              </a:rPr>
              <a:t>10.3%</a:t>
            </a:r>
          </a:p>
        </p:txBody>
      </p:sp>
      <p:cxnSp>
        <p:nvCxnSpPr>
          <p:cNvPr id="50" name="Straight Connector 49">
            <a:extLst>
              <a:ext uri="{FF2B5EF4-FFF2-40B4-BE49-F238E27FC236}">
                <a16:creationId xmlns:a16="http://schemas.microsoft.com/office/drawing/2014/main" id="{D4D5EBB9-836C-084C-81B6-360B08F6837A}"/>
              </a:ext>
            </a:extLst>
          </p:cNvPr>
          <p:cNvCxnSpPr>
            <a:cxnSpLocks/>
          </p:cNvCxnSpPr>
          <p:nvPr/>
        </p:nvCxnSpPr>
        <p:spPr>
          <a:xfrm flipH="1">
            <a:off x="6088704" y="4442956"/>
            <a:ext cx="22610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FCE0F4E8-3A09-4A45-8FBC-4E8DFC56498F}"/>
              </a:ext>
            </a:extLst>
          </p:cNvPr>
          <p:cNvSpPr/>
          <p:nvPr/>
        </p:nvSpPr>
        <p:spPr>
          <a:xfrm>
            <a:off x="7640323" y="3105150"/>
            <a:ext cx="522288" cy="133459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56" name="Content Placeholder 12">
            <a:extLst>
              <a:ext uri="{FF2B5EF4-FFF2-40B4-BE49-F238E27FC236}">
                <a16:creationId xmlns:a16="http://schemas.microsoft.com/office/drawing/2014/main" id="{493C938D-426B-FD48-B351-13DD76AB600C}"/>
              </a:ext>
            </a:extLst>
          </p:cNvPr>
          <p:cNvSpPr txBox="1">
            <a:spLocks noChangeArrowheads="1"/>
          </p:cNvSpPr>
          <p:nvPr/>
        </p:nvSpPr>
        <p:spPr bwMode="auto">
          <a:xfrm rot="16200000">
            <a:off x="4685804" y="3387961"/>
            <a:ext cx="2071688" cy="22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ctr" defTabSz="914400" rtl="0" eaLnBrk="1" fontAlgn="base" latinLnBrk="0" hangingPunct="1">
              <a:lnSpc>
                <a:spcPct val="100000"/>
              </a:lnSpc>
              <a:spcBef>
                <a:spcPct val="0"/>
              </a:spcBef>
              <a:spcAft>
                <a:spcPts val="3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8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patients</a:t>
            </a:r>
            <a:endPar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57" name="Content Placeholder 12">
            <a:extLst>
              <a:ext uri="{FF2B5EF4-FFF2-40B4-BE49-F238E27FC236}">
                <a16:creationId xmlns:a16="http://schemas.microsoft.com/office/drawing/2014/main" id="{DB32FC52-3D2C-5146-B3EA-706F5E7EEAD6}"/>
              </a:ext>
            </a:extLst>
          </p:cNvPr>
          <p:cNvSpPr txBox="1">
            <a:spLocks noChangeArrowheads="1"/>
          </p:cNvSpPr>
          <p:nvPr/>
        </p:nvSpPr>
        <p:spPr bwMode="auto">
          <a:xfrm>
            <a:off x="5745857" y="2243026"/>
            <a:ext cx="205240" cy="206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100</a:t>
            </a:r>
          </a:p>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80</a:t>
            </a:r>
          </a:p>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60</a:t>
            </a:r>
          </a:p>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40</a:t>
            </a:r>
          </a:p>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20</a:t>
            </a:r>
          </a:p>
          <a:p>
            <a:pPr marL="138113" marR="0" lvl="0" indent="-138113" algn="r" defTabSz="914400" rtl="0" eaLnBrk="1" fontAlgn="base" latinLnBrk="0" hangingPunct="1">
              <a:lnSpc>
                <a:spcPct val="100000"/>
              </a:lnSpc>
              <a:spcBef>
                <a:spcPct val="0"/>
              </a:spcBef>
              <a:spcAft>
                <a:spcPts val="2400"/>
              </a:spcAft>
              <a:buClrTx/>
              <a:buSzTx/>
              <a:buFont typeface="Arial" panose="020B0604020202020204" pitchFamily="34" charset="0"/>
              <a:buNone/>
              <a:tabLst/>
              <a:defRPr/>
            </a:pPr>
            <a:r>
              <a:rPr kumimoji="0" lang="de-DE" altLang="en-US" sz="8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0</a:t>
            </a:r>
          </a:p>
        </p:txBody>
      </p:sp>
      <p:sp>
        <p:nvSpPr>
          <p:cNvPr id="54" name="Content Placeholder 12">
            <a:extLst>
              <a:ext uri="{FF2B5EF4-FFF2-40B4-BE49-F238E27FC236}">
                <a16:creationId xmlns:a16="http://schemas.microsoft.com/office/drawing/2014/main" id="{408A29C5-319B-DC46-B533-DBF9EE804A51}"/>
              </a:ext>
            </a:extLst>
          </p:cNvPr>
          <p:cNvSpPr txBox="1">
            <a:spLocks noChangeArrowheads="1"/>
          </p:cNvSpPr>
          <p:nvPr/>
        </p:nvSpPr>
        <p:spPr bwMode="auto">
          <a:xfrm>
            <a:off x="7640324" y="2892746"/>
            <a:ext cx="52228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350" indent="-6350">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6350" marR="0" lvl="0" indent="-6350" algn="ctr" defTabSz="914400" rtl="0" eaLnBrk="1" fontAlgn="base" latinLnBrk="0" hangingPunct="1">
              <a:lnSpc>
                <a:spcPct val="100000"/>
              </a:lnSpc>
              <a:spcBef>
                <a:spcPct val="0"/>
              </a:spcBef>
              <a:spcAft>
                <a:spcPts val="3600"/>
              </a:spcAft>
              <a:buClrTx/>
              <a:buSzTx/>
              <a:buFont typeface="Arial" panose="020B0604020202020204" pitchFamily="34" charset="0"/>
              <a:buNone/>
              <a:tabLst/>
              <a:defRPr/>
            </a:pPr>
            <a:r>
              <a:rPr kumimoji="0" lang="de-DE" altLang="en-US" sz="1100" b="1" i="0" u="none" strike="noStrike" kern="1200" cap="none" spc="0" normalizeH="0" baseline="0" noProof="0" dirty="0">
                <a:ln>
                  <a:noFill/>
                </a:ln>
                <a:solidFill>
                  <a:srgbClr val="000000">
                    <a:lumMod val="50000"/>
                    <a:lumOff val="50000"/>
                  </a:srgbClr>
                </a:solidFill>
                <a:effectLst/>
                <a:uLnTx/>
                <a:uFillTx/>
                <a:latin typeface="Arial Regular"/>
                <a:ea typeface="Arial Regular"/>
                <a:cs typeface="Arial Regular"/>
              </a:rPr>
              <a:t>61.8%</a:t>
            </a:r>
          </a:p>
        </p:txBody>
      </p:sp>
      <p:sp>
        <p:nvSpPr>
          <p:cNvPr id="38" name="Rectangle 1">
            <a:extLst>
              <a:ext uri="{FF2B5EF4-FFF2-40B4-BE49-F238E27FC236}">
                <a16:creationId xmlns:a16="http://schemas.microsoft.com/office/drawing/2014/main" id="{042E1E26-D6AA-4A4B-9B3D-2D029AF6E98A}"/>
              </a:ext>
            </a:extLst>
          </p:cNvPr>
          <p:cNvSpPr>
            <a:spLocks noChangeArrowheads="1"/>
          </p:cNvSpPr>
          <p:nvPr/>
        </p:nvSpPr>
        <p:spPr bwMode="auto">
          <a:xfrm>
            <a:off x="395288" y="397530"/>
            <a:ext cx="61830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The frequency of adverse events was similar in the </a:t>
            </a:r>
            <a:r>
              <a:rPr kumimoji="0" lang="en-US" altLang="en-US" sz="1800" b="1" i="0" u="none" strike="noStrike" kern="1200" cap="none" spc="0" normalizeH="0" baseline="0" noProof="0" dirty="0" err="1">
                <a:ln>
                  <a:noFill/>
                </a:ln>
                <a:solidFill>
                  <a:srgbClr val="007E93"/>
                </a:solidFill>
                <a:effectLst/>
                <a:uLnTx/>
                <a:uFillTx/>
                <a:latin typeface="Arial Regular"/>
                <a:ea typeface="+mn-ea"/>
                <a:cs typeface="+mn-cs"/>
              </a:rPr>
              <a:t>Jorveza</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 and placebo groups</a:t>
            </a:r>
            <a:r>
              <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rPr>
              <a:t>1</a:t>
            </a:r>
          </a:p>
        </p:txBody>
      </p:sp>
      <p:sp>
        <p:nvSpPr>
          <p:cNvPr id="48" name="Content Placeholder 12">
            <a:extLst>
              <a:ext uri="{FF2B5EF4-FFF2-40B4-BE49-F238E27FC236}">
                <a16:creationId xmlns:a16="http://schemas.microsoft.com/office/drawing/2014/main" id="{CA965FC6-A430-ED49-B5D2-454613EE1166}"/>
              </a:ext>
            </a:extLst>
          </p:cNvPr>
          <p:cNvSpPr txBox="1">
            <a:spLocks noChangeArrowheads="1"/>
          </p:cNvSpPr>
          <p:nvPr/>
        </p:nvSpPr>
        <p:spPr bwMode="auto">
          <a:xfrm>
            <a:off x="395288" y="5837935"/>
            <a:ext cx="4860293" cy="3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Straumann A </a:t>
            </a:r>
            <a:r>
              <a:rPr kumimoji="0" lang="en-GB" altLang="en-US" sz="900" b="0" i="1"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et al</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Gastroenterology 2020; </a:t>
            </a: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doi</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10.1053/j.gastro.2020.07.039.</a:t>
            </a:r>
          </a:p>
        </p:txBody>
      </p:sp>
      <p:sp>
        <p:nvSpPr>
          <p:cNvPr id="34" name="Content Placeholder 12">
            <a:extLst>
              <a:ext uri="{FF2B5EF4-FFF2-40B4-BE49-F238E27FC236}">
                <a16:creationId xmlns:a16="http://schemas.microsoft.com/office/drawing/2014/main" id="{DD7694A0-A8CF-FA48-89C3-0DDA71EFA152}"/>
              </a:ext>
            </a:extLst>
          </p:cNvPr>
          <p:cNvSpPr txBox="1">
            <a:spLocks noChangeArrowheads="1"/>
          </p:cNvSpPr>
          <p:nvPr/>
        </p:nvSpPr>
        <p:spPr bwMode="auto">
          <a:xfrm>
            <a:off x="2806277" y="4759455"/>
            <a:ext cx="4165913" cy="26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lIns="0" tIns="0" rIns="0" bIns="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Jorveza</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1.0 mg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bd</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Jorveza</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0.5 mg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bd</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              Placebo </a:t>
            </a:r>
            <a:r>
              <a:rPr kumimoji="0" lang="de-DE" altLang="en-US" sz="900" b="0" i="0" u="none" strike="noStrike" kern="1200" cap="none" spc="0" normalizeH="0" baseline="0" noProof="0" dirty="0" err="1">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n</a:t>
            </a:r>
            <a:r>
              <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=68</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endParaRPr kumimoji="0" lang="de-DE" altLang="en-US" sz="900" b="0"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51" name="Rectangle 50">
            <a:extLst>
              <a:ext uri="{FF2B5EF4-FFF2-40B4-BE49-F238E27FC236}">
                <a16:creationId xmlns:a16="http://schemas.microsoft.com/office/drawing/2014/main" id="{137F2607-B0A7-224F-8FBD-24F2C9399510}"/>
              </a:ext>
            </a:extLst>
          </p:cNvPr>
          <p:cNvSpPr/>
          <p:nvPr/>
        </p:nvSpPr>
        <p:spPr>
          <a:xfrm flipV="1">
            <a:off x="2627021" y="4786090"/>
            <a:ext cx="133602" cy="1012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52" name="Rectangle 51">
            <a:extLst>
              <a:ext uri="{FF2B5EF4-FFF2-40B4-BE49-F238E27FC236}">
                <a16:creationId xmlns:a16="http://schemas.microsoft.com/office/drawing/2014/main" id="{A16E6E0B-E396-CF4B-8F50-CCDCE3A8E8B9}"/>
              </a:ext>
            </a:extLst>
          </p:cNvPr>
          <p:cNvSpPr/>
          <p:nvPr/>
        </p:nvSpPr>
        <p:spPr>
          <a:xfrm flipV="1">
            <a:off x="4208289" y="4786090"/>
            <a:ext cx="133602" cy="10120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55" name="Rectangle 54">
            <a:extLst>
              <a:ext uri="{FF2B5EF4-FFF2-40B4-BE49-F238E27FC236}">
                <a16:creationId xmlns:a16="http://schemas.microsoft.com/office/drawing/2014/main" id="{A0796D8D-0CAD-5341-BAFB-703DA6C8DAF8}"/>
              </a:ext>
            </a:extLst>
          </p:cNvPr>
          <p:cNvSpPr/>
          <p:nvPr/>
        </p:nvSpPr>
        <p:spPr>
          <a:xfrm flipV="1">
            <a:off x="5888648" y="4786090"/>
            <a:ext cx="133602" cy="10120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E93">
                  <a:lumMod val="95000"/>
                  <a:lumOff val="5000"/>
                </a:srgbClr>
              </a:solidFill>
              <a:effectLst/>
              <a:uLnTx/>
              <a:uFillTx/>
              <a:latin typeface="Arial Regular"/>
              <a:ea typeface="+mn-ea"/>
              <a:cs typeface="+mn-cs"/>
            </a:endParaRPr>
          </a:p>
        </p:txBody>
      </p:sp>
      <p:sp>
        <p:nvSpPr>
          <p:cNvPr id="40" name="Title 3">
            <a:extLst>
              <a:ext uri="{FF2B5EF4-FFF2-40B4-BE49-F238E27FC236}">
                <a16:creationId xmlns:a16="http://schemas.microsoft.com/office/drawing/2014/main" id="{DC6BBB07-21B7-9441-84C9-2C0159CDCFCD}"/>
              </a:ext>
            </a:extLst>
          </p:cNvPr>
          <p:cNvSpPr txBox="1">
            <a:spLocks/>
          </p:cNvSpPr>
          <p:nvPr/>
        </p:nvSpPr>
        <p:spPr>
          <a:xfrm>
            <a:off x="2456203" y="1557244"/>
            <a:ext cx="2895362" cy="541448"/>
          </a:xfrm>
          <a:prstGeom prst="rect">
            <a:avLst/>
          </a:prstGeom>
          <a:no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en-US" sz="1200" b="1"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Adverse events</a:t>
            </a:r>
            <a:br>
              <a:rPr kumimoji="0" lang="en-GB" altLang="en-US" sz="1200" b="1"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br>
            <a:endParaRPr kumimoji="0" lang="en-GB" altLang="en-US" sz="1200" b="1"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endParaRPr>
          </a:p>
        </p:txBody>
      </p:sp>
      <p:sp>
        <p:nvSpPr>
          <p:cNvPr id="41" name="Title 3">
            <a:extLst>
              <a:ext uri="{FF2B5EF4-FFF2-40B4-BE49-F238E27FC236}">
                <a16:creationId xmlns:a16="http://schemas.microsoft.com/office/drawing/2014/main" id="{D2226AE6-2D84-AF4B-B76C-CA3EDE7E57D6}"/>
              </a:ext>
            </a:extLst>
          </p:cNvPr>
          <p:cNvSpPr txBox="1">
            <a:spLocks/>
          </p:cNvSpPr>
          <p:nvPr/>
        </p:nvSpPr>
        <p:spPr>
          <a:xfrm>
            <a:off x="5603995" y="1555449"/>
            <a:ext cx="2820867" cy="541448"/>
          </a:xfrm>
          <a:prstGeom prst="rect">
            <a:avLst/>
          </a:prstGeom>
          <a:no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en-US" sz="1200" b="1"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Adverse events leading to </a:t>
            </a:r>
            <a:br>
              <a:rPr kumimoji="0" lang="en-GB" altLang="en-US" sz="1200" b="1"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br>
            <a:r>
              <a:rPr kumimoji="0" lang="en-GB" altLang="en-US" sz="1200" b="1" i="0" u="none" strike="noStrike" kern="1200" cap="none" spc="0" normalizeH="0" baseline="0" noProof="0" dirty="0">
                <a:ln>
                  <a:noFill/>
                </a:ln>
                <a:solidFill>
                  <a:srgbClr val="F1F2F1">
                    <a:lumMod val="25000"/>
                  </a:srgbClr>
                </a:solidFill>
                <a:effectLst/>
                <a:uLnTx/>
                <a:uFillTx/>
                <a:latin typeface="Arial" panose="020B0604020202020204" pitchFamily="34" charset="0"/>
                <a:ea typeface="Arial Regular"/>
                <a:cs typeface="Arial" panose="020B0604020202020204" pitchFamily="34" charset="0"/>
              </a:rPr>
              <a:t>drug withdrawal</a:t>
            </a:r>
          </a:p>
        </p:txBody>
      </p:sp>
    </p:spTree>
    <p:extLst>
      <p:ext uri="{BB962C8B-B14F-4D97-AF65-F5344CB8AC3E}">
        <p14:creationId xmlns:p14="http://schemas.microsoft.com/office/powerpoint/2010/main" val="1289653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12">
            <a:extLst>
              <a:ext uri="{FF2B5EF4-FFF2-40B4-BE49-F238E27FC236}">
                <a16:creationId xmlns:a16="http://schemas.microsoft.com/office/drawing/2014/main" id="{98A1BF60-2AAC-574A-8751-D4DE393AFA47}"/>
              </a:ext>
            </a:extLst>
          </p:cNvPr>
          <p:cNvSpPr txBox="1">
            <a:spLocks noChangeArrowheads="1"/>
          </p:cNvSpPr>
          <p:nvPr/>
        </p:nvSpPr>
        <p:spPr bwMode="auto">
          <a:xfrm>
            <a:off x="395287" y="1300438"/>
            <a:ext cx="7285673" cy="863643"/>
          </a:xfrm>
          <a:prstGeom prst="rect">
            <a:avLst/>
          </a:prstGeom>
          <a:solidFill>
            <a:schemeClr val="bg1">
              <a:lumMod val="95000"/>
            </a:schemeClr>
          </a:solidFill>
          <a:ln>
            <a:no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82563" marR="0" lvl="0" indent="-182563" algn="l" defTabSz="914400" rtl="0" eaLnBrk="0" fontAlgn="base" latinLnBrk="0" hangingPunct="0">
              <a:lnSpc>
                <a:spcPct val="100000"/>
              </a:lnSpc>
              <a:spcBef>
                <a:spcPts val="1000"/>
              </a:spcBef>
              <a:spcAft>
                <a:spcPct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F1F2F1">
                    <a:lumMod val="25000"/>
                  </a:srgbClr>
                </a:solidFill>
                <a:effectLst/>
                <a:uLnTx/>
                <a:uFillTx/>
                <a:latin typeface="Arial Regular"/>
                <a:ea typeface="+mn-ea"/>
                <a:cs typeface="+mn-cs"/>
              </a:rPr>
              <a:t>The rate of confirmed and symptomatic </a:t>
            </a:r>
            <a:r>
              <a:rPr kumimoji="0" lang="en-US" altLang="en-US" sz="1500" b="0" i="0" u="none" strike="noStrike" kern="1200" cap="none" spc="0" normalizeH="0" baseline="0" noProof="0" dirty="0" err="1">
                <a:ln>
                  <a:noFill/>
                </a:ln>
                <a:solidFill>
                  <a:srgbClr val="F1F2F1">
                    <a:lumMod val="25000"/>
                  </a:srgbClr>
                </a:solidFill>
                <a:effectLst/>
                <a:uLnTx/>
                <a:uFillTx/>
                <a:latin typeface="Arial Regular"/>
                <a:ea typeface="+mn-ea"/>
                <a:cs typeface="+mn-cs"/>
              </a:rPr>
              <a:t>oesophageal</a:t>
            </a:r>
            <a:r>
              <a:rPr kumimoji="0" lang="en-US" altLang="en-US" sz="1500" b="0" i="0" u="none" strike="noStrike" kern="1200" cap="none" spc="0" normalizeH="0" baseline="0" noProof="0" dirty="0">
                <a:ln>
                  <a:noFill/>
                </a:ln>
                <a:solidFill>
                  <a:srgbClr val="F1F2F1">
                    <a:lumMod val="25000"/>
                  </a:srgbClr>
                </a:solidFill>
                <a:effectLst/>
                <a:uLnTx/>
                <a:uFillTx/>
                <a:latin typeface="Arial Regular"/>
                <a:ea typeface="+mn-ea"/>
                <a:cs typeface="+mn-cs"/>
              </a:rPr>
              <a:t> candidiasis </a:t>
            </a:r>
            <a:br>
              <a:rPr kumimoji="0" lang="en-US" altLang="en-US" sz="1500" b="0" i="0" u="none" strike="noStrike" kern="1200" cap="none" spc="0" normalizeH="0" baseline="0" noProof="0" dirty="0">
                <a:ln>
                  <a:noFill/>
                </a:ln>
                <a:solidFill>
                  <a:srgbClr val="F1F2F1">
                    <a:lumMod val="25000"/>
                  </a:srgbClr>
                </a:solidFill>
                <a:effectLst/>
                <a:uLnTx/>
                <a:uFillTx/>
                <a:latin typeface="Arial Regular"/>
                <a:ea typeface="+mn-ea"/>
                <a:cs typeface="+mn-cs"/>
              </a:rPr>
            </a:br>
            <a:r>
              <a:rPr kumimoji="0" lang="en-US" altLang="en-US" sz="1500" b="0" i="0" u="none" strike="noStrike" kern="1200" cap="none" spc="0" normalizeH="0" baseline="0" noProof="0" dirty="0">
                <a:ln>
                  <a:noFill/>
                </a:ln>
                <a:solidFill>
                  <a:srgbClr val="F1F2F1">
                    <a:lumMod val="25000"/>
                  </a:srgbClr>
                </a:solidFill>
                <a:effectLst/>
                <a:uLnTx/>
                <a:uFillTx/>
                <a:latin typeface="Arial Regular"/>
                <a:ea typeface="+mn-ea"/>
                <a:cs typeface="+mn-cs"/>
              </a:rPr>
              <a:t>was 5.9% and 1.5% for </a:t>
            </a:r>
            <a:r>
              <a:rPr kumimoji="0" lang="en-US" altLang="en-US" sz="1500" b="0" i="0" u="none" strike="noStrike" kern="1200" cap="none" spc="0" normalizeH="0" baseline="0" noProof="0" dirty="0" err="1">
                <a:ln>
                  <a:noFill/>
                </a:ln>
                <a:solidFill>
                  <a:srgbClr val="F1F2F1">
                    <a:lumMod val="25000"/>
                  </a:srgbClr>
                </a:solidFill>
                <a:effectLst/>
                <a:uLnTx/>
                <a:uFillTx/>
                <a:latin typeface="Arial Regular"/>
                <a:ea typeface="+mn-ea"/>
                <a:cs typeface="+mn-cs"/>
              </a:rPr>
              <a:t>Jorveza</a:t>
            </a:r>
            <a:r>
              <a:rPr kumimoji="0" lang="en-US" altLang="en-US" sz="1500" b="0" i="0" u="none" strike="noStrike" kern="1200" cap="none" spc="0" normalizeH="0" baseline="0" noProof="0" dirty="0">
                <a:ln>
                  <a:noFill/>
                </a:ln>
                <a:solidFill>
                  <a:srgbClr val="F1F2F1">
                    <a:lumMod val="25000"/>
                  </a:srgbClr>
                </a:solidFill>
                <a:effectLst/>
                <a:uLnTx/>
                <a:uFillTx/>
                <a:latin typeface="Arial Regular"/>
                <a:ea typeface="+mn-ea"/>
                <a:cs typeface="+mn-cs"/>
              </a:rPr>
              <a:t> 0.5 mg and 1.0 mg twice daily respectively</a:t>
            </a:r>
          </a:p>
        </p:txBody>
      </p:sp>
      <p:sp>
        <p:nvSpPr>
          <p:cNvPr id="8" name="Rectangle 1">
            <a:extLst>
              <a:ext uri="{FF2B5EF4-FFF2-40B4-BE49-F238E27FC236}">
                <a16:creationId xmlns:a16="http://schemas.microsoft.com/office/drawing/2014/main" id="{9E305875-B55A-1A42-B9C5-C8F95536F13F}"/>
              </a:ext>
            </a:extLst>
          </p:cNvPr>
          <p:cNvSpPr>
            <a:spLocks noChangeArrowheads="1"/>
          </p:cNvSpPr>
          <p:nvPr/>
        </p:nvSpPr>
        <p:spPr bwMode="auto">
          <a:xfrm>
            <a:off x="395288" y="397530"/>
            <a:ext cx="52153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Local fungal infections with </a:t>
            </a:r>
            <a:r>
              <a:rPr kumimoji="0" lang="en-US" altLang="en-US" sz="1800" b="1" i="1" u="none" strike="noStrike" kern="1200" cap="none" spc="0" normalizeH="0" baseline="0" noProof="0" dirty="0">
                <a:ln>
                  <a:noFill/>
                </a:ln>
                <a:solidFill>
                  <a:srgbClr val="007E93"/>
                </a:solidFill>
                <a:effectLst/>
                <a:uLnTx/>
                <a:uFillTx/>
                <a:latin typeface="Arial Regular"/>
                <a:ea typeface="+mn-ea"/>
                <a:cs typeface="+mn-cs"/>
              </a:rPr>
              <a:t>Candida</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 occurred at a higher frequency with Jorveza</a:t>
            </a:r>
            <a:r>
              <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rPr>
              <a:t>1</a:t>
            </a:r>
            <a:r>
              <a:rPr kumimoji="0" lang="en-US" altLang="en-US" sz="1800" b="1" i="0" u="none" strike="noStrike" kern="1200" cap="none" spc="0" normalizeH="0" baseline="0" noProof="0" dirty="0">
                <a:ln>
                  <a:noFill/>
                </a:ln>
                <a:solidFill>
                  <a:srgbClr val="007E93"/>
                </a:solidFill>
                <a:effectLst/>
                <a:uLnTx/>
                <a:uFillTx/>
                <a:latin typeface="Arial Regular"/>
                <a:ea typeface="+mn-ea"/>
                <a:cs typeface="+mn-cs"/>
              </a:rPr>
              <a:t> </a:t>
            </a:r>
            <a:endPar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endParaRPr>
          </a:p>
        </p:txBody>
      </p:sp>
      <p:sp>
        <p:nvSpPr>
          <p:cNvPr id="10" name="Content Placeholder 12">
            <a:extLst>
              <a:ext uri="{FF2B5EF4-FFF2-40B4-BE49-F238E27FC236}">
                <a16:creationId xmlns:a16="http://schemas.microsoft.com/office/drawing/2014/main" id="{8AAF7A89-DE6E-C542-8714-D4BF736B9865}"/>
              </a:ext>
            </a:extLst>
          </p:cNvPr>
          <p:cNvSpPr txBox="1">
            <a:spLocks noChangeArrowheads="1"/>
          </p:cNvSpPr>
          <p:nvPr/>
        </p:nvSpPr>
        <p:spPr bwMode="auto">
          <a:xfrm>
            <a:off x="395288" y="5837935"/>
            <a:ext cx="4860293" cy="3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38113" marR="0" lvl="0" indent="-138113" algn="l" defTabSz="914400" rtl="0" eaLnBrk="1" fontAlgn="base" latinLnBrk="0" hangingPunct="1">
              <a:lnSpc>
                <a:spcPct val="100000"/>
              </a:lnSpc>
              <a:spcBef>
                <a:spcPct val="0"/>
              </a:spcBef>
              <a:spcAft>
                <a:spcPts val="300"/>
              </a:spcAft>
              <a:buClrTx/>
              <a:buSzTx/>
              <a:buFont typeface="Arial" panose="020B0604020202020204" pitchFamily="34" charset="0"/>
              <a:buAutoNum type="arabicPeriod"/>
              <a:tabLst/>
              <a:defRPr/>
            </a:pP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Straumann A </a:t>
            </a:r>
            <a:r>
              <a:rPr kumimoji="0" lang="en-GB" altLang="en-US" sz="900" b="0" i="1"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et al</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Gastroenterology 2020; </a:t>
            </a:r>
            <a:r>
              <a:rPr kumimoji="0" lang="en-GB" altLang="en-US" sz="900" b="0" i="0" u="none" strike="noStrike" kern="1200" cap="none" spc="0" normalizeH="0" baseline="0" noProof="0" dirty="0" err="1">
                <a:ln>
                  <a:noFill/>
                </a:ln>
                <a:solidFill>
                  <a:srgbClr val="FFFFFF"/>
                </a:solidFill>
                <a:effectLst/>
                <a:uLnTx/>
                <a:uFillTx/>
                <a:latin typeface="Arial" panose="020B0604020202020204" pitchFamily="34" charset="0"/>
                <a:ea typeface="Arial Regular"/>
                <a:cs typeface="Arial" panose="020B0604020202020204" pitchFamily="34" charset="0"/>
              </a:rPr>
              <a:t>doi</a:t>
            </a:r>
            <a:r>
              <a:rPr kumimoji="0" lang="en-GB" altLang="en-US" sz="900" b="0" i="0" u="none" strike="noStrike" kern="1200" cap="none" spc="0" normalizeH="0" baseline="0" noProof="0" dirty="0">
                <a:ln>
                  <a:noFill/>
                </a:ln>
                <a:solidFill>
                  <a:srgbClr val="FFFFFF"/>
                </a:solidFill>
                <a:effectLst/>
                <a:uLnTx/>
                <a:uFillTx/>
                <a:latin typeface="Arial" panose="020B0604020202020204" pitchFamily="34" charset="0"/>
                <a:ea typeface="Arial Regular"/>
                <a:cs typeface="Arial" panose="020B0604020202020204" pitchFamily="34" charset="0"/>
              </a:rPr>
              <a:t>: 10.1053/j.gastro.2020.07.039.</a:t>
            </a:r>
          </a:p>
        </p:txBody>
      </p:sp>
      <p:sp>
        <p:nvSpPr>
          <p:cNvPr id="5" name="Content Placeholder 12">
            <a:extLst>
              <a:ext uri="{FF2B5EF4-FFF2-40B4-BE49-F238E27FC236}">
                <a16:creationId xmlns:a16="http://schemas.microsoft.com/office/drawing/2014/main" id="{AD830ABD-FE44-0542-81F3-05F0473FC4AF}"/>
              </a:ext>
            </a:extLst>
          </p:cNvPr>
          <p:cNvSpPr txBox="1">
            <a:spLocks noChangeArrowheads="1"/>
          </p:cNvSpPr>
          <p:nvPr/>
        </p:nvSpPr>
        <p:spPr bwMode="auto">
          <a:xfrm>
            <a:off x="395287" y="2308084"/>
            <a:ext cx="7285673" cy="689094"/>
          </a:xfrm>
          <a:prstGeom prst="rect">
            <a:avLst/>
          </a:prstGeom>
          <a:solidFill>
            <a:schemeClr val="bg1">
              <a:lumMod val="95000"/>
            </a:schemeClr>
          </a:solidFill>
          <a:ln>
            <a:no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82563" marR="0" lvl="0" indent="-182563" algn="l" defTabSz="914400" rtl="0" eaLnBrk="0" fontAlgn="base" latinLnBrk="0" hangingPunct="0">
              <a:lnSpc>
                <a:spcPct val="100000"/>
              </a:lnSpc>
              <a:spcBef>
                <a:spcPts val="1000"/>
              </a:spcBef>
              <a:spcAft>
                <a:spcPct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F1F2F1">
                    <a:lumMod val="25000"/>
                  </a:srgbClr>
                </a:solidFill>
                <a:effectLst/>
                <a:uLnTx/>
                <a:uFillTx/>
                <a:latin typeface="Arial Regular"/>
                <a:ea typeface="+mn-ea"/>
                <a:cs typeface="+mn-cs"/>
              </a:rPr>
              <a:t>It was easy to treat and almost never interfered with the daily life activities </a:t>
            </a:r>
            <a:br>
              <a:rPr kumimoji="0" lang="en-US" altLang="en-US" sz="1500" b="0" i="0" u="none" strike="noStrike" kern="1200" cap="none" spc="0" normalizeH="0" baseline="0" noProof="0" dirty="0">
                <a:ln>
                  <a:noFill/>
                </a:ln>
                <a:solidFill>
                  <a:srgbClr val="F1F2F1">
                    <a:lumMod val="25000"/>
                  </a:srgbClr>
                </a:solidFill>
                <a:effectLst/>
                <a:uLnTx/>
                <a:uFillTx/>
                <a:latin typeface="Arial Regular"/>
                <a:ea typeface="+mn-ea"/>
                <a:cs typeface="+mn-cs"/>
              </a:rPr>
            </a:br>
            <a:r>
              <a:rPr kumimoji="0" lang="en-US" altLang="en-US" sz="1500" b="0" i="0" u="none" strike="noStrike" kern="1200" cap="none" spc="0" normalizeH="0" baseline="0" noProof="0" dirty="0">
                <a:ln>
                  <a:noFill/>
                </a:ln>
                <a:solidFill>
                  <a:srgbClr val="F1F2F1">
                    <a:lumMod val="25000"/>
                  </a:srgbClr>
                </a:solidFill>
                <a:effectLst/>
                <a:uLnTx/>
                <a:uFillTx/>
                <a:latin typeface="Arial Regular"/>
                <a:ea typeface="+mn-ea"/>
                <a:cs typeface="+mn-cs"/>
              </a:rPr>
              <a:t>of patients</a:t>
            </a:r>
          </a:p>
        </p:txBody>
      </p:sp>
      <p:sp>
        <p:nvSpPr>
          <p:cNvPr id="6" name="Content Placeholder 12">
            <a:extLst>
              <a:ext uri="{FF2B5EF4-FFF2-40B4-BE49-F238E27FC236}">
                <a16:creationId xmlns:a16="http://schemas.microsoft.com/office/drawing/2014/main" id="{C99B13C4-2066-1949-A469-5572AC89FCB3}"/>
              </a:ext>
            </a:extLst>
          </p:cNvPr>
          <p:cNvSpPr txBox="1">
            <a:spLocks noChangeArrowheads="1"/>
          </p:cNvSpPr>
          <p:nvPr/>
        </p:nvSpPr>
        <p:spPr bwMode="auto">
          <a:xfrm>
            <a:off x="395287" y="3141181"/>
            <a:ext cx="7285673" cy="689094"/>
          </a:xfrm>
          <a:prstGeom prst="rect">
            <a:avLst/>
          </a:prstGeom>
          <a:solidFill>
            <a:schemeClr val="bg1">
              <a:lumMod val="95000"/>
            </a:schemeClr>
          </a:solidFill>
          <a:ln>
            <a:no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182563" marR="0" lvl="0" indent="-182563" algn="l" defTabSz="914400" rtl="0" eaLnBrk="0" fontAlgn="base" latinLnBrk="0" hangingPunct="0">
              <a:lnSpc>
                <a:spcPct val="100000"/>
              </a:lnSpc>
              <a:spcBef>
                <a:spcPts val="1000"/>
              </a:spcBef>
              <a:spcAft>
                <a:spcPct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F1F2F1">
                    <a:lumMod val="25000"/>
                  </a:srgbClr>
                </a:solidFill>
                <a:effectLst/>
                <a:uLnTx/>
                <a:uFillTx/>
                <a:latin typeface="Arial Regular"/>
                <a:ea typeface="+mn-ea"/>
                <a:cs typeface="+mn-cs"/>
              </a:rPr>
              <a:t>Clinically manifested candidiasis did not increase throughout the study period</a:t>
            </a:r>
          </a:p>
        </p:txBody>
      </p:sp>
    </p:spTree>
    <p:extLst>
      <p:ext uri="{BB962C8B-B14F-4D97-AF65-F5344CB8AC3E}">
        <p14:creationId xmlns:p14="http://schemas.microsoft.com/office/powerpoint/2010/main" val="3454624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B52512-2BFD-764A-AECC-756974C74185}"/>
              </a:ext>
            </a:extLst>
          </p:cNvPr>
          <p:cNvSpPr>
            <a:spLocks noGrp="1"/>
          </p:cNvSpPr>
          <p:nvPr>
            <p:ph type="body" sz="quarter" idx="11"/>
          </p:nvPr>
        </p:nvSpPr>
        <p:spPr/>
        <p:txBody>
          <a:bodyPr/>
          <a:lstStyle/>
          <a:p>
            <a:pPr marL="136525" indent="-136525"/>
            <a:r>
              <a:rPr lang="en-US" dirty="0"/>
              <a:t>1. 	</a:t>
            </a:r>
            <a:r>
              <a:rPr lang="en-US" dirty="0" err="1"/>
              <a:t>Kuo</a:t>
            </a:r>
            <a:r>
              <a:rPr lang="en-US" dirty="0"/>
              <a:t> B, </a:t>
            </a:r>
            <a:r>
              <a:rPr lang="en-US" dirty="0" err="1"/>
              <a:t>Urma</a:t>
            </a:r>
            <a:r>
              <a:rPr lang="en-US" dirty="0"/>
              <a:t> D. Esophagus – anatomy and development. </a:t>
            </a:r>
            <a:br>
              <a:rPr lang="en-US" dirty="0"/>
            </a:br>
            <a:r>
              <a:rPr lang="en-US" dirty="0"/>
              <a:t>Available at: </a:t>
            </a:r>
            <a:r>
              <a:rPr lang="en-US" dirty="0" err="1"/>
              <a:t>www.nature.com</a:t>
            </a:r>
            <a:r>
              <a:rPr lang="en-US" dirty="0"/>
              <a:t>/</a:t>
            </a:r>
            <a:r>
              <a:rPr lang="en-US" dirty="0" err="1"/>
              <a:t>gimo</a:t>
            </a:r>
            <a:r>
              <a:rPr lang="en-US" dirty="0"/>
              <a:t>/contents/pt1/full/gimo6.html</a:t>
            </a:r>
          </a:p>
          <a:p>
            <a:pPr marL="136525" indent="-136525"/>
            <a:r>
              <a:rPr lang="en-US" dirty="0"/>
              <a:t>2. 	Rice TW, Bronner MP. </a:t>
            </a:r>
            <a:r>
              <a:rPr lang="en-US" dirty="0" err="1"/>
              <a:t>Thorac</a:t>
            </a:r>
            <a:r>
              <a:rPr lang="en-US" dirty="0"/>
              <a:t> </a:t>
            </a:r>
            <a:r>
              <a:rPr lang="en-US" dirty="0" err="1"/>
              <a:t>Surg</a:t>
            </a:r>
            <a:r>
              <a:rPr lang="en-US" dirty="0"/>
              <a:t> </a:t>
            </a:r>
            <a:r>
              <a:rPr lang="en-US" dirty="0" err="1"/>
              <a:t>Clin</a:t>
            </a:r>
            <a:r>
              <a:rPr lang="en-US" dirty="0"/>
              <a:t> 2011; 21(2): 299-305.</a:t>
            </a:r>
          </a:p>
        </p:txBody>
      </p:sp>
      <p:sp>
        <p:nvSpPr>
          <p:cNvPr id="12" name="Text Placeholder 11">
            <a:extLst>
              <a:ext uri="{FF2B5EF4-FFF2-40B4-BE49-F238E27FC236}">
                <a16:creationId xmlns:a16="http://schemas.microsoft.com/office/drawing/2014/main" id="{113B98B4-5B9E-6C48-B761-0DB8E7E0730B}"/>
              </a:ext>
            </a:extLst>
          </p:cNvPr>
          <p:cNvSpPr>
            <a:spLocks noGrp="1"/>
          </p:cNvSpPr>
          <p:nvPr>
            <p:ph type="body" sz="quarter" idx="13"/>
          </p:nvPr>
        </p:nvSpPr>
        <p:spPr>
          <a:xfrm>
            <a:off x="431800" y="1054318"/>
            <a:ext cx="6758410" cy="525351"/>
          </a:xfrm>
        </p:spPr>
        <p:txBody>
          <a:bodyPr>
            <a:normAutofit/>
          </a:bodyPr>
          <a:lstStyle/>
          <a:p>
            <a:pPr>
              <a:spcBef>
                <a:spcPts val="0"/>
              </a:spcBef>
              <a:spcAft>
                <a:spcPts val="600"/>
              </a:spcAft>
              <a:defRPr/>
            </a:pPr>
            <a:r>
              <a:rPr lang="en-GB" dirty="0">
                <a:latin typeface="Arial" panose="020B0604020202020204" pitchFamily="34" charset="0"/>
                <a:ea typeface="Arial Regular" charset="0"/>
                <a:cs typeface="Arial" panose="020B0604020202020204" pitchFamily="34" charset="0"/>
              </a:rPr>
              <a:t>Histologically the oesophagus has four layers:</a:t>
            </a:r>
          </a:p>
        </p:txBody>
      </p:sp>
      <p:sp>
        <p:nvSpPr>
          <p:cNvPr id="9" name="Title 8">
            <a:extLst>
              <a:ext uri="{FF2B5EF4-FFF2-40B4-BE49-F238E27FC236}">
                <a16:creationId xmlns:a16="http://schemas.microsoft.com/office/drawing/2014/main" id="{0A50E811-749F-9445-B269-F47E4E38B8EE}"/>
              </a:ext>
            </a:extLst>
          </p:cNvPr>
          <p:cNvSpPr>
            <a:spLocks noGrp="1"/>
          </p:cNvSpPr>
          <p:nvPr>
            <p:ph type="title"/>
          </p:nvPr>
        </p:nvSpPr>
        <p:spPr/>
        <p:txBody>
          <a:bodyPr/>
          <a:lstStyle/>
          <a:p>
            <a:r>
              <a:rPr lang="en-GB" dirty="0"/>
              <a:t>Microscopic anatomy of the oesophagus</a:t>
            </a:r>
            <a:r>
              <a:rPr lang="en-GB" baseline="30000" dirty="0"/>
              <a:t>1,2</a:t>
            </a:r>
            <a:endParaRPr lang="en-US" baseline="30000" dirty="0"/>
          </a:p>
        </p:txBody>
      </p:sp>
      <p:pic>
        <p:nvPicPr>
          <p:cNvPr id="36" name="Picture 2">
            <a:extLst>
              <a:ext uri="{FF2B5EF4-FFF2-40B4-BE49-F238E27FC236}">
                <a16:creationId xmlns:a16="http://schemas.microsoft.com/office/drawing/2014/main" id="{A8BD02A9-AB73-894D-84FF-2F1EAF1800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3356"/>
          <a:stretch/>
        </p:blipFill>
        <p:spPr bwMode="auto">
          <a:xfrm>
            <a:off x="2888198" y="1770338"/>
            <a:ext cx="3289771"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ontent Placeholder 12">
            <a:extLst>
              <a:ext uri="{FF2B5EF4-FFF2-40B4-BE49-F238E27FC236}">
                <a16:creationId xmlns:a16="http://schemas.microsoft.com/office/drawing/2014/main" id="{8D0D88FB-9F76-CA4D-8C95-B3EFA35182C5}"/>
              </a:ext>
            </a:extLst>
          </p:cNvPr>
          <p:cNvSpPr txBox="1">
            <a:spLocks/>
          </p:cNvSpPr>
          <p:nvPr/>
        </p:nvSpPr>
        <p:spPr>
          <a:xfrm>
            <a:off x="441383" y="2813919"/>
            <a:ext cx="2252955" cy="755650"/>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600"/>
              </a:spcAft>
              <a:defRPr/>
            </a:pPr>
            <a:r>
              <a:rPr lang="en-GB" sz="1200" dirty="0">
                <a:solidFill>
                  <a:schemeClr val="bg2">
                    <a:lumMod val="25000"/>
                  </a:schemeClr>
                </a:solidFill>
                <a:latin typeface="Arial" panose="020B0604020202020204" pitchFamily="34" charset="0"/>
                <a:ea typeface="Arial Regular" charset="0"/>
                <a:cs typeface="Arial" panose="020B0604020202020204" pitchFamily="34" charset="0"/>
              </a:rPr>
              <a:t>The inner layer, which creates a protective barrier, it is arranged in folds that allow for expansion when food passes through</a:t>
            </a:r>
          </a:p>
        </p:txBody>
      </p:sp>
      <p:sp>
        <p:nvSpPr>
          <p:cNvPr id="38" name="Content Placeholder 12">
            <a:extLst>
              <a:ext uri="{FF2B5EF4-FFF2-40B4-BE49-F238E27FC236}">
                <a16:creationId xmlns:a16="http://schemas.microsoft.com/office/drawing/2014/main" id="{9F136068-87CE-9F45-80EF-AFA306FD97D0}"/>
              </a:ext>
            </a:extLst>
          </p:cNvPr>
          <p:cNvSpPr txBox="1">
            <a:spLocks noChangeArrowheads="1"/>
          </p:cNvSpPr>
          <p:nvPr/>
        </p:nvSpPr>
        <p:spPr bwMode="auto">
          <a:xfrm>
            <a:off x="360421" y="2523793"/>
            <a:ext cx="1535112" cy="49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spcBef>
                <a:spcPct val="0"/>
              </a:spcBef>
              <a:spcAft>
                <a:spcPts val="600"/>
              </a:spcAft>
              <a:buFont typeface="Arial" panose="020B0604020202020204" pitchFamily="34" charset="0"/>
              <a:buNone/>
            </a:pPr>
            <a:r>
              <a:rPr lang="en-GB" altLang="en-US" sz="1400" b="1" dirty="0">
                <a:ea typeface="Arial Regular"/>
                <a:cs typeface="Arial Regular"/>
              </a:rPr>
              <a:t> The mucosa</a:t>
            </a:r>
            <a:endParaRPr lang="en-GB" altLang="en-US" sz="1400" dirty="0">
              <a:ea typeface="Arial Regular"/>
              <a:cs typeface="Arial Regular"/>
            </a:endParaRPr>
          </a:p>
        </p:txBody>
      </p:sp>
      <p:sp>
        <p:nvSpPr>
          <p:cNvPr id="39" name="Content Placeholder 12">
            <a:extLst>
              <a:ext uri="{FF2B5EF4-FFF2-40B4-BE49-F238E27FC236}">
                <a16:creationId xmlns:a16="http://schemas.microsoft.com/office/drawing/2014/main" id="{6905584F-93C6-B44C-8C06-C748DDACEC4D}"/>
              </a:ext>
            </a:extLst>
          </p:cNvPr>
          <p:cNvSpPr txBox="1">
            <a:spLocks/>
          </p:cNvSpPr>
          <p:nvPr/>
        </p:nvSpPr>
        <p:spPr>
          <a:xfrm>
            <a:off x="6515260" y="2787962"/>
            <a:ext cx="1985503" cy="949443"/>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auto">
              <a:lnSpc>
                <a:spcPct val="100000"/>
              </a:lnSpc>
              <a:spcBef>
                <a:spcPts val="0"/>
              </a:spcBef>
              <a:spcAft>
                <a:spcPts val="600"/>
              </a:spcAft>
              <a:defRPr/>
            </a:pPr>
            <a:r>
              <a:rPr lang="en-GB" sz="1200" dirty="0">
                <a:solidFill>
                  <a:schemeClr val="bg2">
                    <a:lumMod val="25000"/>
                  </a:schemeClr>
                </a:solidFill>
                <a:latin typeface="Arial" panose="020B0604020202020204" pitchFamily="34" charset="0"/>
                <a:ea typeface="Arial Regular" charset="0"/>
                <a:cs typeface="Arial" panose="020B0604020202020204" pitchFamily="34" charset="0"/>
              </a:rPr>
              <a:t>This contains glands that produce mucus, important in clearance and protecting oesophageal tissue from acid </a:t>
            </a:r>
          </a:p>
        </p:txBody>
      </p:sp>
      <p:sp>
        <p:nvSpPr>
          <p:cNvPr id="40" name="Content Placeholder 12">
            <a:extLst>
              <a:ext uri="{FF2B5EF4-FFF2-40B4-BE49-F238E27FC236}">
                <a16:creationId xmlns:a16="http://schemas.microsoft.com/office/drawing/2014/main" id="{D57C3B07-5B3E-B642-9043-850D98623D80}"/>
              </a:ext>
            </a:extLst>
          </p:cNvPr>
          <p:cNvSpPr txBox="1">
            <a:spLocks noChangeArrowheads="1"/>
          </p:cNvSpPr>
          <p:nvPr/>
        </p:nvSpPr>
        <p:spPr bwMode="auto">
          <a:xfrm>
            <a:off x="6635392" y="2489726"/>
            <a:ext cx="1865371" cy="34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spcAft>
                <a:spcPts val="600"/>
              </a:spcAft>
              <a:buFont typeface="Arial" panose="020B0604020202020204" pitchFamily="34" charset="0"/>
              <a:buNone/>
            </a:pPr>
            <a:r>
              <a:rPr lang="en-GB" altLang="en-US" sz="1400" b="1" dirty="0">
                <a:ea typeface="Arial Regular"/>
                <a:cs typeface="Arial Regular"/>
              </a:rPr>
              <a:t> The submucosa</a:t>
            </a:r>
            <a:endParaRPr lang="en-GB" altLang="en-US" sz="1400" dirty="0">
              <a:ea typeface="Arial Regular"/>
              <a:cs typeface="Arial Regular"/>
            </a:endParaRPr>
          </a:p>
        </p:txBody>
      </p:sp>
      <p:sp>
        <p:nvSpPr>
          <p:cNvPr id="41" name="Content Placeholder 12">
            <a:extLst>
              <a:ext uri="{FF2B5EF4-FFF2-40B4-BE49-F238E27FC236}">
                <a16:creationId xmlns:a16="http://schemas.microsoft.com/office/drawing/2014/main" id="{74B3D879-1A7F-CB49-B438-C5A69A60F0BB}"/>
              </a:ext>
            </a:extLst>
          </p:cNvPr>
          <p:cNvSpPr txBox="1">
            <a:spLocks/>
          </p:cNvSpPr>
          <p:nvPr/>
        </p:nvSpPr>
        <p:spPr>
          <a:xfrm>
            <a:off x="431858" y="4000016"/>
            <a:ext cx="2386969" cy="1098509"/>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600"/>
              </a:spcAft>
              <a:defRPr/>
            </a:pPr>
            <a:r>
              <a:rPr lang="en-GB" sz="1200" dirty="0">
                <a:solidFill>
                  <a:schemeClr val="bg2">
                    <a:lumMod val="25000"/>
                  </a:schemeClr>
                </a:solidFill>
                <a:latin typeface="Arial" panose="020B0604020202020204" pitchFamily="34" charset="0"/>
                <a:ea typeface="Arial Regular" charset="0"/>
                <a:cs typeface="Arial" panose="020B0604020202020204" pitchFamily="34" charset="0"/>
              </a:rPr>
              <a:t>The muscle layer, which pushes food down to the stomach, it is composed of an inner circular and outer longitudinal layer</a:t>
            </a:r>
          </a:p>
        </p:txBody>
      </p:sp>
      <p:sp>
        <p:nvSpPr>
          <p:cNvPr id="42" name="Content Placeholder 12">
            <a:extLst>
              <a:ext uri="{FF2B5EF4-FFF2-40B4-BE49-F238E27FC236}">
                <a16:creationId xmlns:a16="http://schemas.microsoft.com/office/drawing/2014/main" id="{39135221-78E6-F24E-BEDD-7A8F44D6DD21}"/>
              </a:ext>
            </a:extLst>
          </p:cNvPr>
          <p:cNvSpPr txBox="1">
            <a:spLocks noChangeArrowheads="1"/>
          </p:cNvSpPr>
          <p:nvPr/>
        </p:nvSpPr>
        <p:spPr bwMode="auto">
          <a:xfrm>
            <a:off x="403283" y="3664144"/>
            <a:ext cx="2291056"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spcBef>
                <a:spcPct val="0"/>
              </a:spcBef>
              <a:spcAft>
                <a:spcPts val="600"/>
              </a:spcAft>
              <a:buFont typeface="Arial" panose="020B0604020202020204" pitchFamily="34" charset="0"/>
              <a:buNone/>
            </a:pPr>
            <a:r>
              <a:rPr lang="en-GB" altLang="en-US" sz="1400" b="1" dirty="0">
                <a:ea typeface="Arial Regular"/>
                <a:cs typeface="Arial Regular"/>
              </a:rPr>
              <a:t>The </a:t>
            </a:r>
            <a:r>
              <a:rPr lang="en-GB" altLang="en-US" sz="1400" b="1" dirty="0" err="1">
                <a:ea typeface="Arial Regular"/>
                <a:cs typeface="Arial Regular"/>
              </a:rPr>
              <a:t>muscularis</a:t>
            </a:r>
            <a:r>
              <a:rPr lang="en-GB" altLang="en-US" sz="1400" b="1" dirty="0">
                <a:ea typeface="Arial Regular"/>
                <a:cs typeface="Arial Regular"/>
              </a:rPr>
              <a:t> propria</a:t>
            </a:r>
            <a:endParaRPr lang="en-GB" altLang="en-US" sz="1400" dirty="0">
              <a:ea typeface="Arial Regular"/>
              <a:cs typeface="Arial Regular"/>
            </a:endParaRPr>
          </a:p>
        </p:txBody>
      </p:sp>
      <p:sp>
        <p:nvSpPr>
          <p:cNvPr id="43" name="Content Placeholder 12">
            <a:extLst>
              <a:ext uri="{FF2B5EF4-FFF2-40B4-BE49-F238E27FC236}">
                <a16:creationId xmlns:a16="http://schemas.microsoft.com/office/drawing/2014/main" id="{FA55ADC5-C138-F640-B8FE-01A6DB0D37C1}"/>
              </a:ext>
            </a:extLst>
          </p:cNvPr>
          <p:cNvSpPr txBox="1">
            <a:spLocks/>
          </p:cNvSpPr>
          <p:nvPr/>
        </p:nvSpPr>
        <p:spPr>
          <a:xfrm>
            <a:off x="6420456" y="4011660"/>
            <a:ext cx="2080305" cy="1457053"/>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auto">
              <a:lnSpc>
                <a:spcPct val="100000"/>
              </a:lnSpc>
              <a:spcBef>
                <a:spcPts val="0"/>
              </a:spcBef>
              <a:spcAft>
                <a:spcPts val="600"/>
              </a:spcAft>
              <a:defRPr/>
            </a:pPr>
            <a:r>
              <a:rPr lang="en-GB" sz="1200" dirty="0">
                <a:solidFill>
                  <a:schemeClr val="bg2">
                    <a:lumMod val="25000"/>
                  </a:schemeClr>
                </a:solidFill>
                <a:latin typeface="Arial" panose="020B0604020202020204" pitchFamily="34" charset="0"/>
                <a:ea typeface="Arial Regular" charset="0"/>
                <a:cs typeface="Arial" panose="020B0604020202020204" pitchFamily="34" charset="0"/>
              </a:rPr>
              <a:t>The outer layer, which attaches the oesophagus to nearby parts of the body</a:t>
            </a:r>
          </a:p>
        </p:txBody>
      </p:sp>
      <p:sp>
        <p:nvSpPr>
          <p:cNvPr id="44" name="Content Placeholder 12">
            <a:extLst>
              <a:ext uri="{FF2B5EF4-FFF2-40B4-BE49-F238E27FC236}">
                <a16:creationId xmlns:a16="http://schemas.microsoft.com/office/drawing/2014/main" id="{2D4B9843-0216-1C45-8B6F-3A55431A3AE5}"/>
              </a:ext>
            </a:extLst>
          </p:cNvPr>
          <p:cNvSpPr txBox="1">
            <a:spLocks noChangeArrowheads="1"/>
          </p:cNvSpPr>
          <p:nvPr/>
        </p:nvSpPr>
        <p:spPr bwMode="auto">
          <a:xfrm>
            <a:off x="6707927" y="3755052"/>
            <a:ext cx="1792836"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spcAft>
                <a:spcPts val="600"/>
              </a:spcAft>
              <a:buFont typeface="Arial" panose="020B0604020202020204" pitchFamily="34" charset="0"/>
              <a:buNone/>
            </a:pPr>
            <a:r>
              <a:rPr lang="en-GB" altLang="en-US" sz="1400" b="1" dirty="0">
                <a:ea typeface="Arial Regular"/>
                <a:cs typeface="Arial Regular"/>
              </a:rPr>
              <a:t> The adventitia</a:t>
            </a:r>
            <a:endParaRPr lang="en-GB" altLang="en-US" sz="1400" dirty="0">
              <a:ea typeface="Arial Regular"/>
              <a:cs typeface="Arial Regular"/>
            </a:endParaRPr>
          </a:p>
        </p:txBody>
      </p:sp>
      <p:cxnSp>
        <p:nvCxnSpPr>
          <p:cNvPr id="45" name="Straight Arrow Connector 44">
            <a:extLst>
              <a:ext uri="{FF2B5EF4-FFF2-40B4-BE49-F238E27FC236}">
                <a16:creationId xmlns:a16="http://schemas.microsoft.com/office/drawing/2014/main" id="{A59EA602-360D-6B40-AE49-F8E849865BC4}"/>
              </a:ext>
            </a:extLst>
          </p:cNvPr>
          <p:cNvCxnSpPr>
            <a:cxnSpLocks/>
          </p:cNvCxnSpPr>
          <p:nvPr/>
        </p:nvCxnSpPr>
        <p:spPr>
          <a:xfrm flipV="1">
            <a:off x="2473158" y="3833742"/>
            <a:ext cx="1151163" cy="574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8C9CB1E-437A-1742-8DF5-3C611B9DB659}"/>
              </a:ext>
            </a:extLst>
          </p:cNvPr>
          <p:cNvCxnSpPr>
            <a:cxnSpLocks/>
          </p:cNvCxnSpPr>
          <p:nvPr/>
        </p:nvCxnSpPr>
        <p:spPr>
          <a:xfrm>
            <a:off x="1828800" y="2712382"/>
            <a:ext cx="1922073" cy="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A3417DD-6A33-2B46-B73C-B5B87021DC9E}"/>
              </a:ext>
            </a:extLst>
          </p:cNvPr>
          <p:cNvCxnSpPr>
            <a:cxnSpLocks/>
          </p:cNvCxnSpPr>
          <p:nvPr/>
        </p:nvCxnSpPr>
        <p:spPr>
          <a:xfrm flipH="1">
            <a:off x="4936639" y="2599453"/>
            <a:ext cx="1994557" cy="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grpSp>
        <p:nvGrpSpPr>
          <p:cNvPr id="48" name="Group 32">
            <a:extLst>
              <a:ext uri="{FF2B5EF4-FFF2-40B4-BE49-F238E27FC236}">
                <a16:creationId xmlns:a16="http://schemas.microsoft.com/office/drawing/2014/main" id="{26BD3F94-A591-FB4B-A9E1-37BCFE29C475}"/>
              </a:ext>
            </a:extLst>
          </p:cNvPr>
          <p:cNvGrpSpPr>
            <a:grpSpLocks/>
          </p:cNvGrpSpPr>
          <p:nvPr/>
        </p:nvGrpSpPr>
        <p:grpSpPr bwMode="auto">
          <a:xfrm>
            <a:off x="3695310" y="2652057"/>
            <a:ext cx="111125" cy="109538"/>
            <a:chOff x="3934449" y="3277338"/>
            <a:chExt cx="110387" cy="110387"/>
          </a:xfrm>
        </p:grpSpPr>
        <p:sp>
          <p:nvSpPr>
            <p:cNvPr id="49" name="Oval 48">
              <a:extLst>
                <a:ext uri="{FF2B5EF4-FFF2-40B4-BE49-F238E27FC236}">
                  <a16:creationId xmlns:a16="http://schemas.microsoft.com/office/drawing/2014/main" id="{9AEC70C8-C9DF-BE4A-A4D8-4B19501B5C86}"/>
                </a:ext>
              </a:extLst>
            </p:cNvPr>
            <p:cNvSpPr/>
            <p:nvPr/>
          </p:nvSpPr>
          <p:spPr>
            <a:xfrm>
              <a:off x="3934449" y="3277338"/>
              <a:ext cx="110387" cy="11038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0" name="Oval 49">
              <a:extLst>
                <a:ext uri="{FF2B5EF4-FFF2-40B4-BE49-F238E27FC236}">
                  <a16:creationId xmlns:a16="http://schemas.microsoft.com/office/drawing/2014/main" id="{D0B6BBAE-F25D-7742-B816-E11833BBB859}"/>
                </a:ext>
              </a:extLst>
            </p:cNvPr>
            <p:cNvSpPr/>
            <p:nvPr/>
          </p:nvSpPr>
          <p:spPr>
            <a:xfrm>
              <a:off x="3964412" y="3307735"/>
              <a:ext cx="48885" cy="479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grpSp>
        <p:nvGrpSpPr>
          <p:cNvPr id="51" name="Group 35">
            <a:extLst>
              <a:ext uri="{FF2B5EF4-FFF2-40B4-BE49-F238E27FC236}">
                <a16:creationId xmlns:a16="http://schemas.microsoft.com/office/drawing/2014/main" id="{D9CB1AFB-6508-AF44-948A-45171DE87909}"/>
              </a:ext>
            </a:extLst>
          </p:cNvPr>
          <p:cNvGrpSpPr>
            <a:grpSpLocks/>
          </p:cNvGrpSpPr>
          <p:nvPr/>
        </p:nvGrpSpPr>
        <p:grpSpPr bwMode="auto">
          <a:xfrm>
            <a:off x="3568758" y="3779766"/>
            <a:ext cx="111125" cy="109537"/>
            <a:chOff x="3934449" y="3277338"/>
            <a:chExt cx="110387" cy="110387"/>
          </a:xfrm>
        </p:grpSpPr>
        <p:sp>
          <p:nvSpPr>
            <p:cNvPr id="52" name="Oval 51">
              <a:extLst>
                <a:ext uri="{FF2B5EF4-FFF2-40B4-BE49-F238E27FC236}">
                  <a16:creationId xmlns:a16="http://schemas.microsoft.com/office/drawing/2014/main" id="{3C4E1B8A-4C91-E44F-872C-136C93A1CC72}"/>
                </a:ext>
              </a:extLst>
            </p:cNvPr>
            <p:cNvSpPr/>
            <p:nvPr/>
          </p:nvSpPr>
          <p:spPr>
            <a:xfrm>
              <a:off x="3934449" y="3277338"/>
              <a:ext cx="110387" cy="11038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3" name="Oval 52">
              <a:extLst>
                <a:ext uri="{FF2B5EF4-FFF2-40B4-BE49-F238E27FC236}">
                  <a16:creationId xmlns:a16="http://schemas.microsoft.com/office/drawing/2014/main" id="{988ACEF6-6FAD-A84F-926A-35BDEBB8DBF7}"/>
                </a:ext>
              </a:extLst>
            </p:cNvPr>
            <p:cNvSpPr/>
            <p:nvPr/>
          </p:nvSpPr>
          <p:spPr>
            <a:xfrm>
              <a:off x="3964412" y="3307734"/>
              <a:ext cx="48885" cy="4799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grpSp>
        <p:nvGrpSpPr>
          <p:cNvPr id="54" name="Group 38">
            <a:extLst>
              <a:ext uri="{FF2B5EF4-FFF2-40B4-BE49-F238E27FC236}">
                <a16:creationId xmlns:a16="http://schemas.microsoft.com/office/drawing/2014/main" id="{3F0FE0BB-70F0-6544-B905-BFF715BC3A12}"/>
              </a:ext>
            </a:extLst>
          </p:cNvPr>
          <p:cNvGrpSpPr>
            <a:grpSpLocks/>
          </p:cNvGrpSpPr>
          <p:nvPr/>
        </p:nvGrpSpPr>
        <p:grpSpPr bwMode="auto">
          <a:xfrm>
            <a:off x="4879488" y="2542303"/>
            <a:ext cx="111125" cy="109538"/>
            <a:chOff x="3934449" y="3277338"/>
            <a:chExt cx="110387" cy="110387"/>
          </a:xfrm>
        </p:grpSpPr>
        <p:sp>
          <p:nvSpPr>
            <p:cNvPr id="55" name="Oval 54">
              <a:extLst>
                <a:ext uri="{FF2B5EF4-FFF2-40B4-BE49-F238E27FC236}">
                  <a16:creationId xmlns:a16="http://schemas.microsoft.com/office/drawing/2014/main" id="{B9331260-E20A-BB4B-8578-F6148C59085F}"/>
                </a:ext>
              </a:extLst>
            </p:cNvPr>
            <p:cNvSpPr/>
            <p:nvPr/>
          </p:nvSpPr>
          <p:spPr>
            <a:xfrm>
              <a:off x="3934449" y="3277338"/>
              <a:ext cx="110387" cy="11038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6" name="Oval 55">
              <a:extLst>
                <a:ext uri="{FF2B5EF4-FFF2-40B4-BE49-F238E27FC236}">
                  <a16:creationId xmlns:a16="http://schemas.microsoft.com/office/drawing/2014/main" id="{04F69F5E-1CE2-3642-9288-96B3583C4469}"/>
                </a:ext>
              </a:extLst>
            </p:cNvPr>
            <p:cNvSpPr/>
            <p:nvPr/>
          </p:nvSpPr>
          <p:spPr>
            <a:xfrm>
              <a:off x="3964412" y="3307735"/>
              <a:ext cx="48885" cy="479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cxnSp>
        <p:nvCxnSpPr>
          <p:cNvPr id="57" name="Straight Arrow Connector 56">
            <a:extLst>
              <a:ext uri="{FF2B5EF4-FFF2-40B4-BE49-F238E27FC236}">
                <a16:creationId xmlns:a16="http://schemas.microsoft.com/office/drawing/2014/main" id="{549CD790-2A7E-0B4B-9BF8-E71DC1F552FD}"/>
              </a:ext>
            </a:extLst>
          </p:cNvPr>
          <p:cNvCxnSpPr>
            <a:cxnSpLocks/>
          </p:cNvCxnSpPr>
          <p:nvPr/>
        </p:nvCxnSpPr>
        <p:spPr>
          <a:xfrm flipH="1">
            <a:off x="5627275" y="3869580"/>
            <a:ext cx="1653158" cy="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grpSp>
        <p:nvGrpSpPr>
          <p:cNvPr id="58" name="Group 41">
            <a:extLst>
              <a:ext uri="{FF2B5EF4-FFF2-40B4-BE49-F238E27FC236}">
                <a16:creationId xmlns:a16="http://schemas.microsoft.com/office/drawing/2014/main" id="{A473D02B-387E-A84C-9E04-57E2FF47F3BC}"/>
              </a:ext>
            </a:extLst>
          </p:cNvPr>
          <p:cNvGrpSpPr>
            <a:grpSpLocks/>
          </p:cNvGrpSpPr>
          <p:nvPr/>
        </p:nvGrpSpPr>
        <p:grpSpPr bwMode="auto">
          <a:xfrm>
            <a:off x="5573300" y="3812430"/>
            <a:ext cx="109538" cy="109537"/>
            <a:chOff x="3934449" y="3277338"/>
            <a:chExt cx="110387" cy="110387"/>
          </a:xfrm>
        </p:grpSpPr>
        <p:sp>
          <p:nvSpPr>
            <p:cNvPr id="59" name="Oval 58">
              <a:extLst>
                <a:ext uri="{FF2B5EF4-FFF2-40B4-BE49-F238E27FC236}">
                  <a16:creationId xmlns:a16="http://schemas.microsoft.com/office/drawing/2014/main" id="{4BD31918-F2AB-2F48-A7D6-0A27ECB7491F}"/>
                </a:ext>
              </a:extLst>
            </p:cNvPr>
            <p:cNvSpPr/>
            <p:nvPr/>
          </p:nvSpPr>
          <p:spPr>
            <a:xfrm>
              <a:off x="3934449" y="3277338"/>
              <a:ext cx="110387" cy="11038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60" name="Oval 59">
              <a:extLst>
                <a:ext uri="{FF2B5EF4-FFF2-40B4-BE49-F238E27FC236}">
                  <a16:creationId xmlns:a16="http://schemas.microsoft.com/office/drawing/2014/main" id="{E80624A8-CBAD-DB4A-89F5-CD92DCA64795}"/>
                </a:ext>
              </a:extLst>
            </p:cNvPr>
            <p:cNvSpPr/>
            <p:nvPr/>
          </p:nvSpPr>
          <p:spPr>
            <a:xfrm>
              <a:off x="3964846" y="3307734"/>
              <a:ext cx="47994" cy="4799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spTree>
    <p:extLst>
      <p:ext uri="{BB962C8B-B14F-4D97-AF65-F5344CB8AC3E}">
        <p14:creationId xmlns:p14="http://schemas.microsoft.com/office/powerpoint/2010/main" val="1812062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E964F-F2DE-624B-A53F-F5798EC671B9}"/>
              </a:ext>
            </a:extLst>
          </p:cNvPr>
          <p:cNvSpPr>
            <a:spLocks noGrp="1"/>
          </p:cNvSpPr>
          <p:nvPr>
            <p:ph type="body" sz="quarter" idx="11"/>
          </p:nvPr>
        </p:nvSpPr>
        <p:spPr/>
        <p:txBody>
          <a:bodyPr/>
          <a:lstStyle/>
          <a:p>
            <a:pPr marL="0" indent="0">
              <a:tabLst>
                <a:tab pos="128588" algn="l"/>
              </a:tabLst>
            </a:pPr>
            <a:r>
              <a:rPr lang="en-GB" dirty="0"/>
              <a:t>1	</a:t>
            </a:r>
            <a:r>
              <a:rPr lang="en-GB" dirty="0" err="1"/>
              <a:t>Lucendo</a:t>
            </a:r>
            <a:r>
              <a:rPr lang="en-GB" dirty="0"/>
              <a:t> AJ </a:t>
            </a:r>
            <a:r>
              <a:rPr lang="en-GB" i="1" dirty="0"/>
              <a:t>et al. </a:t>
            </a:r>
            <a:r>
              <a:rPr lang="en-GB" dirty="0"/>
              <a:t>Gastroenterology 2019; 157(1): 74-86.</a:t>
            </a:r>
          </a:p>
        </p:txBody>
      </p:sp>
      <p:sp>
        <p:nvSpPr>
          <p:cNvPr id="6" name="Title 5">
            <a:extLst>
              <a:ext uri="{FF2B5EF4-FFF2-40B4-BE49-F238E27FC236}">
                <a16:creationId xmlns:a16="http://schemas.microsoft.com/office/drawing/2014/main" id="{E631CC0A-4A09-B247-8A9D-6609A2F58BC3}"/>
              </a:ext>
            </a:extLst>
          </p:cNvPr>
          <p:cNvSpPr>
            <a:spLocks noGrp="1"/>
          </p:cNvSpPr>
          <p:nvPr>
            <p:ph type="title"/>
          </p:nvPr>
        </p:nvSpPr>
        <p:spPr/>
        <p:txBody>
          <a:bodyPr/>
          <a:lstStyle/>
          <a:p>
            <a:r>
              <a:rPr lang="en-US" dirty="0" err="1"/>
              <a:t>Jorveza</a:t>
            </a:r>
            <a:r>
              <a:rPr lang="en-US" dirty="0"/>
              <a:t> was generally well tolerated</a:t>
            </a:r>
          </a:p>
        </p:txBody>
      </p:sp>
      <p:sp>
        <p:nvSpPr>
          <p:cNvPr id="7" name="Text Placeholder 5">
            <a:extLst>
              <a:ext uri="{FF2B5EF4-FFF2-40B4-BE49-F238E27FC236}">
                <a16:creationId xmlns:a16="http://schemas.microsoft.com/office/drawing/2014/main" id="{9EF188B8-7451-D34D-9666-D588047096B5}"/>
              </a:ext>
            </a:extLst>
          </p:cNvPr>
          <p:cNvSpPr txBox="1">
            <a:spLocks/>
          </p:cNvSpPr>
          <p:nvPr/>
        </p:nvSpPr>
        <p:spPr>
          <a:xfrm>
            <a:off x="431800" y="1233488"/>
            <a:ext cx="5952815" cy="632490"/>
          </a:xfrm>
          <a:prstGeom prst="rect">
            <a:avLst/>
          </a:prstGeom>
          <a:solidFill>
            <a:schemeClr val="bg1">
              <a:lumMod val="95000"/>
            </a:schemeClr>
          </a:solidFill>
        </p:spPr>
        <p:txBody>
          <a:bodyPr vert="horz" lIns="144000" tIns="144000" rIns="144000" bIns="14400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500" dirty="0">
                <a:solidFill>
                  <a:schemeClr val="bg2">
                    <a:lumMod val="25000"/>
                  </a:schemeClr>
                </a:solidFill>
              </a:rPr>
              <a:t>5% of </a:t>
            </a:r>
            <a:r>
              <a:rPr lang="en-US" sz="1500" dirty="0" err="1">
                <a:solidFill>
                  <a:schemeClr val="bg2">
                    <a:lumMod val="25000"/>
                  </a:schemeClr>
                </a:solidFill>
              </a:rPr>
              <a:t>Jorveza</a:t>
            </a:r>
            <a:r>
              <a:rPr lang="en-US" sz="1500" dirty="0">
                <a:solidFill>
                  <a:schemeClr val="bg2">
                    <a:lumMod val="25000"/>
                  </a:schemeClr>
                </a:solidFill>
              </a:rPr>
              <a:t> patients presented with symptoms and histologically confirmed fungal infections</a:t>
            </a:r>
            <a:r>
              <a:rPr lang="en-US" sz="1500" baseline="30000" dirty="0">
                <a:solidFill>
                  <a:schemeClr val="bg2">
                    <a:lumMod val="25000"/>
                  </a:schemeClr>
                </a:solidFill>
              </a:rPr>
              <a:t>1</a:t>
            </a:r>
          </a:p>
        </p:txBody>
      </p:sp>
      <p:sp>
        <p:nvSpPr>
          <p:cNvPr id="8" name="Text Placeholder 5">
            <a:extLst>
              <a:ext uri="{FF2B5EF4-FFF2-40B4-BE49-F238E27FC236}">
                <a16:creationId xmlns:a16="http://schemas.microsoft.com/office/drawing/2014/main" id="{F38F804C-0499-E54B-87F2-687C0CF5AA20}"/>
              </a:ext>
            </a:extLst>
          </p:cNvPr>
          <p:cNvSpPr txBox="1">
            <a:spLocks/>
          </p:cNvSpPr>
          <p:nvPr/>
        </p:nvSpPr>
        <p:spPr>
          <a:xfrm>
            <a:off x="431800" y="1812719"/>
            <a:ext cx="5952815" cy="609777"/>
          </a:xfrm>
          <a:prstGeom prst="rect">
            <a:avLst/>
          </a:prstGeom>
          <a:solidFill>
            <a:schemeClr val="bg1">
              <a:lumMod val="95000"/>
            </a:schemeClr>
          </a:solidFill>
        </p:spPr>
        <p:txBody>
          <a:bodyPr vert="horz" lIns="360000" tIns="144000" rIns="144000" bIns="14400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300" dirty="0">
                <a:solidFill>
                  <a:schemeClr val="bg2">
                    <a:lumMod val="25000"/>
                  </a:schemeClr>
                </a:solidFill>
              </a:rPr>
              <a:t>in all cases, symptoms were mild</a:t>
            </a:r>
            <a:endParaRPr lang="en-US" sz="1300" baseline="30000" dirty="0">
              <a:solidFill>
                <a:schemeClr val="bg2">
                  <a:lumMod val="25000"/>
                </a:schemeClr>
              </a:solidFill>
            </a:endParaRPr>
          </a:p>
        </p:txBody>
      </p:sp>
      <p:sp>
        <p:nvSpPr>
          <p:cNvPr id="9" name="Text Placeholder 5">
            <a:extLst>
              <a:ext uri="{FF2B5EF4-FFF2-40B4-BE49-F238E27FC236}">
                <a16:creationId xmlns:a16="http://schemas.microsoft.com/office/drawing/2014/main" id="{674D9DA7-840D-ED45-BD9B-358F478E44CB}"/>
              </a:ext>
            </a:extLst>
          </p:cNvPr>
          <p:cNvSpPr txBox="1">
            <a:spLocks/>
          </p:cNvSpPr>
          <p:nvPr/>
        </p:nvSpPr>
        <p:spPr>
          <a:xfrm>
            <a:off x="428623" y="2521431"/>
            <a:ext cx="5952815" cy="716706"/>
          </a:xfrm>
          <a:prstGeom prst="rect">
            <a:avLst/>
          </a:prstGeom>
          <a:solidFill>
            <a:schemeClr val="bg1">
              <a:lumMod val="95000"/>
            </a:schemeClr>
          </a:solidFill>
        </p:spPr>
        <p:txBody>
          <a:bodyPr vert="horz" lIns="144000" tIns="144000" rIns="144000" bIns="14400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500" dirty="0">
                <a:solidFill>
                  <a:schemeClr val="bg2">
                    <a:lumMod val="25000"/>
                  </a:schemeClr>
                </a:solidFill>
              </a:rPr>
              <a:t>Bolus impaction requiring an emergency endoscopy for retraction was observed in one patient in the placebo group</a:t>
            </a:r>
            <a:r>
              <a:rPr lang="en-US" sz="1500" baseline="30000" dirty="0">
                <a:solidFill>
                  <a:schemeClr val="bg2">
                    <a:lumMod val="25000"/>
                  </a:schemeClr>
                </a:solidFill>
              </a:rPr>
              <a:t>2</a:t>
            </a:r>
          </a:p>
        </p:txBody>
      </p:sp>
      <p:sp>
        <p:nvSpPr>
          <p:cNvPr id="10" name="Text Placeholder 5">
            <a:extLst>
              <a:ext uri="{FF2B5EF4-FFF2-40B4-BE49-F238E27FC236}">
                <a16:creationId xmlns:a16="http://schemas.microsoft.com/office/drawing/2014/main" id="{6F4D6EA5-3974-C540-A02A-20A3299C7EF8}"/>
              </a:ext>
            </a:extLst>
          </p:cNvPr>
          <p:cNvSpPr txBox="1">
            <a:spLocks/>
          </p:cNvSpPr>
          <p:nvPr/>
        </p:nvSpPr>
        <p:spPr>
          <a:xfrm>
            <a:off x="428623" y="3366476"/>
            <a:ext cx="5952815" cy="965863"/>
          </a:xfrm>
          <a:prstGeom prst="rect">
            <a:avLst/>
          </a:prstGeom>
          <a:solidFill>
            <a:schemeClr val="bg1">
              <a:lumMod val="95000"/>
            </a:schemeClr>
          </a:solidFill>
        </p:spPr>
        <p:txBody>
          <a:bodyPr vert="horz" lIns="144000" tIns="144000" rIns="144000" bIns="144000" rtlCol="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500" dirty="0">
                <a:solidFill>
                  <a:schemeClr val="bg2">
                    <a:lumMod val="25000"/>
                  </a:schemeClr>
                </a:solidFill>
              </a:rPr>
              <a:t>Neither serious adverse events nor clinically relevant changes in the morning serum cortisol levels were observed in any treatment group</a:t>
            </a:r>
            <a:r>
              <a:rPr lang="en-US" sz="1500" baseline="30000" dirty="0">
                <a:solidFill>
                  <a:schemeClr val="bg2">
                    <a:lumMod val="25000"/>
                  </a:schemeClr>
                </a:solidFill>
              </a:rPr>
              <a:t>1</a:t>
            </a:r>
          </a:p>
        </p:txBody>
      </p:sp>
    </p:spTree>
    <p:extLst>
      <p:ext uri="{BB962C8B-B14F-4D97-AF65-F5344CB8AC3E}">
        <p14:creationId xmlns:p14="http://schemas.microsoft.com/office/powerpoint/2010/main" val="3866941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2EA2C3-F1B1-AC46-8E5C-72EA74DB9283}"/>
              </a:ext>
            </a:extLst>
          </p:cNvPr>
          <p:cNvSpPr>
            <a:spLocks noGrp="1"/>
          </p:cNvSpPr>
          <p:nvPr>
            <p:ph type="title"/>
          </p:nvPr>
        </p:nvSpPr>
        <p:spPr>
          <a:xfrm>
            <a:off x="428624" y="7557"/>
            <a:ext cx="5955992" cy="1020932"/>
          </a:xfrm>
        </p:spPr>
        <p:txBody>
          <a:bodyPr/>
          <a:lstStyle/>
          <a:p>
            <a:r>
              <a:rPr lang="en-US" dirty="0" err="1"/>
              <a:t>Jorveza</a:t>
            </a:r>
            <a:r>
              <a:rPr lang="en-US" dirty="0"/>
              <a:t>: method of administration</a:t>
            </a:r>
          </a:p>
        </p:txBody>
      </p:sp>
      <p:sp>
        <p:nvSpPr>
          <p:cNvPr id="18" name="Text Placeholder 17">
            <a:extLst>
              <a:ext uri="{FF2B5EF4-FFF2-40B4-BE49-F238E27FC236}">
                <a16:creationId xmlns:a16="http://schemas.microsoft.com/office/drawing/2014/main" id="{5A8271BA-8861-8443-962D-BA6E813BC404}"/>
              </a:ext>
            </a:extLst>
          </p:cNvPr>
          <p:cNvSpPr>
            <a:spLocks noGrp="1"/>
          </p:cNvSpPr>
          <p:nvPr>
            <p:ph type="body" sz="quarter" idx="13"/>
          </p:nvPr>
        </p:nvSpPr>
        <p:spPr>
          <a:xfrm>
            <a:off x="2775589" y="1290777"/>
            <a:ext cx="1773326" cy="1062588"/>
          </a:xfrm>
        </p:spPr>
        <p:txBody>
          <a:bodyPr anchor="t" anchorCtr="0">
            <a:noAutofit/>
          </a:bodyPr>
          <a:lstStyle/>
          <a:p>
            <a:pPr marL="0" indent="0">
              <a:buNone/>
            </a:pPr>
            <a:r>
              <a:rPr lang="en-GB" sz="1000" dirty="0" err="1"/>
              <a:t>Jorveza</a:t>
            </a:r>
            <a:r>
              <a:rPr lang="en-GB" sz="1000" dirty="0"/>
              <a:t> should be taken </a:t>
            </a:r>
            <a:br>
              <a:rPr lang="en-GB" sz="1000" dirty="0"/>
            </a:br>
            <a:r>
              <a:rPr lang="en-GB" sz="1000" dirty="0"/>
              <a:t>after a meal.</a:t>
            </a:r>
            <a:endParaRPr lang="en-US" sz="1000" dirty="0"/>
          </a:p>
        </p:txBody>
      </p:sp>
      <p:sp>
        <p:nvSpPr>
          <p:cNvPr id="36" name="Text Placeholder 17">
            <a:extLst>
              <a:ext uri="{FF2B5EF4-FFF2-40B4-BE49-F238E27FC236}">
                <a16:creationId xmlns:a16="http://schemas.microsoft.com/office/drawing/2014/main" id="{158A2CED-42E8-A74F-A75F-3BD840AB314B}"/>
              </a:ext>
            </a:extLst>
          </p:cNvPr>
          <p:cNvSpPr txBox="1">
            <a:spLocks/>
          </p:cNvSpPr>
          <p:nvPr/>
        </p:nvSpPr>
        <p:spPr>
          <a:xfrm>
            <a:off x="6805466" y="1321004"/>
            <a:ext cx="1484590" cy="2362638"/>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err="1">
                <a:solidFill>
                  <a:schemeClr val="bg2">
                    <a:lumMod val="25000"/>
                  </a:schemeClr>
                </a:solidFill>
              </a:rPr>
              <a:t>Jorveza</a:t>
            </a:r>
            <a:r>
              <a:rPr lang="en-GB" sz="1000" dirty="0">
                <a:solidFill>
                  <a:schemeClr val="bg2">
                    <a:lumMod val="25000"/>
                  </a:schemeClr>
                </a:solidFill>
              </a:rPr>
              <a:t> should not be taken with liquid or food. There should be at least 30 minutes before eating, drinking or teeth cleaning.</a:t>
            </a:r>
          </a:p>
          <a:p>
            <a:endParaRPr lang="en-GB" sz="1000" dirty="0">
              <a:solidFill>
                <a:schemeClr val="bg2">
                  <a:lumMod val="25000"/>
                </a:schemeClr>
              </a:solidFill>
            </a:endParaRPr>
          </a:p>
          <a:p>
            <a:r>
              <a:rPr lang="en-GB" sz="1000" dirty="0">
                <a:solidFill>
                  <a:schemeClr val="bg2">
                    <a:lumMod val="25000"/>
                  </a:schemeClr>
                </a:solidFill>
              </a:rPr>
              <a:t>Any oral solutions, sprays or chewable tablets should be used at least </a:t>
            </a:r>
            <a:br>
              <a:rPr lang="en-GB" sz="1000" dirty="0">
                <a:solidFill>
                  <a:schemeClr val="bg2">
                    <a:lumMod val="25000"/>
                  </a:schemeClr>
                </a:solidFill>
              </a:rPr>
            </a:br>
            <a:r>
              <a:rPr lang="en-GB" sz="1000" dirty="0">
                <a:solidFill>
                  <a:schemeClr val="bg2">
                    <a:lumMod val="25000"/>
                  </a:schemeClr>
                </a:solidFill>
              </a:rPr>
              <a:t>30 minutes before or after taking </a:t>
            </a:r>
            <a:r>
              <a:rPr lang="en-GB" sz="1000" dirty="0" err="1">
                <a:solidFill>
                  <a:schemeClr val="bg2">
                    <a:lumMod val="25000"/>
                  </a:schemeClr>
                </a:solidFill>
              </a:rPr>
              <a:t>Jorveza</a:t>
            </a:r>
            <a:r>
              <a:rPr lang="en-GB" sz="1000" dirty="0">
                <a:solidFill>
                  <a:schemeClr val="bg2">
                    <a:lumMod val="25000"/>
                  </a:schemeClr>
                </a:solidFill>
              </a:rPr>
              <a:t>.</a:t>
            </a:r>
          </a:p>
        </p:txBody>
      </p:sp>
      <p:pic>
        <p:nvPicPr>
          <p:cNvPr id="5" name="Picture 4">
            <a:extLst>
              <a:ext uri="{FF2B5EF4-FFF2-40B4-BE49-F238E27FC236}">
                <a16:creationId xmlns:a16="http://schemas.microsoft.com/office/drawing/2014/main" id="{943FB19D-0545-2943-9A4B-4358ABB7C0FF}"/>
              </a:ext>
            </a:extLst>
          </p:cNvPr>
          <p:cNvPicPr>
            <a:picLocks noChangeAspect="1"/>
          </p:cNvPicPr>
          <p:nvPr/>
        </p:nvPicPr>
        <p:blipFill rotWithShape="1">
          <a:blip r:embed="rId2"/>
          <a:srcRect b="82097"/>
          <a:stretch/>
        </p:blipFill>
        <p:spPr>
          <a:xfrm>
            <a:off x="380359" y="1323297"/>
            <a:ext cx="2369034" cy="1060295"/>
          </a:xfrm>
          <a:prstGeom prst="rect">
            <a:avLst/>
          </a:prstGeom>
        </p:spPr>
      </p:pic>
      <p:pic>
        <p:nvPicPr>
          <p:cNvPr id="13" name="Picture 12">
            <a:extLst>
              <a:ext uri="{FF2B5EF4-FFF2-40B4-BE49-F238E27FC236}">
                <a16:creationId xmlns:a16="http://schemas.microsoft.com/office/drawing/2014/main" id="{486C339C-C3DF-0243-83ED-182E0622FBC7}"/>
              </a:ext>
            </a:extLst>
          </p:cNvPr>
          <p:cNvPicPr>
            <a:picLocks noChangeAspect="1"/>
          </p:cNvPicPr>
          <p:nvPr/>
        </p:nvPicPr>
        <p:blipFill rotWithShape="1">
          <a:blip r:embed="rId2"/>
          <a:srcRect t="61307" b="20402"/>
          <a:stretch/>
        </p:blipFill>
        <p:spPr>
          <a:xfrm>
            <a:off x="4446544" y="1300245"/>
            <a:ext cx="2369034" cy="1083347"/>
          </a:xfrm>
          <a:prstGeom prst="rect">
            <a:avLst/>
          </a:prstGeom>
        </p:spPr>
      </p:pic>
      <p:cxnSp>
        <p:nvCxnSpPr>
          <p:cNvPr id="7" name="Straight Connector 6">
            <a:extLst>
              <a:ext uri="{FF2B5EF4-FFF2-40B4-BE49-F238E27FC236}">
                <a16:creationId xmlns:a16="http://schemas.microsoft.com/office/drawing/2014/main" id="{DAB05171-50E5-A641-BBF4-D6671AD5E869}"/>
              </a:ext>
            </a:extLst>
          </p:cNvPr>
          <p:cNvCxnSpPr>
            <a:cxnSpLocks/>
          </p:cNvCxnSpPr>
          <p:nvPr/>
        </p:nvCxnSpPr>
        <p:spPr>
          <a:xfrm>
            <a:off x="419100" y="2509743"/>
            <a:ext cx="38655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293640-CB01-E944-A98D-7EB6A41D038A}"/>
              </a:ext>
            </a:extLst>
          </p:cNvPr>
          <p:cNvCxnSpPr>
            <a:cxnSpLocks/>
          </p:cNvCxnSpPr>
          <p:nvPr/>
        </p:nvCxnSpPr>
        <p:spPr>
          <a:xfrm>
            <a:off x="425503" y="3799623"/>
            <a:ext cx="38366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7B7FD2-B157-6B4B-8CE3-55C63FAA58CD}"/>
              </a:ext>
            </a:extLst>
          </p:cNvPr>
          <p:cNvCxnSpPr>
            <a:cxnSpLocks/>
            <a:endCxn id="36" idx="3"/>
          </p:cNvCxnSpPr>
          <p:nvPr/>
        </p:nvCxnSpPr>
        <p:spPr>
          <a:xfrm flipV="1">
            <a:off x="4486632" y="2502323"/>
            <a:ext cx="3803424" cy="3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F864FC-60FC-414C-B259-B93045538DBA}"/>
              </a:ext>
            </a:extLst>
          </p:cNvPr>
          <p:cNvCxnSpPr>
            <a:cxnSpLocks/>
          </p:cNvCxnSpPr>
          <p:nvPr/>
        </p:nvCxnSpPr>
        <p:spPr>
          <a:xfrm>
            <a:off x="4493035" y="3797389"/>
            <a:ext cx="37873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048FF04-B4B6-8B4F-9EF2-05374B53E2FB}"/>
              </a:ext>
            </a:extLst>
          </p:cNvPr>
          <p:cNvCxnSpPr>
            <a:cxnSpLocks/>
          </p:cNvCxnSpPr>
          <p:nvPr/>
        </p:nvCxnSpPr>
        <p:spPr>
          <a:xfrm>
            <a:off x="425503" y="1229141"/>
            <a:ext cx="3859160" cy="4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7BFD39-1ABB-2F4A-8B3E-4D0009C02CCC}"/>
              </a:ext>
            </a:extLst>
          </p:cNvPr>
          <p:cNvCxnSpPr>
            <a:cxnSpLocks/>
          </p:cNvCxnSpPr>
          <p:nvPr/>
        </p:nvCxnSpPr>
        <p:spPr>
          <a:xfrm>
            <a:off x="4493035" y="1229141"/>
            <a:ext cx="37873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AACFFFA-A70A-BC45-B1FB-900C2C20B4B1}"/>
              </a:ext>
            </a:extLst>
          </p:cNvPr>
          <p:cNvCxnSpPr>
            <a:cxnSpLocks/>
          </p:cNvCxnSpPr>
          <p:nvPr/>
        </p:nvCxnSpPr>
        <p:spPr>
          <a:xfrm>
            <a:off x="431800" y="5114109"/>
            <a:ext cx="3852863" cy="0"/>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57CBE83-C8E7-7743-8824-D92C98CCD039}"/>
              </a:ext>
            </a:extLst>
          </p:cNvPr>
          <p:cNvPicPr>
            <a:picLocks noChangeAspect="1"/>
          </p:cNvPicPr>
          <p:nvPr/>
        </p:nvPicPr>
        <p:blipFill rotWithShape="1">
          <a:blip r:embed="rId2"/>
          <a:srcRect t="19917" b="62180"/>
          <a:stretch/>
        </p:blipFill>
        <p:spPr>
          <a:xfrm>
            <a:off x="374978" y="2598374"/>
            <a:ext cx="2369034" cy="1060295"/>
          </a:xfrm>
          <a:prstGeom prst="rect">
            <a:avLst/>
          </a:prstGeom>
        </p:spPr>
      </p:pic>
      <p:pic>
        <p:nvPicPr>
          <p:cNvPr id="23" name="Picture 22">
            <a:extLst>
              <a:ext uri="{FF2B5EF4-FFF2-40B4-BE49-F238E27FC236}">
                <a16:creationId xmlns:a16="http://schemas.microsoft.com/office/drawing/2014/main" id="{597C4B3F-09A2-634E-8F83-18F18706F48C}"/>
              </a:ext>
            </a:extLst>
          </p:cNvPr>
          <p:cNvPicPr>
            <a:picLocks noChangeAspect="1"/>
          </p:cNvPicPr>
          <p:nvPr/>
        </p:nvPicPr>
        <p:blipFill rotWithShape="1">
          <a:blip r:embed="rId2"/>
          <a:srcRect t="40760" b="41337"/>
          <a:stretch/>
        </p:blipFill>
        <p:spPr>
          <a:xfrm>
            <a:off x="374978" y="3904073"/>
            <a:ext cx="2369034" cy="1060295"/>
          </a:xfrm>
          <a:prstGeom prst="rect">
            <a:avLst/>
          </a:prstGeom>
        </p:spPr>
      </p:pic>
      <p:pic>
        <p:nvPicPr>
          <p:cNvPr id="24" name="Picture 23">
            <a:extLst>
              <a:ext uri="{FF2B5EF4-FFF2-40B4-BE49-F238E27FC236}">
                <a16:creationId xmlns:a16="http://schemas.microsoft.com/office/drawing/2014/main" id="{85D51B22-7E72-3344-96E8-7CE727C66881}"/>
              </a:ext>
            </a:extLst>
          </p:cNvPr>
          <p:cNvPicPr>
            <a:picLocks noChangeAspect="1"/>
          </p:cNvPicPr>
          <p:nvPr/>
        </p:nvPicPr>
        <p:blipFill rotWithShape="1">
          <a:blip r:embed="rId2"/>
          <a:srcRect t="81709"/>
          <a:stretch/>
        </p:blipFill>
        <p:spPr>
          <a:xfrm>
            <a:off x="4440385" y="2600294"/>
            <a:ext cx="2369034" cy="1083347"/>
          </a:xfrm>
          <a:prstGeom prst="rect">
            <a:avLst/>
          </a:prstGeom>
        </p:spPr>
      </p:pic>
      <p:sp>
        <p:nvSpPr>
          <p:cNvPr id="25" name="Text Placeholder 17">
            <a:extLst>
              <a:ext uri="{FF2B5EF4-FFF2-40B4-BE49-F238E27FC236}">
                <a16:creationId xmlns:a16="http://schemas.microsoft.com/office/drawing/2014/main" id="{4B48D976-A658-794A-90CC-501B67F4CBCA}"/>
              </a:ext>
            </a:extLst>
          </p:cNvPr>
          <p:cNvSpPr txBox="1">
            <a:spLocks/>
          </p:cNvSpPr>
          <p:nvPr/>
        </p:nvSpPr>
        <p:spPr>
          <a:xfrm>
            <a:off x="2773440" y="2605667"/>
            <a:ext cx="1556736" cy="1122638"/>
          </a:xfrm>
          <a:prstGeom prst="rect">
            <a:avLst/>
          </a:prstGeom>
        </p:spPr>
        <p:txBody>
          <a:bodyPr vert="horz" lIns="0" tIns="0" rIns="0" bIns="0" rtlCol="0" anchor="t" anchorCtr="0">
            <a:noAutofit/>
          </a:bodyPr>
          <a:lstStyle>
            <a:lvl1pPr marL="177800" indent="-177800" algn="l" defTabSz="914400" rtl="0" eaLnBrk="1" latinLnBrk="0" hangingPunct="1">
              <a:lnSpc>
                <a:spcPct val="100000"/>
              </a:lnSpc>
              <a:spcBef>
                <a:spcPts val="1200"/>
              </a:spcBef>
              <a:buFont typeface="Arial" panose="020B0604020202020204" pitchFamily="34" charset="0"/>
              <a:buChar char="•"/>
              <a:tabLst/>
              <a:defRPr sz="15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5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5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GB" sz="1000" dirty="0" err="1">
                <a:solidFill>
                  <a:schemeClr val="bg2">
                    <a:lumMod val="25000"/>
                  </a:schemeClr>
                </a:solidFill>
              </a:rPr>
              <a:t>Jorveza</a:t>
            </a:r>
            <a:r>
              <a:rPr lang="en-GB" sz="1000" dirty="0">
                <a:solidFill>
                  <a:schemeClr val="bg2">
                    <a:lumMod val="25000"/>
                  </a:schemeClr>
                </a:solidFill>
              </a:rPr>
              <a:t> should be placed on the tip of the tongue and gently pressed against the roof of the mouth. The tablet should not be chewed or swallowed undissolved.</a:t>
            </a:r>
            <a:endParaRPr lang="en-US" sz="1000" dirty="0">
              <a:solidFill>
                <a:schemeClr val="bg2">
                  <a:lumMod val="25000"/>
                </a:schemeClr>
              </a:solidFill>
            </a:endParaRPr>
          </a:p>
        </p:txBody>
      </p:sp>
      <p:sp>
        <p:nvSpPr>
          <p:cNvPr id="26" name="Text Placeholder 17">
            <a:extLst>
              <a:ext uri="{FF2B5EF4-FFF2-40B4-BE49-F238E27FC236}">
                <a16:creationId xmlns:a16="http://schemas.microsoft.com/office/drawing/2014/main" id="{C2E4804C-C207-8341-9974-90E8F626B1A9}"/>
              </a:ext>
            </a:extLst>
          </p:cNvPr>
          <p:cNvSpPr txBox="1">
            <a:spLocks/>
          </p:cNvSpPr>
          <p:nvPr/>
        </p:nvSpPr>
        <p:spPr>
          <a:xfrm>
            <a:off x="2773440" y="3888959"/>
            <a:ext cx="1556736" cy="1433093"/>
          </a:xfrm>
          <a:prstGeom prst="rect">
            <a:avLst/>
          </a:prstGeom>
        </p:spPr>
        <p:txBody>
          <a:bodyPr vert="horz" lIns="0" tIns="0" rIns="0" bIns="0" rtlCol="0" anchor="t" anchorCtr="0">
            <a:noAutofit/>
          </a:bodyPr>
          <a:lstStyle>
            <a:lvl1pPr marL="177800" indent="-177800" algn="l" defTabSz="914400" rtl="0" eaLnBrk="1" latinLnBrk="0" hangingPunct="1">
              <a:lnSpc>
                <a:spcPct val="100000"/>
              </a:lnSpc>
              <a:spcBef>
                <a:spcPts val="1200"/>
              </a:spcBef>
              <a:buFont typeface="Arial" panose="020B0604020202020204" pitchFamily="34" charset="0"/>
              <a:buChar char="•"/>
              <a:tabLst/>
              <a:defRPr sz="15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5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5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dirty="0" err="1">
                <a:solidFill>
                  <a:schemeClr val="bg2">
                    <a:lumMod val="25000"/>
                  </a:schemeClr>
                </a:solidFill>
              </a:rPr>
              <a:t>Jorveza</a:t>
            </a:r>
            <a:r>
              <a:rPr lang="en-GB" sz="1000" dirty="0">
                <a:solidFill>
                  <a:schemeClr val="bg2">
                    <a:lumMod val="25000"/>
                  </a:schemeClr>
                </a:solidFill>
              </a:rPr>
              <a:t> usually dissolves within 2 minutes and should be swallowed with saliva little by little. This ensures optimal exposure of the oesophageal mucosa to the active ingredient.</a:t>
            </a:r>
            <a:endParaRPr lang="en-US" sz="1000" dirty="0">
              <a:solidFill>
                <a:schemeClr val="bg2">
                  <a:lumMod val="25000"/>
                </a:schemeClr>
              </a:solidFill>
            </a:endParaRPr>
          </a:p>
        </p:txBody>
      </p:sp>
    </p:spTree>
    <p:extLst>
      <p:ext uri="{BB962C8B-B14F-4D97-AF65-F5344CB8AC3E}">
        <p14:creationId xmlns:p14="http://schemas.microsoft.com/office/powerpoint/2010/main" val="16780576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12">
            <a:extLst>
              <a:ext uri="{FF2B5EF4-FFF2-40B4-BE49-F238E27FC236}">
                <a16:creationId xmlns:a16="http://schemas.microsoft.com/office/drawing/2014/main" id="{98A1BF60-2AAC-574A-8751-D4DE393AFA47}"/>
              </a:ext>
            </a:extLst>
          </p:cNvPr>
          <p:cNvSpPr txBox="1">
            <a:spLocks noChangeArrowheads="1"/>
          </p:cNvSpPr>
          <p:nvPr/>
        </p:nvSpPr>
        <p:spPr bwMode="auto">
          <a:xfrm>
            <a:off x="274786" y="1449295"/>
            <a:ext cx="8259614" cy="1513646"/>
          </a:xfrm>
          <a:prstGeom prst="rect">
            <a:avLst/>
          </a:prstGeom>
          <a:solidFill>
            <a:schemeClr val="bg1">
              <a:lumMod val="95000"/>
            </a:schemeClr>
          </a:solidFill>
          <a:ln>
            <a:no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7E93"/>
                </a:solidFill>
                <a:effectLst/>
                <a:uLnTx/>
                <a:uFillTx/>
                <a:latin typeface="Arial Regular"/>
                <a:ea typeface="+mn-ea"/>
                <a:cs typeface="+mn-cs"/>
              </a:rPr>
              <a:t>Patients’ /clinical experts’ viewpoint: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srgbClr val="007E93"/>
                </a:solidFill>
                <a:effectLst/>
                <a:uLnTx/>
                <a:uFillTx/>
                <a:latin typeface="Arial Regular"/>
                <a:ea typeface="+mn-ea"/>
                <a:cs typeface="+mn-cs"/>
              </a:rPr>
              <a:t>- Proton pump inhibitors are not effective for most people with </a:t>
            </a:r>
            <a:r>
              <a:rPr kumimoji="0" lang="en-GB" sz="1300" b="0" i="0" u="none" strike="noStrike" kern="1200" cap="none" spc="0" normalizeH="0" baseline="0" noProof="0" dirty="0" err="1">
                <a:ln>
                  <a:noFill/>
                </a:ln>
                <a:solidFill>
                  <a:srgbClr val="007E93"/>
                </a:solidFill>
                <a:effectLst/>
                <a:uLnTx/>
                <a:uFillTx/>
                <a:latin typeface="Arial Regular"/>
                <a:ea typeface="+mn-ea"/>
                <a:cs typeface="+mn-cs"/>
              </a:rPr>
              <a:t>EoE</a:t>
            </a:r>
            <a:endParaRPr kumimoji="0" lang="en-GB" sz="1300" b="0" i="0" u="none" strike="noStrike" kern="1200" cap="none" spc="0" normalizeH="0" baseline="0" noProof="0" dirty="0">
              <a:ln>
                <a:noFill/>
              </a:ln>
              <a:solidFill>
                <a:srgbClr val="007E93"/>
              </a:solidFill>
              <a:effectLst/>
              <a:uLnTx/>
              <a:uFillTx/>
              <a:latin typeface="Arial Regular"/>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srgbClr val="007E93"/>
                </a:solidFill>
                <a:effectLst/>
                <a:uLnTx/>
                <a:uFillTx/>
                <a:latin typeface="Arial Regular"/>
                <a:ea typeface="+mn-ea"/>
                <a:cs typeface="+mn-cs"/>
              </a:rPr>
              <a:t>- Swallowing off-label corticosteroids designed for inhalation is imprecise and counterintuitive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srgbClr val="007E93"/>
                </a:solidFill>
                <a:effectLst/>
                <a:uLnTx/>
                <a:uFillTx/>
                <a:latin typeface="Arial Regular"/>
                <a:ea typeface="+mn-ea"/>
                <a:cs typeface="+mn-cs"/>
              </a:rPr>
              <a:t>- Dietary interventions are hugely challenging and professional support is often difficult to access</a:t>
            </a:r>
          </a:p>
        </p:txBody>
      </p:sp>
      <p:sp>
        <p:nvSpPr>
          <p:cNvPr id="8" name="Rectangle 1">
            <a:extLst>
              <a:ext uri="{FF2B5EF4-FFF2-40B4-BE49-F238E27FC236}">
                <a16:creationId xmlns:a16="http://schemas.microsoft.com/office/drawing/2014/main" id="{9E305875-B55A-1A42-B9C5-C8F95536F13F}"/>
              </a:ext>
            </a:extLst>
          </p:cNvPr>
          <p:cNvSpPr>
            <a:spLocks noChangeArrowheads="1"/>
          </p:cNvSpPr>
          <p:nvPr/>
        </p:nvSpPr>
        <p:spPr bwMode="auto">
          <a:xfrm>
            <a:off x="331493" y="455357"/>
            <a:ext cx="7026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7E93"/>
                </a:solidFill>
                <a:effectLst/>
                <a:uLnTx/>
                <a:uFillTx/>
                <a:latin typeface="Arial Regular"/>
                <a:ea typeface="+mn-ea"/>
                <a:cs typeface="+mn-cs"/>
              </a:rPr>
              <a:t>NICE:</a:t>
            </a:r>
            <a:br>
              <a:rPr kumimoji="0" lang="en-GB" sz="1800" b="1" i="0" u="none" strike="noStrike" kern="1200" cap="none" spc="0" normalizeH="0" baseline="0" noProof="0" dirty="0">
                <a:ln>
                  <a:noFill/>
                </a:ln>
                <a:solidFill>
                  <a:srgbClr val="007E93"/>
                </a:solidFill>
                <a:effectLst/>
                <a:uLnTx/>
                <a:uFillTx/>
                <a:latin typeface="Arial Regular"/>
                <a:ea typeface="+mn-ea"/>
                <a:cs typeface="+mn-cs"/>
              </a:rPr>
            </a:br>
            <a:r>
              <a:rPr kumimoji="0" lang="en-GB" sz="1800" b="1" i="0" u="none" strike="noStrike" kern="1200" cap="none" spc="0" normalizeH="0" baseline="0" noProof="0" dirty="0">
                <a:ln>
                  <a:noFill/>
                </a:ln>
                <a:solidFill>
                  <a:srgbClr val="007E93"/>
                </a:solidFill>
                <a:effectLst/>
                <a:uLnTx/>
                <a:uFillTx/>
                <a:latin typeface="Arial Regular"/>
                <a:ea typeface="+mn-ea"/>
                <a:cs typeface="+mn-cs"/>
              </a:rPr>
              <a:t>Use of Jorveza for the treatment of </a:t>
            </a:r>
            <a:br>
              <a:rPr kumimoji="0" lang="en-GB" sz="1800" b="1" i="0" u="none" strike="noStrike" kern="1200" cap="none" spc="0" normalizeH="0" baseline="0" noProof="0">
                <a:ln>
                  <a:noFill/>
                </a:ln>
                <a:solidFill>
                  <a:srgbClr val="007E93"/>
                </a:solidFill>
                <a:effectLst/>
                <a:uLnTx/>
                <a:uFillTx/>
                <a:latin typeface="Arial Regular"/>
                <a:ea typeface="+mn-ea"/>
                <a:cs typeface="+mn-cs"/>
              </a:rPr>
            </a:br>
            <a:r>
              <a:rPr kumimoji="0" lang="en-GB" sz="1800" b="1" i="0" u="none" strike="noStrike" kern="1200" cap="none" spc="0" normalizeH="0" baseline="0" noProof="0">
                <a:ln>
                  <a:noFill/>
                </a:ln>
                <a:solidFill>
                  <a:srgbClr val="007E93"/>
                </a:solidFill>
                <a:effectLst/>
                <a:uLnTx/>
                <a:uFillTx/>
                <a:latin typeface="Arial Regular"/>
                <a:ea typeface="+mn-ea"/>
                <a:cs typeface="+mn-cs"/>
              </a:rPr>
              <a:t>active EoE is cost-effective</a:t>
            </a:r>
            <a:r>
              <a:rPr kumimoji="0" lang="en-GB" sz="1800" b="1" i="0" u="none" strike="noStrike" kern="1200" cap="none" spc="0" normalizeH="0" baseline="30000" noProof="0">
                <a:ln>
                  <a:noFill/>
                </a:ln>
                <a:solidFill>
                  <a:srgbClr val="007E93"/>
                </a:solidFill>
                <a:effectLst/>
                <a:uLnTx/>
                <a:uFillTx/>
                <a:latin typeface="Arial Regular"/>
                <a:ea typeface="+mn-ea"/>
                <a:cs typeface="+mn-cs"/>
              </a:rPr>
              <a:t>1</a:t>
            </a:r>
            <a:endPar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endParaRPr>
          </a:p>
        </p:txBody>
      </p:sp>
      <p:sp>
        <p:nvSpPr>
          <p:cNvPr id="10" name="Content Placeholder 12">
            <a:extLst>
              <a:ext uri="{FF2B5EF4-FFF2-40B4-BE49-F238E27FC236}">
                <a16:creationId xmlns:a16="http://schemas.microsoft.com/office/drawing/2014/main" id="{8AAF7A89-DE6E-C542-8714-D4BF736B9865}"/>
              </a:ext>
            </a:extLst>
          </p:cNvPr>
          <p:cNvSpPr txBox="1">
            <a:spLocks noChangeArrowheads="1"/>
          </p:cNvSpPr>
          <p:nvPr/>
        </p:nvSpPr>
        <p:spPr bwMode="auto">
          <a:xfrm>
            <a:off x="331493" y="5929459"/>
            <a:ext cx="5279193" cy="99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9525" marR="0" lvl="0" indent="-9525" algn="l"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kumimoji="0" lang="en-GB" sz="900" b="0" i="0" u="none" strike="noStrike" kern="1200" cap="none" spc="0" normalizeH="0" baseline="0" noProof="0" dirty="0" err="1">
                <a:ln>
                  <a:noFill/>
                </a:ln>
                <a:solidFill>
                  <a:srgbClr val="FFFFFF"/>
                </a:solidFill>
                <a:effectLst/>
                <a:uLnTx/>
                <a:uFillTx/>
                <a:latin typeface="Arial Regular"/>
                <a:ea typeface="+mn-ea"/>
                <a:cs typeface="+mn-cs"/>
              </a:rPr>
              <a:t>EoE</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eosinophilic oesophagitis</a:t>
            </a:r>
            <a:br>
              <a:rPr kumimoji="0" lang="en-GB" sz="900" b="0" i="0" u="none" strike="noStrike" kern="1200" cap="none" spc="0" normalizeH="0" baseline="0" noProof="0" dirty="0">
                <a:ln>
                  <a:noFill/>
                </a:ln>
                <a:solidFill>
                  <a:srgbClr val="FFFFFF"/>
                </a:solidFill>
                <a:effectLst/>
                <a:uLnTx/>
                <a:uFillTx/>
                <a:latin typeface="Arial Regular"/>
                <a:ea typeface="+mn-ea"/>
                <a:cs typeface="+mn-cs"/>
              </a:rPr>
            </a:br>
            <a:r>
              <a:rPr kumimoji="0" lang="en-GB" sz="900" b="0" i="0" u="none" strike="noStrike" kern="1200" cap="none" spc="0" normalizeH="0" baseline="0" noProof="0" dirty="0">
                <a:ln>
                  <a:noFill/>
                </a:ln>
                <a:solidFill>
                  <a:srgbClr val="FFFFFF"/>
                </a:solidFill>
                <a:effectLst/>
                <a:uLnTx/>
                <a:uFillTx/>
                <a:latin typeface="Arial Regular"/>
                <a:ea typeface="+mn-ea"/>
                <a:cs typeface="+mn-cs"/>
              </a:rPr>
              <a:t>NICE: National Institute for Health and Care Excellence</a:t>
            </a:r>
          </a:p>
          <a:p>
            <a:pPr marL="134938" marR="0" lvl="0" indent="-134938" algn="l" defTabSz="914400" rtl="0" eaLnBrk="0" fontAlgn="base" latinLnBrk="0" hangingPunct="0">
              <a:lnSpc>
                <a:spcPct val="100000"/>
              </a:lnSpc>
              <a:spcBef>
                <a:spcPts val="600"/>
              </a:spcBef>
              <a:spcAft>
                <a:spcPct val="0"/>
              </a:spcAft>
              <a:buClrTx/>
              <a:buSzTx/>
              <a:buFont typeface="Arial" panose="020B0604020202020204" pitchFamily="34" charset="0"/>
              <a:buAutoNum type="arabicPeriod"/>
              <a:tabLst/>
              <a:defRPr/>
            </a:pPr>
            <a:r>
              <a:rPr kumimoji="0" lang="en-GB" sz="900" b="0" i="0" u="none" strike="noStrike" kern="1200" cap="none" spc="0" normalizeH="0" baseline="0" noProof="0" dirty="0">
                <a:ln>
                  <a:noFill/>
                </a:ln>
                <a:solidFill>
                  <a:srgbClr val="FFFFFF"/>
                </a:solidFill>
                <a:effectLst/>
                <a:uLnTx/>
                <a:uFillTx/>
                <a:latin typeface="Arial Regular"/>
                <a:ea typeface="+mn-ea"/>
                <a:cs typeface="+mn-cs"/>
              </a:rPr>
              <a:t>NICE TA708, June 2021. Available at: </a:t>
            </a:r>
            <a:r>
              <a:rPr kumimoji="0" lang="en-GB" sz="900" b="0" i="0" u="none" strike="noStrike" kern="1200" cap="none" spc="0" normalizeH="0" baseline="0" noProof="0" dirty="0">
                <a:ln>
                  <a:noFill/>
                </a:ln>
                <a:solidFill>
                  <a:srgbClr val="FFFFFF"/>
                </a:solidFill>
                <a:effectLst/>
                <a:uLnTx/>
                <a:uFillTx/>
                <a:latin typeface="Arial Regular"/>
                <a:ea typeface="+mn-ea"/>
                <a:cs typeface="+mn-cs"/>
                <a:hlinkClick r:id="rId2"/>
              </a:rPr>
              <a:t>www.nice.org.uk/guidance/TA708</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Accessed on: 29.06.21.</a:t>
            </a:r>
          </a:p>
          <a:p>
            <a:pPr marL="134938" marR="0" lvl="0" indent="-134938" algn="l" defTabSz="914400" rtl="0" eaLnBrk="0" fontAlgn="base" latinLnBrk="0" hangingPunct="0">
              <a:lnSpc>
                <a:spcPct val="100000"/>
              </a:lnSpc>
              <a:spcBef>
                <a:spcPts val="600"/>
              </a:spcBef>
              <a:spcAft>
                <a:spcPct val="0"/>
              </a:spcAft>
              <a:buClrTx/>
              <a:buSzTx/>
              <a:buFont typeface="Arial" panose="020B0604020202020204" pitchFamily="34" charset="0"/>
              <a:buAutoNum type="arabicPeriod"/>
              <a:tabLst/>
              <a:defRPr/>
            </a:pPr>
            <a:r>
              <a:rPr kumimoji="0" lang="en-GB" sz="900" b="0" i="0" u="none" strike="noStrike" kern="1200" cap="none" spc="0" normalizeH="0" baseline="0" noProof="0" dirty="0">
                <a:ln>
                  <a:noFill/>
                </a:ln>
                <a:solidFill>
                  <a:srgbClr val="FFFFFF"/>
                </a:solidFill>
                <a:effectLst/>
                <a:uLnTx/>
                <a:uFillTx/>
                <a:latin typeface="Arial Regular"/>
                <a:ea typeface="+mn-ea"/>
                <a:cs typeface="+mn-cs"/>
              </a:rPr>
              <a:t>Access Prescribing Information here: </a:t>
            </a:r>
            <a:r>
              <a:rPr kumimoji="0" lang="en-GB" sz="900" b="0" i="0" u="none" strike="noStrike" kern="1200" cap="none" spc="0" normalizeH="0" baseline="0" noProof="0" dirty="0">
                <a:ln>
                  <a:noFill/>
                </a:ln>
                <a:solidFill>
                  <a:srgbClr val="FFFFFF"/>
                </a:solidFill>
                <a:effectLst/>
                <a:uLnTx/>
                <a:uFillTx/>
                <a:latin typeface="Arial Regular"/>
                <a:ea typeface="+mn-ea"/>
                <a:cs typeface="+mn-cs"/>
                <a:hlinkClick r:id="rId3"/>
              </a:rPr>
              <a:t>https://</a:t>
            </a:r>
            <a:r>
              <a:rPr kumimoji="0" lang="en-GB" sz="900" b="0" i="0" u="none" strike="noStrike" kern="1200" cap="none" spc="0" normalizeH="0" baseline="0" noProof="0" dirty="0" err="1">
                <a:ln>
                  <a:noFill/>
                </a:ln>
                <a:solidFill>
                  <a:srgbClr val="FFFFFF"/>
                </a:solidFill>
                <a:effectLst/>
                <a:uLnTx/>
                <a:uFillTx/>
                <a:latin typeface="Arial Regular"/>
                <a:ea typeface="+mn-ea"/>
                <a:cs typeface="+mn-cs"/>
                <a:hlinkClick r:id="rId3"/>
              </a:rPr>
              <a:t>www.drfalk.co.uk</a:t>
            </a:r>
            <a:r>
              <a:rPr kumimoji="0" lang="en-GB" sz="900" b="0" i="0" u="none" strike="noStrike" kern="1200" cap="none" spc="0" normalizeH="0" baseline="0" noProof="0" dirty="0">
                <a:ln>
                  <a:noFill/>
                </a:ln>
                <a:solidFill>
                  <a:srgbClr val="FFFFFF"/>
                </a:solidFill>
                <a:effectLst/>
                <a:uLnTx/>
                <a:uFillTx/>
                <a:latin typeface="Arial Regular"/>
                <a:ea typeface="+mn-ea"/>
                <a:cs typeface="+mn-cs"/>
                <a:hlinkClick r:id="rId3"/>
              </a:rPr>
              <a:t>/jorveza-1mg-oro-dipsersible-tablet/</a:t>
            </a:r>
            <a:endParaRPr kumimoji="0" lang="en-GB" sz="900" b="0" i="0" u="none" strike="noStrike" kern="1200" cap="none" spc="0" normalizeH="0" baseline="0" noProof="0" dirty="0">
              <a:ln>
                <a:noFill/>
              </a:ln>
              <a:solidFill>
                <a:srgbClr val="FFFFFF"/>
              </a:solidFill>
              <a:effectLst/>
              <a:uLnTx/>
              <a:uFillTx/>
              <a:latin typeface="Arial Regular"/>
              <a:ea typeface="+mn-ea"/>
              <a:cs typeface="+mn-cs"/>
            </a:endParaRPr>
          </a:p>
          <a:p>
            <a:pPr marL="184150" marR="0" lvl="0" indent="-184150" algn="l" defTabSz="914400" rtl="0" eaLnBrk="0" fontAlgn="base" latinLnBrk="0" hangingPunct="0">
              <a:lnSpc>
                <a:spcPct val="100000"/>
              </a:lnSpc>
              <a:spcBef>
                <a:spcPts val="600"/>
              </a:spcBef>
              <a:spcAft>
                <a:spcPct val="0"/>
              </a:spcAft>
              <a:buClrTx/>
              <a:buSzTx/>
              <a:buFont typeface="Arial" panose="020B0604020202020204" pitchFamily="34" charset="0"/>
              <a:buAutoNum type="arabicPeriod"/>
              <a:tabLst/>
              <a:defRPr/>
            </a:pPr>
            <a:endParaRPr kumimoji="0" lang="en-GB" sz="900" b="0" i="0" u="none" strike="noStrike" kern="1200" cap="none" spc="0" normalizeH="0" baseline="0" noProof="0" dirty="0">
              <a:ln>
                <a:noFill/>
              </a:ln>
              <a:solidFill>
                <a:srgbClr val="FFFFFF"/>
              </a:solidFill>
              <a:effectLst/>
              <a:uLnTx/>
              <a:uFillTx/>
              <a:latin typeface="Arial Regular"/>
              <a:ea typeface="+mn-ea"/>
              <a:cs typeface="+mn-cs"/>
            </a:endParaRPr>
          </a:p>
        </p:txBody>
      </p:sp>
      <p:sp>
        <p:nvSpPr>
          <p:cNvPr id="7" name="Content Placeholder 12">
            <a:extLst>
              <a:ext uri="{FF2B5EF4-FFF2-40B4-BE49-F238E27FC236}">
                <a16:creationId xmlns:a16="http://schemas.microsoft.com/office/drawing/2014/main" id="{51A78E82-C7BF-0C42-B824-7BEB9EBBD290}"/>
              </a:ext>
            </a:extLst>
          </p:cNvPr>
          <p:cNvSpPr txBox="1">
            <a:spLocks noChangeArrowheads="1"/>
          </p:cNvSpPr>
          <p:nvPr/>
        </p:nvSpPr>
        <p:spPr bwMode="auto">
          <a:xfrm>
            <a:off x="331493" y="0"/>
            <a:ext cx="1603634" cy="334826"/>
          </a:xfrm>
          <a:prstGeom prst="rect">
            <a:avLst/>
          </a:prstGeom>
          <a:solidFill>
            <a:srgbClr val="FF0000"/>
          </a:solidFill>
          <a:ln>
            <a:noFill/>
          </a:ln>
        </p:spPr>
        <p:txBody>
          <a:bodyPr lIns="144000" tIns="144000" rIns="144000" bIns="144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7E93"/>
              </a:solidFill>
              <a:effectLst/>
              <a:uLnTx/>
              <a:uFillTx/>
              <a:latin typeface="Arial Regular"/>
              <a:ea typeface="+mn-ea"/>
              <a:cs typeface="+mn-cs"/>
            </a:endParaRPr>
          </a:p>
        </p:txBody>
      </p:sp>
      <p:sp>
        <p:nvSpPr>
          <p:cNvPr id="11" name="Rectangle 1">
            <a:extLst>
              <a:ext uri="{FF2B5EF4-FFF2-40B4-BE49-F238E27FC236}">
                <a16:creationId xmlns:a16="http://schemas.microsoft.com/office/drawing/2014/main" id="{DBE555BF-8619-644F-94B4-74B7BAA30263}"/>
              </a:ext>
            </a:extLst>
          </p:cNvPr>
          <p:cNvSpPr>
            <a:spLocks noChangeArrowheads="1"/>
          </p:cNvSpPr>
          <p:nvPr/>
        </p:nvSpPr>
        <p:spPr bwMode="auto">
          <a:xfrm>
            <a:off x="395287" y="53334"/>
            <a:ext cx="5215399"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srgbClr val="FFFFFF"/>
                </a:solidFill>
                <a:effectLst/>
                <a:uLnTx/>
                <a:uFillTx/>
                <a:latin typeface="Arial Regular"/>
                <a:ea typeface="+mn-ea"/>
                <a:cs typeface="+mn-cs"/>
              </a:rPr>
              <a:t>TA7078</a:t>
            </a:r>
            <a:br>
              <a:rPr kumimoji="0" lang="en-GB" sz="800" b="0" i="0" u="none" strike="noStrike" kern="1200" cap="none" spc="0" normalizeH="0" baseline="0" noProof="0" dirty="0">
                <a:ln>
                  <a:noFill/>
                </a:ln>
                <a:solidFill>
                  <a:srgbClr val="FFFFFF"/>
                </a:solidFill>
                <a:effectLst/>
                <a:uLnTx/>
                <a:uFillTx/>
                <a:latin typeface="Arial Regular"/>
                <a:ea typeface="+mn-ea"/>
                <a:cs typeface="+mn-cs"/>
              </a:rPr>
            </a:br>
            <a:r>
              <a:rPr kumimoji="0" lang="en-GB" sz="800" b="0" i="0" u="none" strike="noStrike" kern="1200" cap="none" spc="0" normalizeH="0" baseline="0" noProof="0" dirty="0">
                <a:ln>
                  <a:noFill/>
                </a:ln>
                <a:solidFill>
                  <a:srgbClr val="FFFFFF"/>
                </a:solidFill>
                <a:effectLst/>
                <a:uLnTx/>
                <a:uFillTx/>
                <a:latin typeface="Arial Regular"/>
                <a:ea typeface="+mn-ea"/>
                <a:cs typeface="+mn-cs"/>
              </a:rPr>
              <a:t>NICE Guidance, 23 June 2021</a:t>
            </a:r>
          </a:p>
        </p:txBody>
      </p:sp>
      <p:sp>
        <p:nvSpPr>
          <p:cNvPr id="13" name="Content Placeholder 12">
            <a:extLst>
              <a:ext uri="{FF2B5EF4-FFF2-40B4-BE49-F238E27FC236}">
                <a16:creationId xmlns:a16="http://schemas.microsoft.com/office/drawing/2014/main" id="{12DC0335-1B1D-8E4F-B031-171475722851}"/>
              </a:ext>
            </a:extLst>
          </p:cNvPr>
          <p:cNvSpPr txBox="1">
            <a:spLocks noChangeArrowheads="1"/>
          </p:cNvSpPr>
          <p:nvPr/>
        </p:nvSpPr>
        <p:spPr bwMode="auto">
          <a:xfrm>
            <a:off x="274785" y="3053738"/>
            <a:ext cx="8259614" cy="915327"/>
          </a:xfrm>
          <a:prstGeom prst="rect">
            <a:avLst/>
          </a:prstGeom>
          <a:solidFill>
            <a:schemeClr val="bg1">
              <a:lumMod val="65000"/>
            </a:schemeClr>
          </a:solidFill>
          <a:ln>
            <a:no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FFFFF"/>
                </a:solidFill>
                <a:effectLst/>
                <a:uLnTx/>
                <a:uFillTx/>
                <a:latin typeface="Arial Regular"/>
                <a:ea typeface="+mn-ea"/>
                <a:cs typeface="+mn-cs"/>
              </a:rPr>
              <a:t>NICE committee conclusion:</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500" b="0" i="0" u="none" strike="noStrike" kern="1200" cap="none" spc="0" normalizeH="0" baseline="0" noProof="0" dirty="0">
                <a:ln>
                  <a:noFill/>
                </a:ln>
                <a:solidFill>
                  <a:srgbClr val="FFFFFF"/>
                </a:solidFill>
                <a:effectLst/>
                <a:uLnTx/>
                <a:uFillTx/>
                <a:latin typeface="Arial Regular"/>
                <a:ea typeface="+mn-ea"/>
                <a:cs typeface="+mn-cs"/>
              </a:rPr>
              <a:t>There is a need for a licensed, effective treatment for </a:t>
            </a:r>
            <a:r>
              <a:rPr kumimoji="0" lang="en-GB" sz="1500" b="0" i="0" u="none" strike="noStrike" kern="1200" cap="none" spc="0" normalizeH="0" baseline="0" noProof="0" dirty="0" err="1">
                <a:ln>
                  <a:noFill/>
                </a:ln>
                <a:solidFill>
                  <a:srgbClr val="FFFFFF"/>
                </a:solidFill>
                <a:effectLst/>
                <a:uLnTx/>
                <a:uFillTx/>
                <a:latin typeface="Arial Regular"/>
                <a:ea typeface="+mn-ea"/>
                <a:cs typeface="+mn-cs"/>
              </a:rPr>
              <a:t>EoE</a:t>
            </a:r>
            <a:endParaRPr kumimoji="0" lang="en-GB" sz="1500" b="0" i="0" u="none" strike="noStrike" kern="1200" cap="none" spc="0" normalizeH="0" baseline="0" noProof="0" dirty="0">
              <a:ln>
                <a:noFill/>
              </a:ln>
              <a:solidFill>
                <a:srgbClr val="FFFFFF"/>
              </a:solidFill>
              <a:effectLst/>
              <a:uLnTx/>
              <a:uFillTx/>
              <a:latin typeface="Arial Regular"/>
              <a:ea typeface="+mn-ea"/>
              <a:cs typeface="+mn-cs"/>
            </a:endParaRPr>
          </a:p>
        </p:txBody>
      </p:sp>
      <p:grpSp>
        <p:nvGrpSpPr>
          <p:cNvPr id="3" name="Group 2">
            <a:extLst>
              <a:ext uri="{FF2B5EF4-FFF2-40B4-BE49-F238E27FC236}">
                <a16:creationId xmlns:a16="http://schemas.microsoft.com/office/drawing/2014/main" id="{5BBF2E74-0EAE-1047-8B61-22885C008BC6}"/>
              </a:ext>
            </a:extLst>
          </p:cNvPr>
          <p:cNvGrpSpPr/>
          <p:nvPr/>
        </p:nvGrpSpPr>
        <p:grpSpPr>
          <a:xfrm>
            <a:off x="7643844" y="3104428"/>
            <a:ext cx="552189" cy="774035"/>
            <a:chOff x="5447654" y="4077410"/>
            <a:chExt cx="738686" cy="1035459"/>
          </a:xfrm>
          <a:solidFill>
            <a:schemeClr val="tx1"/>
          </a:solidFill>
        </p:grpSpPr>
        <p:sp>
          <p:nvSpPr>
            <p:cNvPr id="14" name="Content Placeholder 12">
              <a:extLst>
                <a:ext uri="{FF2B5EF4-FFF2-40B4-BE49-F238E27FC236}">
                  <a16:creationId xmlns:a16="http://schemas.microsoft.com/office/drawing/2014/main" id="{D374D2AA-7C23-6645-90D6-FCCA183F9287}"/>
                </a:ext>
              </a:extLst>
            </p:cNvPr>
            <p:cNvSpPr txBox="1">
              <a:spLocks noChangeArrowheads="1"/>
            </p:cNvSpPr>
            <p:nvPr/>
          </p:nvSpPr>
          <p:spPr bwMode="auto">
            <a:xfrm>
              <a:off x="5447654" y="4121130"/>
              <a:ext cx="738686" cy="991739"/>
            </a:xfrm>
            <a:prstGeom prst="rect">
              <a:avLst/>
            </a:prstGeom>
            <a:grpFill/>
            <a:ln w="76200">
              <a:solidFill>
                <a:schemeClr val="bg1">
                  <a:lumMod val="95000"/>
                </a:schemeClr>
              </a:solid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FFFFFF"/>
                </a:solidFill>
                <a:effectLst/>
                <a:uLnTx/>
                <a:uFillTx/>
                <a:latin typeface="Arial Regular"/>
                <a:ea typeface="+mn-ea"/>
                <a:cs typeface="+mn-cs"/>
              </a:endParaRPr>
            </a:p>
          </p:txBody>
        </p:sp>
        <p:sp>
          <p:nvSpPr>
            <p:cNvPr id="15" name="Content Placeholder 12">
              <a:extLst>
                <a:ext uri="{FF2B5EF4-FFF2-40B4-BE49-F238E27FC236}">
                  <a16:creationId xmlns:a16="http://schemas.microsoft.com/office/drawing/2014/main" id="{51E3E8E1-CF43-104F-9771-EA62FF0E970D}"/>
                </a:ext>
              </a:extLst>
            </p:cNvPr>
            <p:cNvSpPr txBox="1">
              <a:spLocks noChangeArrowheads="1"/>
            </p:cNvSpPr>
            <p:nvPr/>
          </p:nvSpPr>
          <p:spPr bwMode="auto">
            <a:xfrm>
              <a:off x="5701166" y="4077410"/>
              <a:ext cx="231662" cy="97960"/>
            </a:xfrm>
            <a:prstGeom prst="rect">
              <a:avLst/>
            </a:prstGeom>
            <a:grpFill/>
            <a:ln w="76200">
              <a:solidFill>
                <a:schemeClr val="bg1">
                  <a:lumMod val="95000"/>
                </a:schemeClr>
              </a:solid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FFFFFF"/>
                </a:solidFill>
                <a:effectLst/>
                <a:uLnTx/>
                <a:uFillTx/>
                <a:latin typeface="Arial Regular"/>
                <a:ea typeface="+mn-ea"/>
                <a:cs typeface="+mn-cs"/>
              </a:endParaRPr>
            </a:p>
          </p:txBody>
        </p:sp>
      </p:grpSp>
      <p:sp>
        <p:nvSpPr>
          <p:cNvPr id="17" name="Content Placeholder 12">
            <a:extLst>
              <a:ext uri="{FF2B5EF4-FFF2-40B4-BE49-F238E27FC236}">
                <a16:creationId xmlns:a16="http://schemas.microsoft.com/office/drawing/2014/main" id="{B3812B89-E2BE-AE43-B29A-FD3D329DD62D}"/>
              </a:ext>
            </a:extLst>
          </p:cNvPr>
          <p:cNvSpPr txBox="1">
            <a:spLocks noChangeArrowheads="1"/>
          </p:cNvSpPr>
          <p:nvPr/>
        </p:nvSpPr>
        <p:spPr bwMode="auto">
          <a:xfrm>
            <a:off x="274785" y="4059862"/>
            <a:ext cx="8259614" cy="1391710"/>
          </a:xfrm>
          <a:prstGeom prst="rect">
            <a:avLst/>
          </a:prstGeom>
          <a:solidFill>
            <a:schemeClr val="tx1"/>
          </a:solidFill>
          <a:ln>
            <a:no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1500" b="0" i="0" u="none" strike="noStrike" kern="1200" cap="none" spc="0" normalizeH="0" baseline="0" noProof="0" dirty="0">
              <a:ln>
                <a:noFill/>
              </a:ln>
              <a:solidFill>
                <a:srgbClr val="FFFFFF"/>
              </a:solidFill>
              <a:effectLst/>
              <a:uLnTx/>
              <a:uFillTx/>
              <a:latin typeface="Arial Regular"/>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FFFFF"/>
                </a:solidFill>
                <a:effectLst/>
                <a:uLnTx/>
                <a:uFillTx/>
                <a:latin typeface="Arial Regular"/>
                <a:ea typeface="+mn-ea"/>
                <a:cs typeface="+mn-cs"/>
              </a:rPr>
              <a:t>NICE guidance: </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600" b="1" i="0" u="none" strike="noStrike" kern="1200" cap="none" spc="0" normalizeH="0" baseline="0" noProof="0" dirty="0" err="1">
                <a:ln>
                  <a:noFill/>
                </a:ln>
                <a:solidFill>
                  <a:srgbClr val="FFFFFF"/>
                </a:solidFill>
                <a:effectLst/>
                <a:uLnTx/>
                <a:uFillTx/>
                <a:latin typeface="Arial Regular"/>
                <a:ea typeface="+mn-ea"/>
                <a:cs typeface="+mn-cs"/>
              </a:rPr>
              <a:t>Jorveza</a:t>
            </a:r>
            <a:r>
              <a:rPr kumimoji="0" lang="en-GB" sz="1600" b="1" i="0" u="none" strike="noStrike" kern="1200" cap="none" spc="0" normalizeH="0" baseline="0" noProof="0" dirty="0">
                <a:ln>
                  <a:noFill/>
                </a:ln>
                <a:solidFill>
                  <a:srgbClr val="FFFFFF"/>
                </a:solidFill>
                <a:effectLst/>
                <a:uLnTx/>
                <a:uFillTx/>
                <a:latin typeface="Arial Regular"/>
                <a:ea typeface="+mn-ea"/>
                <a:cs typeface="+mn-cs"/>
              </a:rPr>
              <a:t> is recommended as an option for inducing remission </a:t>
            </a:r>
            <a:br>
              <a:rPr kumimoji="0" lang="en-GB" sz="1600" b="1" i="0" u="none" strike="noStrike" kern="1200" cap="none" spc="0" normalizeH="0" baseline="0" noProof="0" dirty="0">
                <a:ln>
                  <a:noFill/>
                </a:ln>
                <a:solidFill>
                  <a:srgbClr val="FFFFFF"/>
                </a:solidFill>
                <a:effectLst/>
                <a:uLnTx/>
                <a:uFillTx/>
                <a:latin typeface="Arial Regular"/>
                <a:ea typeface="+mn-ea"/>
                <a:cs typeface="+mn-cs"/>
              </a:rPr>
            </a:br>
            <a:r>
              <a:rPr kumimoji="0" lang="en-GB" sz="1600" b="1" i="0" u="none" strike="noStrike" kern="1200" cap="none" spc="0" normalizeH="0" baseline="0" noProof="0" dirty="0">
                <a:ln>
                  <a:noFill/>
                </a:ln>
                <a:solidFill>
                  <a:srgbClr val="FFFFFF"/>
                </a:solidFill>
                <a:effectLst/>
                <a:uLnTx/>
                <a:uFillTx/>
                <a:latin typeface="Arial Regular"/>
                <a:ea typeface="+mn-ea"/>
                <a:cs typeface="+mn-cs"/>
              </a:rPr>
              <a:t>of eosinophilic oesophagitis in adults</a:t>
            </a:r>
            <a:endParaRPr kumimoji="0" lang="en-GB" sz="1600" b="0" i="0" u="none" strike="noStrike" kern="1200" cap="none" spc="0" normalizeH="0" baseline="0" noProof="0" dirty="0">
              <a:ln>
                <a:noFill/>
              </a:ln>
              <a:solidFill>
                <a:srgbClr val="FFFFFF"/>
              </a:solidFill>
              <a:effectLst/>
              <a:uLnTx/>
              <a:uFillTx/>
              <a:latin typeface="Arial Regular"/>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1500" b="0" i="0" u="none" strike="noStrike" kern="1200" cap="none" spc="0" normalizeH="0" baseline="0" noProof="0" dirty="0">
              <a:ln>
                <a:noFill/>
              </a:ln>
              <a:solidFill>
                <a:srgbClr val="FFFFFF"/>
              </a:solidFill>
              <a:effectLst/>
              <a:uLnTx/>
              <a:uFillTx/>
              <a:latin typeface="Arial Regular"/>
              <a:ea typeface="+mn-ea"/>
              <a:cs typeface="+mn-cs"/>
            </a:endParaRPr>
          </a:p>
        </p:txBody>
      </p:sp>
      <p:sp>
        <p:nvSpPr>
          <p:cNvPr id="18" name="Oval 17">
            <a:extLst>
              <a:ext uri="{FF2B5EF4-FFF2-40B4-BE49-F238E27FC236}">
                <a16:creationId xmlns:a16="http://schemas.microsoft.com/office/drawing/2014/main" id="{393701C8-2872-7740-9BFE-242B34807A31}"/>
              </a:ext>
            </a:extLst>
          </p:cNvPr>
          <p:cNvSpPr/>
          <p:nvPr/>
        </p:nvSpPr>
        <p:spPr>
          <a:xfrm>
            <a:off x="7523018" y="4478163"/>
            <a:ext cx="673015" cy="673015"/>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Oval Callout 20">
            <a:extLst>
              <a:ext uri="{FF2B5EF4-FFF2-40B4-BE49-F238E27FC236}">
                <a16:creationId xmlns:a16="http://schemas.microsoft.com/office/drawing/2014/main" id="{2A5EFA15-4F16-984A-A3BA-CB456D7C9A9A}"/>
              </a:ext>
            </a:extLst>
          </p:cNvPr>
          <p:cNvSpPr/>
          <p:nvPr/>
        </p:nvSpPr>
        <p:spPr>
          <a:xfrm rot="3447153">
            <a:off x="7585327" y="1582532"/>
            <a:ext cx="640152" cy="650966"/>
          </a:xfrm>
          <a:prstGeom prst="wedgeEllipseCallout">
            <a:avLst/>
          </a:prstGeom>
          <a:solidFill>
            <a:schemeClr val="tx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L-shape 21">
            <a:extLst>
              <a:ext uri="{FF2B5EF4-FFF2-40B4-BE49-F238E27FC236}">
                <a16:creationId xmlns:a16="http://schemas.microsoft.com/office/drawing/2014/main" id="{FA6E1B20-39E6-2941-A144-08D838C2D1DD}"/>
              </a:ext>
            </a:extLst>
          </p:cNvPr>
          <p:cNvSpPr/>
          <p:nvPr/>
        </p:nvSpPr>
        <p:spPr>
          <a:xfrm rot="18789142">
            <a:off x="7656354" y="4559777"/>
            <a:ext cx="626455" cy="305696"/>
          </a:xfrm>
          <a:prstGeom prst="corne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Content Placeholder 12">
            <a:extLst>
              <a:ext uri="{FF2B5EF4-FFF2-40B4-BE49-F238E27FC236}">
                <a16:creationId xmlns:a16="http://schemas.microsoft.com/office/drawing/2014/main" id="{BC4800F7-8FF5-5A4E-956D-BAD6BE6BEDB6}"/>
              </a:ext>
            </a:extLst>
          </p:cNvPr>
          <p:cNvSpPr txBox="1">
            <a:spLocks noChangeArrowheads="1"/>
          </p:cNvSpPr>
          <p:nvPr/>
        </p:nvSpPr>
        <p:spPr bwMode="auto">
          <a:xfrm>
            <a:off x="6095164" y="6484146"/>
            <a:ext cx="2855707" cy="18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rgbClr val="FFFFFF"/>
                </a:solidFill>
                <a:effectLst/>
                <a:uLnTx/>
                <a:uFillTx/>
                <a:latin typeface="Arial Regular"/>
                <a:ea typeface="+mn-ea"/>
                <a:cs typeface="+mn-cs"/>
              </a:rPr>
              <a:t>UK--2100118; Date of preparation: July 2021</a:t>
            </a:r>
          </a:p>
        </p:txBody>
      </p:sp>
      <p:sp>
        <p:nvSpPr>
          <p:cNvPr id="19" name="TextBox 18">
            <a:extLst>
              <a:ext uri="{FF2B5EF4-FFF2-40B4-BE49-F238E27FC236}">
                <a16:creationId xmlns:a16="http://schemas.microsoft.com/office/drawing/2014/main" id="{021863BA-977E-4577-A844-DD3F794A374B}"/>
              </a:ext>
            </a:extLst>
          </p:cNvPr>
          <p:cNvSpPr txBox="1"/>
          <p:nvPr/>
        </p:nvSpPr>
        <p:spPr>
          <a:xfrm>
            <a:off x="2286000" y="3257781"/>
            <a:ext cx="4572000" cy="369332"/>
          </a:xfrm>
          <a:prstGeom prst="rect">
            <a:avLst/>
          </a:prstGeom>
          <a:noFill/>
        </p:spPr>
        <p:txBody>
          <a:bodyPr wrap="square">
            <a:spAutoFit/>
          </a:bodyPr>
          <a:lstStyle/>
          <a:p>
            <a:r>
              <a:rPr kumimoji="0" lang="en-GB" sz="1800" b="1" i="0" u="none" strike="noStrike" kern="1200" cap="none" spc="0" normalizeH="0" baseline="0" noProof="0" dirty="0">
                <a:ln>
                  <a:noFill/>
                </a:ln>
                <a:solidFill>
                  <a:srgbClr val="007E93"/>
                </a:solidFill>
                <a:effectLst/>
                <a:uLnTx/>
                <a:uFillTx/>
                <a:latin typeface="Arial Regular"/>
                <a:ea typeface="+mn-ea"/>
                <a:cs typeface="+mn-cs"/>
              </a:rPr>
              <a:t>active EoE is cost-effective</a:t>
            </a:r>
            <a:r>
              <a:rPr kumimoji="0" lang="en-GB" sz="1800" b="1" i="0" u="none" strike="noStrike" kern="1200" cap="none" spc="0" normalizeH="0" baseline="30000" noProof="0" dirty="0">
                <a:ln>
                  <a:noFill/>
                </a:ln>
                <a:solidFill>
                  <a:srgbClr val="007E93"/>
                </a:solidFill>
                <a:effectLst/>
                <a:uLnTx/>
                <a:uFillTx/>
                <a:latin typeface="Arial Regular"/>
                <a:ea typeface="+mn-ea"/>
                <a:cs typeface="+mn-cs"/>
              </a:rPr>
              <a:t>1</a:t>
            </a:r>
            <a:endParaRPr lang="en-GB" dirty="0"/>
          </a:p>
        </p:txBody>
      </p:sp>
    </p:spTree>
    <p:extLst>
      <p:ext uri="{BB962C8B-B14F-4D97-AF65-F5344CB8AC3E}">
        <p14:creationId xmlns:p14="http://schemas.microsoft.com/office/powerpoint/2010/main" val="2253228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2">
            <a:extLst>
              <a:ext uri="{FF2B5EF4-FFF2-40B4-BE49-F238E27FC236}">
                <a16:creationId xmlns:a16="http://schemas.microsoft.com/office/drawing/2014/main" id="{9B83ED36-3916-BD45-87A7-4281F4AE4B10}"/>
              </a:ext>
            </a:extLst>
          </p:cNvPr>
          <p:cNvSpPr txBox="1">
            <a:spLocks noChangeArrowheads="1"/>
          </p:cNvSpPr>
          <p:nvPr/>
        </p:nvSpPr>
        <p:spPr bwMode="auto">
          <a:xfrm>
            <a:off x="274785" y="1550738"/>
            <a:ext cx="8259614" cy="1278767"/>
          </a:xfrm>
          <a:prstGeom prst="rect">
            <a:avLst/>
          </a:prstGeom>
          <a:solidFill>
            <a:schemeClr val="bg1">
              <a:lumMod val="95000"/>
            </a:schemeClr>
          </a:solidFill>
          <a:ln>
            <a:no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7E93"/>
              </a:solidFill>
              <a:effectLst/>
              <a:uLnTx/>
              <a:uFillTx/>
              <a:latin typeface="Arial Regular"/>
              <a:ea typeface="+mn-ea"/>
              <a:cs typeface="+mn-cs"/>
            </a:endParaRPr>
          </a:p>
        </p:txBody>
      </p:sp>
      <p:sp>
        <p:nvSpPr>
          <p:cNvPr id="46" name="Content Placeholder 12">
            <a:extLst>
              <a:ext uri="{FF2B5EF4-FFF2-40B4-BE49-F238E27FC236}">
                <a16:creationId xmlns:a16="http://schemas.microsoft.com/office/drawing/2014/main" id="{98A1BF60-2AAC-574A-8751-D4DE393AFA47}"/>
              </a:ext>
            </a:extLst>
          </p:cNvPr>
          <p:cNvSpPr txBox="1">
            <a:spLocks noChangeArrowheads="1"/>
          </p:cNvSpPr>
          <p:nvPr/>
        </p:nvSpPr>
        <p:spPr bwMode="auto">
          <a:xfrm>
            <a:off x="274786" y="1684384"/>
            <a:ext cx="8259614" cy="1513646"/>
          </a:xfrm>
          <a:prstGeom prst="rect">
            <a:avLst/>
          </a:prstGeom>
          <a:noFill/>
          <a:ln>
            <a:no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7E93"/>
                </a:solidFill>
                <a:effectLst/>
                <a:uLnTx/>
                <a:uFillTx/>
                <a:latin typeface="Arial Regular"/>
                <a:ea typeface="+mn-ea"/>
                <a:cs typeface="+mn-cs"/>
              </a:rPr>
              <a:t>Patient groups’ viewpoint:</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600" b="0" i="0" u="none" strike="noStrike" kern="1200" cap="none" spc="0" normalizeH="0" baseline="0" noProof="0" dirty="0" err="1">
                <a:ln>
                  <a:noFill/>
                </a:ln>
                <a:solidFill>
                  <a:srgbClr val="007E93"/>
                </a:solidFill>
                <a:effectLst/>
                <a:uLnTx/>
                <a:uFillTx/>
                <a:latin typeface="Arial Regular"/>
                <a:ea typeface="+mn-ea"/>
                <a:cs typeface="+mn-cs"/>
              </a:rPr>
              <a:t>EoE</a:t>
            </a:r>
            <a:r>
              <a:rPr kumimoji="0" lang="en-GB" sz="1600" b="0" i="0" u="none" strike="noStrike" kern="1200" cap="none" spc="0" normalizeH="0" baseline="0" noProof="0" dirty="0">
                <a:ln>
                  <a:noFill/>
                </a:ln>
                <a:solidFill>
                  <a:srgbClr val="007E93"/>
                </a:solidFill>
                <a:effectLst/>
                <a:uLnTx/>
                <a:uFillTx/>
                <a:latin typeface="Arial Regular"/>
                <a:ea typeface="+mn-ea"/>
                <a:cs typeface="+mn-cs"/>
              </a:rPr>
              <a:t> has an impact emotionally, socially, physically and financially </a:t>
            </a:r>
            <a:br>
              <a:rPr kumimoji="0" lang="en-GB" sz="1600" b="0" i="0" u="none" strike="noStrike" kern="1200" cap="none" spc="0" normalizeH="0" baseline="0" noProof="0" dirty="0">
                <a:ln>
                  <a:noFill/>
                </a:ln>
                <a:solidFill>
                  <a:srgbClr val="007E93"/>
                </a:solidFill>
                <a:effectLst/>
                <a:uLnTx/>
                <a:uFillTx/>
                <a:latin typeface="Arial Regular"/>
                <a:ea typeface="+mn-ea"/>
                <a:cs typeface="+mn-cs"/>
              </a:rPr>
            </a:br>
            <a:r>
              <a:rPr kumimoji="0" lang="en-GB" sz="1600" b="0" i="0" u="none" strike="noStrike" kern="1200" cap="none" spc="0" normalizeH="0" baseline="0" noProof="0" dirty="0">
                <a:ln>
                  <a:noFill/>
                </a:ln>
                <a:solidFill>
                  <a:srgbClr val="007E93"/>
                </a:solidFill>
                <a:effectLst/>
                <a:uLnTx/>
                <a:uFillTx/>
                <a:latin typeface="Arial Regular"/>
                <a:ea typeface="+mn-ea"/>
                <a:cs typeface="+mn-cs"/>
              </a:rPr>
              <a:t>to the patient and their family/carers</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7E93"/>
              </a:solidFill>
              <a:effectLst/>
              <a:uLnTx/>
              <a:uFillTx/>
              <a:latin typeface="Arial Regular"/>
              <a:ea typeface="+mn-ea"/>
              <a:cs typeface="+mn-cs"/>
            </a:endParaRPr>
          </a:p>
        </p:txBody>
      </p:sp>
      <p:sp>
        <p:nvSpPr>
          <p:cNvPr id="8" name="Rectangle 1">
            <a:extLst>
              <a:ext uri="{FF2B5EF4-FFF2-40B4-BE49-F238E27FC236}">
                <a16:creationId xmlns:a16="http://schemas.microsoft.com/office/drawing/2014/main" id="{9E305875-B55A-1A42-B9C5-C8F95536F13F}"/>
              </a:ext>
            </a:extLst>
          </p:cNvPr>
          <p:cNvSpPr>
            <a:spLocks noChangeArrowheads="1"/>
          </p:cNvSpPr>
          <p:nvPr/>
        </p:nvSpPr>
        <p:spPr bwMode="auto">
          <a:xfrm>
            <a:off x="331493" y="455357"/>
            <a:ext cx="52153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7E93"/>
                </a:solidFill>
                <a:effectLst/>
                <a:uLnTx/>
                <a:uFillTx/>
                <a:latin typeface="Arial Regular"/>
                <a:ea typeface="+mn-ea"/>
                <a:cs typeface="+mn-cs"/>
              </a:rPr>
              <a:t>SMC:</a:t>
            </a:r>
            <a:br>
              <a:rPr kumimoji="0" lang="en-GB" sz="1800" b="1" i="0" u="none" strike="noStrike" kern="1200" cap="none" spc="0" normalizeH="0" baseline="0" noProof="0" dirty="0">
                <a:ln>
                  <a:noFill/>
                </a:ln>
                <a:solidFill>
                  <a:srgbClr val="007E93"/>
                </a:solidFill>
                <a:effectLst/>
                <a:uLnTx/>
                <a:uFillTx/>
                <a:latin typeface="Arial Regular"/>
                <a:ea typeface="+mn-ea"/>
                <a:cs typeface="+mn-cs"/>
              </a:rPr>
            </a:br>
            <a:r>
              <a:rPr kumimoji="0" lang="en-GB" sz="1800" b="1" i="0" u="none" strike="noStrike" kern="1200" cap="none" spc="0" normalizeH="0" baseline="0" noProof="0" dirty="0">
                <a:ln>
                  <a:noFill/>
                </a:ln>
                <a:solidFill>
                  <a:srgbClr val="007E93"/>
                </a:solidFill>
                <a:effectLst/>
                <a:uLnTx/>
                <a:uFillTx/>
                <a:latin typeface="Arial Regular"/>
                <a:ea typeface="+mn-ea"/>
                <a:cs typeface="+mn-cs"/>
              </a:rPr>
              <a:t>The economic case for </a:t>
            </a:r>
            <a:r>
              <a:rPr kumimoji="0" lang="en-GB" sz="1800" b="1" i="0" u="none" strike="noStrike" kern="1200" cap="none" spc="0" normalizeH="0" baseline="0" noProof="0" dirty="0" err="1">
                <a:ln>
                  <a:noFill/>
                </a:ln>
                <a:solidFill>
                  <a:srgbClr val="007E93"/>
                </a:solidFill>
                <a:effectLst/>
                <a:uLnTx/>
                <a:uFillTx/>
                <a:latin typeface="Arial Regular"/>
                <a:ea typeface="+mn-ea"/>
                <a:cs typeface="+mn-cs"/>
              </a:rPr>
              <a:t>Jorveza</a:t>
            </a:r>
            <a:r>
              <a:rPr kumimoji="0" lang="en-GB" sz="1800" b="1" i="0" u="none" strike="noStrike" kern="1200" cap="none" spc="0" normalizeH="0" baseline="0" noProof="0" dirty="0">
                <a:ln>
                  <a:noFill/>
                </a:ln>
                <a:solidFill>
                  <a:srgbClr val="007E93"/>
                </a:solidFill>
                <a:effectLst/>
                <a:uLnTx/>
                <a:uFillTx/>
                <a:latin typeface="Arial Regular"/>
                <a:ea typeface="+mn-ea"/>
                <a:cs typeface="+mn-cs"/>
              </a:rPr>
              <a:t> has </a:t>
            </a:r>
            <a:br>
              <a:rPr kumimoji="0" lang="en-GB" sz="1800" b="1" i="0" u="none" strike="noStrike" kern="1200" cap="none" spc="0" normalizeH="0" baseline="0" noProof="0" dirty="0">
                <a:ln>
                  <a:noFill/>
                </a:ln>
                <a:solidFill>
                  <a:srgbClr val="007E93"/>
                </a:solidFill>
                <a:effectLst/>
                <a:uLnTx/>
                <a:uFillTx/>
                <a:latin typeface="Arial Regular"/>
                <a:ea typeface="+mn-ea"/>
                <a:cs typeface="+mn-cs"/>
              </a:rPr>
            </a:br>
            <a:r>
              <a:rPr kumimoji="0" lang="en-GB" sz="1800" b="1" i="0" u="none" strike="noStrike" kern="1200" cap="none" spc="0" normalizeH="0" baseline="0" noProof="0" dirty="0">
                <a:ln>
                  <a:noFill/>
                </a:ln>
                <a:solidFill>
                  <a:srgbClr val="007E93"/>
                </a:solidFill>
                <a:effectLst/>
                <a:uLnTx/>
                <a:uFillTx/>
                <a:latin typeface="Arial Regular"/>
                <a:ea typeface="+mn-ea"/>
                <a:cs typeface="+mn-cs"/>
              </a:rPr>
              <a:t>been sufficiently demonstrated</a:t>
            </a:r>
            <a:r>
              <a:rPr kumimoji="0" lang="en-GB" sz="1800" b="1" i="0" u="none" strike="noStrike" kern="1200" cap="none" spc="0" normalizeH="0" baseline="30000" noProof="0" dirty="0">
                <a:ln>
                  <a:noFill/>
                </a:ln>
                <a:solidFill>
                  <a:srgbClr val="007E93"/>
                </a:solidFill>
                <a:effectLst/>
                <a:uLnTx/>
                <a:uFillTx/>
                <a:latin typeface="Arial Regular"/>
                <a:ea typeface="+mn-ea"/>
                <a:cs typeface="+mn-cs"/>
              </a:rPr>
              <a:t>1</a:t>
            </a:r>
            <a:endParaRPr kumimoji="0" lang="en-US" altLang="en-US" sz="1800" b="1" i="0" u="none" strike="noStrike" kern="1200" cap="none" spc="0" normalizeH="0" baseline="30000" noProof="0" dirty="0">
              <a:ln>
                <a:noFill/>
              </a:ln>
              <a:solidFill>
                <a:srgbClr val="007E93"/>
              </a:solidFill>
              <a:effectLst/>
              <a:uLnTx/>
              <a:uFillTx/>
              <a:latin typeface="Arial Regular"/>
              <a:ea typeface="+mn-ea"/>
              <a:cs typeface="+mn-cs"/>
            </a:endParaRPr>
          </a:p>
        </p:txBody>
      </p:sp>
      <p:sp>
        <p:nvSpPr>
          <p:cNvPr id="7" name="Content Placeholder 12">
            <a:extLst>
              <a:ext uri="{FF2B5EF4-FFF2-40B4-BE49-F238E27FC236}">
                <a16:creationId xmlns:a16="http://schemas.microsoft.com/office/drawing/2014/main" id="{51A78E82-C7BF-0C42-B824-7BEB9EBBD290}"/>
              </a:ext>
            </a:extLst>
          </p:cNvPr>
          <p:cNvSpPr txBox="1">
            <a:spLocks noChangeArrowheads="1"/>
          </p:cNvSpPr>
          <p:nvPr/>
        </p:nvSpPr>
        <p:spPr bwMode="auto">
          <a:xfrm>
            <a:off x="331493" y="0"/>
            <a:ext cx="1603634" cy="334826"/>
          </a:xfrm>
          <a:prstGeom prst="rect">
            <a:avLst/>
          </a:prstGeom>
          <a:solidFill>
            <a:srgbClr val="FF0000"/>
          </a:solidFill>
          <a:ln>
            <a:noFill/>
          </a:ln>
        </p:spPr>
        <p:txBody>
          <a:bodyPr lIns="144000" tIns="144000" rIns="144000" bIns="144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7E93"/>
              </a:solidFill>
              <a:effectLst/>
              <a:uLnTx/>
              <a:uFillTx/>
              <a:latin typeface="Arial Regular"/>
              <a:ea typeface="+mn-ea"/>
              <a:cs typeface="+mn-cs"/>
            </a:endParaRPr>
          </a:p>
        </p:txBody>
      </p:sp>
      <p:sp>
        <p:nvSpPr>
          <p:cNvPr id="11" name="Rectangle 1">
            <a:extLst>
              <a:ext uri="{FF2B5EF4-FFF2-40B4-BE49-F238E27FC236}">
                <a16:creationId xmlns:a16="http://schemas.microsoft.com/office/drawing/2014/main" id="{DBE555BF-8619-644F-94B4-74B7BAA30263}"/>
              </a:ext>
            </a:extLst>
          </p:cNvPr>
          <p:cNvSpPr>
            <a:spLocks noChangeArrowheads="1"/>
          </p:cNvSpPr>
          <p:nvPr/>
        </p:nvSpPr>
        <p:spPr bwMode="auto">
          <a:xfrm>
            <a:off x="395287" y="53334"/>
            <a:ext cx="5215399"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800" b="0" i="0" u="none" strike="noStrike" kern="1200" cap="none" spc="0" normalizeH="0" baseline="0" noProof="0">
                <a:ln>
                  <a:noFill/>
                </a:ln>
                <a:solidFill>
                  <a:srgbClr val="FFFFFF"/>
                </a:solidFill>
                <a:effectLst/>
                <a:uLnTx/>
                <a:uFillTx/>
                <a:latin typeface="Arial Regular"/>
                <a:ea typeface="+mn-ea"/>
                <a:cs typeface="+mn-cs"/>
              </a:rPr>
              <a:t>SMC2158</a:t>
            </a:r>
            <a:br>
              <a:rPr kumimoji="0" lang="en-GB" sz="800" b="0" i="0" u="none" strike="noStrike" kern="1200" cap="none" spc="0" normalizeH="0" baseline="30000" noProof="0" dirty="0">
                <a:ln>
                  <a:noFill/>
                </a:ln>
                <a:solidFill>
                  <a:srgbClr val="FFFFFF"/>
                </a:solidFill>
                <a:effectLst/>
                <a:uLnTx/>
                <a:uFillTx/>
                <a:latin typeface="Arial Regular"/>
                <a:ea typeface="+mn-ea"/>
                <a:cs typeface="+mn-cs"/>
              </a:rPr>
            </a:br>
            <a:r>
              <a:rPr kumimoji="0" lang="en-GB" sz="800" b="0" i="0" u="none" strike="noStrike" kern="1200" cap="none" spc="0" normalizeH="0" baseline="0" noProof="0" dirty="0">
                <a:ln>
                  <a:noFill/>
                </a:ln>
                <a:solidFill>
                  <a:srgbClr val="FFFFFF"/>
                </a:solidFill>
                <a:effectLst/>
                <a:uLnTx/>
                <a:uFillTx/>
                <a:latin typeface="Arial Regular"/>
                <a:ea typeface="+mn-ea"/>
                <a:cs typeface="+mn-cs"/>
              </a:rPr>
              <a:t>SMC Advice, 12 October 2020</a:t>
            </a:r>
          </a:p>
        </p:txBody>
      </p:sp>
      <p:sp>
        <p:nvSpPr>
          <p:cNvPr id="13" name="Content Placeholder 12">
            <a:extLst>
              <a:ext uri="{FF2B5EF4-FFF2-40B4-BE49-F238E27FC236}">
                <a16:creationId xmlns:a16="http://schemas.microsoft.com/office/drawing/2014/main" id="{12DC0335-1B1D-8E4F-B031-171475722851}"/>
              </a:ext>
            </a:extLst>
          </p:cNvPr>
          <p:cNvSpPr txBox="1">
            <a:spLocks noChangeArrowheads="1"/>
          </p:cNvSpPr>
          <p:nvPr/>
        </p:nvSpPr>
        <p:spPr bwMode="auto">
          <a:xfrm>
            <a:off x="274785" y="2905033"/>
            <a:ext cx="8259614" cy="1058986"/>
          </a:xfrm>
          <a:prstGeom prst="rect">
            <a:avLst/>
          </a:prstGeom>
          <a:solidFill>
            <a:schemeClr val="bg1">
              <a:lumMod val="65000"/>
            </a:schemeClr>
          </a:solidFill>
          <a:ln>
            <a:no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FFFFF"/>
                </a:solidFill>
                <a:effectLst/>
                <a:uLnTx/>
                <a:uFillTx/>
                <a:latin typeface="Arial Regular"/>
                <a:ea typeface="+mn-ea"/>
                <a:cs typeface="+mn-cs"/>
              </a:rPr>
              <a:t>Clinical experts’ viewpoint:</a:t>
            </a:r>
            <a:br>
              <a:rPr kumimoji="0" lang="en-GB" sz="1800" b="1" i="0" u="none" strike="noStrike" kern="1200" cap="none" spc="0" normalizeH="0" baseline="0" noProof="0" dirty="0">
                <a:ln>
                  <a:noFill/>
                </a:ln>
                <a:solidFill>
                  <a:srgbClr val="FFFFFF"/>
                </a:solidFill>
                <a:effectLst/>
                <a:uLnTx/>
                <a:uFillTx/>
                <a:latin typeface="Arial Regular"/>
                <a:ea typeface="+mn-ea"/>
                <a:cs typeface="+mn-cs"/>
              </a:rPr>
            </a:br>
            <a:r>
              <a:rPr kumimoji="0" lang="en-GB" sz="1500" b="0" i="0" u="none" strike="noStrike" kern="1200" cap="none" spc="0" normalizeH="0" baseline="0" noProof="0" dirty="0">
                <a:ln>
                  <a:noFill/>
                </a:ln>
                <a:solidFill>
                  <a:srgbClr val="FFFFFF"/>
                </a:solidFill>
                <a:effectLst/>
                <a:uLnTx/>
                <a:uFillTx/>
                <a:latin typeface="Arial Regular"/>
                <a:ea typeface="+mn-ea"/>
                <a:cs typeface="+mn-cs"/>
              </a:rPr>
              <a:t>There is a need for a licensed, effective treatment for </a:t>
            </a:r>
            <a:r>
              <a:rPr kumimoji="0" lang="en-GB" sz="1500" b="0" i="0" u="none" strike="noStrike" kern="1200" cap="none" spc="0" normalizeH="0" baseline="0" noProof="0" dirty="0" err="1">
                <a:ln>
                  <a:noFill/>
                </a:ln>
                <a:solidFill>
                  <a:srgbClr val="FFFFFF"/>
                </a:solidFill>
                <a:effectLst/>
                <a:uLnTx/>
                <a:uFillTx/>
                <a:latin typeface="Arial Regular"/>
                <a:ea typeface="+mn-ea"/>
                <a:cs typeface="+mn-cs"/>
              </a:rPr>
              <a:t>EoE</a:t>
            </a:r>
            <a:endParaRPr kumimoji="0" lang="en-GB" sz="1500" b="0" i="0" u="none" strike="noStrike" kern="1200" cap="none" spc="0" normalizeH="0" baseline="0" noProof="0" dirty="0">
              <a:ln>
                <a:noFill/>
              </a:ln>
              <a:solidFill>
                <a:srgbClr val="FFFFFF"/>
              </a:solidFill>
              <a:effectLst/>
              <a:uLnTx/>
              <a:uFillTx/>
              <a:latin typeface="Arial Regular"/>
              <a:ea typeface="+mn-ea"/>
              <a:cs typeface="+mn-cs"/>
            </a:endParaRPr>
          </a:p>
        </p:txBody>
      </p:sp>
      <p:grpSp>
        <p:nvGrpSpPr>
          <p:cNvPr id="3" name="Group 2">
            <a:extLst>
              <a:ext uri="{FF2B5EF4-FFF2-40B4-BE49-F238E27FC236}">
                <a16:creationId xmlns:a16="http://schemas.microsoft.com/office/drawing/2014/main" id="{5BBF2E74-0EAE-1047-8B61-22885C008BC6}"/>
              </a:ext>
            </a:extLst>
          </p:cNvPr>
          <p:cNvGrpSpPr/>
          <p:nvPr/>
        </p:nvGrpSpPr>
        <p:grpSpPr>
          <a:xfrm>
            <a:off x="7643844" y="3047508"/>
            <a:ext cx="552189" cy="774035"/>
            <a:chOff x="5447654" y="4077410"/>
            <a:chExt cx="738686" cy="1035459"/>
          </a:xfrm>
          <a:solidFill>
            <a:schemeClr val="tx1"/>
          </a:solidFill>
        </p:grpSpPr>
        <p:sp>
          <p:nvSpPr>
            <p:cNvPr id="14" name="Content Placeholder 12">
              <a:extLst>
                <a:ext uri="{FF2B5EF4-FFF2-40B4-BE49-F238E27FC236}">
                  <a16:creationId xmlns:a16="http://schemas.microsoft.com/office/drawing/2014/main" id="{D374D2AA-7C23-6645-90D6-FCCA183F9287}"/>
                </a:ext>
              </a:extLst>
            </p:cNvPr>
            <p:cNvSpPr txBox="1">
              <a:spLocks noChangeArrowheads="1"/>
            </p:cNvSpPr>
            <p:nvPr/>
          </p:nvSpPr>
          <p:spPr bwMode="auto">
            <a:xfrm>
              <a:off x="5447654" y="4121130"/>
              <a:ext cx="738686" cy="991739"/>
            </a:xfrm>
            <a:prstGeom prst="rect">
              <a:avLst/>
            </a:prstGeom>
            <a:grpFill/>
            <a:ln w="76200">
              <a:solidFill>
                <a:schemeClr val="bg1">
                  <a:lumMod val="95000"/>
                </a:schemeClr>
              </a:solid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FFFFFF"/>
                </a:solidFill>
                <a:effectLst/>
                <a:uLnTx/>
                <a:uFillTx/>
                <a:latin typeface="Arial Regular"/>
                <a:ea typeface="+mn-ea"/>
                <a:cs typeface="+mn-cs"/>
              </a:endParaRPr>
            </a:p>
          </p:txBody>
        </p:sp>
        <p:sp>
          <p:nvSpPr>
            <p:cNvPr id="15" name="Content Placeholder 12">
              <a:extLst>
                <a:ext uri="{FF2B5EF4-FFF2-40B4-BE49-F238E27FC236}">
                  <a16:creationId xmlns:a16="http://schemas.microsoft.com/office/drawing/2014/main" id="{51E3E8E1-CF43-104F-9771-EA62FF0E970D}"/>
                </a:ext>
              </a:extLst>
            </p:cNvPr>
            <p:cNvSpPr txBox="1">
              <a:spLocks noChangeArrowheads="1"/>
            </p:cNvSpPr>
            <p:nvPr/>
          </p:nvSpPr>
          <p:spPr bwMode="auto">
            <a:xfrm>
              <a:off x="5701166" y="4077410"/>
              <a:ext cx="231662" cy="97960"/>
            </a:xfrm>
            <a:prstGeom prst="rect">
              <a:avLst/>
            </a:prstGeom>
            <a:grpFill/>
            <a:ln w="76200">
              <a:solidFill>
                <a:schemeClr val="bg1">
                  <a:lumMod val="95000"/>
                </a:schemeClr>
              </a:solid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FFFFFF"/>
                </a:solidFill>
                <a:effectLst/>
                <a:uLnTx/>
                <a:uFillTx/>
                <a:latin typeface="Arial Regular"/>
                <a:ea typeface="+mn-ea"/>
                <a:cs typeface="+mn-cs"/>
              </a:endParaRPr>
            </a:p>
          </p:txBody>
        </p:sp>
      </p:grpSp>
      <p:sp>
        <p:nvSpPr>
          <p:cNvPr id="17" name="Content Placeholder 12">
            <a:extLst>
              <a:ext uri="{FF2B5EF4-FFF2-40B4-BE49-F238E27FC236}">
                <a16:creationId xmlns:a16="http://schemas.microsoft.com/office/drawing/2014/main" id="{B3812B89-E2BE-AE43-B29A-FD3D329DD62D}"/>
              </a:ext>
            </a:extLst>
          </p:cNvPr>
          <p:cNvSpPr txBox="1">
            <a:spLocks noChangeArrowheads="1"/>
          </p:cNvSpPr>
          <p:nvPr/>
        </p:nvSpPr>
        <p:spPr bwMode="auto">
          <a:xfrm>
            <a:off x="274785" y="4061318"/>
            <a:ext cx="8259614" cy="1090307"/>
          </a:xfrm>
          <a:prstGeom prst="rect">
            <a:avLst/>
          </a:prstGeom>
          <a:solidFill>
            <a:schemeClr val="tx1"/>
          </a:solidFill>
          <a:ln>
            <a:noFill/>
          </a:ln>
        </p:spPr>
        <p:txBody>
          <a:bodyPr lIns="144000" tIns="144000" rIns="144000" bIns="144000" anchor="ctr" anchorCtr="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1500" b="0" i="0" u="none" strike="noStrike" kern="1200" cap="none" spc="0" normalizeH="0" baseline="0" noProof="0" dirty="0">
              <a:ln>
                <a:noFill/>
              </a:ln>
              <a:solidFill>
                <a:srgbClr val="FFFFFF"/>
              </a:solidFill>
              <a:effectLst/>
              <a:uLnTx/>
              <a:uFillTx/>
              <a:latin typeface="Arial Regular"/>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FFFFFF"/>
              </a:solidFill>
              <a:effectLst/>
              <a:uLnTx/>
              <a:uFillTx/>
              <a:latin typeface="Arial Regular"/>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FFFFF"/>
                </a:solidFill>
                <a:effectLst/>
                <a:uLnTx/>
                <a:uFillTx/>
                <a:latin typeface="Arial Regular"/>
                <a:ea typeface="+mn-ea"/>
                <a:cs typeface="+mn-cs"/>
              </a:rPr>
              <a:t>SMC advice:</a:t>
            </a:r>
            <a:br>
              <a:rPr kumimoji="0" lang="en-GB" sz="1800" b="0" i="0" u="none" strike="noStrike" kern="1200" cap="none" spc="0" normalizeH="0" baseline="0" noProof="0" dirty="0">
                <a:ln>
                  <a:noFill/>
                </a:ln>
                <a:solidFill>
                  <a:srgbClr val="FFFFFF"/>
                </a:solidFill>
                <a:effectLst/>
                <a:uLnTx/>
                <a:uFillTx/>
                <a:latin typeface="Arial Regular"/>
                <a:ea typeface="+mn-ea"/>
                <a:cs typeface="+mn-cs"/>
              </a:rPr>
            </a:br>
            <a:r>
              <a:rPr kumimoji="0" lang="en-GB" sz="1600" b="0" i="0" u="none" strike="noStrike" kern="1200" cap="none" spc="0" normalizeH="0" baseline="0" noProof="0" dirty="0" err="1">
                <a:ln>
                  <a:noFill/>
                </a:ln>
                <a:solidFill>
                  <a:srgbClr val="FFFFFF"/>
                </a:solidFill>
                <a:effectLst/>
                <a:uLnTx/>
                <a:uFillTx/>
                <a:latin typeface="Arial Regular"/>
                <a:ea typeface="+mn-ea"/>
                <a:cs typeface="+mn-cs"/>
              </a:rPr>
              <a:t>Jorveza</a:t>
            </a:r>
            <a:r>
              <a:rPr kumimoji="0" lang="en-GB" sz="1600" b="0" i="0" u="none" strike="noStrike" kern="1200" cap="none" spc="0" normalizeH="0" baseline="0" noProof="0" dirty="0">
                <a:ln>
                  <a:noFill/>
                </a:ln>
                <a:solidFill>
                  <a:srgbClr val="FFFFFF"/>
                </a:solidFill>
                <a:effectLst/>
                <a:uLnTx/>
                <a:uFillTx/>
                <a:latin typeface="Arial Regular"/>
                <a:ea typeface="+mn-ea"/>
                <a:cs typeface="+mn-cs"/>
              </a:rPr>
              <a:t> is accepted for use within NHS Scotland in adult </a:t>
            </a:r>
            <a:br>
              <a:rPr kumimoji="0" lang="en-GB" sz="1600" b="0" i="0" u="none" strike="noStrike" kern="1200" cap="none" spc="0" normalizeH="0" baseline="0" noProof="0" dirty="0">
                <a:ln>
                  <a:noFill/>
                </a:ln>
                <a:solidFill>
                  <a:srgbClr val="FFFFFF"/>
                </a:solidFill>
                <a:effectLst/>
                <a:uLnTx/>
                <a:uFillTx/>
                <a:latin typeface="Arial Regular"/>
                <a:ea typeface="+mn-ea"/>
                <a:cs typeface="+mn-cs"/>
              </a:rPr>
            </a:br>
            <a:r>
              <a:rPr kumimoji="0" lang="en-GB" sz="1600" b="0" i="0" u="none" strike="noStrike" kern="1200" cap="none" spc="0" normalizeH="0" baseline="0" noProof="0" dirty="0">
                <a:ln>
                  <a:noFill/>
                </a:ln>
                <a:solidFill>
                  <a:srgbClr val="FFFFFF"/>
                </a:solidFill>
                <a:effectLst/>
                <a:uLnTx/>
                <a:uFillTx/>
                <a:latin typeface="Arial Regular"/>
                <a:ea typeface="+mn-ea"/>
                <a:cs typeface="+mn-cs"/>
              </a:rPr>
              <a:t>patients unsuccessfully treated with proton pump inhibitors</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rgbClr val="FFFFFF"/>
              </a:solidFill>
              <a:effectLst/>
              <a:uLnTx/>
              <a:uFillTx/>
              <a:latin typeface="Arial Regular"/>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1500" b="0" i="0" u="none" strike="noStrike" kern="1200" cap="none" spc="0" normalizeH="0" baseline="0" noProof="0" dirty="0">
              <a:ln>
                <a:noFill/>
              </a:ln>
              <a:solidFill>
                <a:srgbClr val="FFFFFF"/>
              </a:solidFill>
              <a:effectLst/>
              <a:uLnTx/>
              <a:uFillTx/>
              <a:latin typeface="Arial Regular"/>
              <a:ea typeface="+mn-ea"/>
              <a:cs typeface="+mn-cs"/>
            </a:endParaRPr>
          </a:p>
        </p:txBody>
      </p:sp>
      <p:sp>
        <p:nvSpPr>
          <p:cNvPr id="18" name="Oval 17">
            <a:extLst>
              <a:ext uri="{FF2B5EF4-FFF2-40B4-BE49-F238E27FC236}">
                <a16:creationId xmlns:a16="http://schemas.microsoft.com/office/drawing/2014/main" id="{393701C8-2872-7740-9BFE-242B34807A31}"/>
              </a:ext>
            </a:extLst>
          </p:cNvPr>
          <p:cNvSpPr/>
          <p:nvPr/>
        </p:nvSpPr>
        <p:spPr>
          <a:xfrm>
            <a:off x="7523018" y="4238210"/>
            <a:ext cx="764771" cy="764771"/>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Oval Callout 20">
            <a:extLst>
              <a:ext uri="{FF2B5EF4-FFF2-40B4-BE49-F238E27FC236}">
                <a16:creationId xmlns:a16="http://schemas.microsoft.com/office/drawing/2014/main" id="{2A5EFA15-4F16-984A-A3BA-CB456D7C9A9A}"/>
              </a:ext>
            </a:extLst>
          </p:cNvPr>
          <p:cNvSpPr/>
          <p:nvPr/>
        </p:nvSpPr>
        <p:spPr>
          <a:xfrm rot="3447153">
            <a:off x="7585327" y="1817621"/>
            <a:ext cx="640152" cy="650966"/>
          </a:xfrm>
          <a:prstGeom prst="wedgeEllipseCallout">
            <a:avLst/>
          </a:prstGeom>
          <a:solidFill>
            <a:schemeClr val="tx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L-shape 21">
            <a:extLst>
              <a:ext uri="{FF2B5EF4-FFF2-40B4-BE49-F238E27FC236}">
                <a16:creationId xmlns:a16="http://schemas.microsoft.com/office/drawing/2014/main" id="{FA6E1B20-39E6-2941-A144-08D838C2D1DD}"/>
              </a:ext>
            </a:extLst>
          </p:cNvPr>
          <p:cNvSpPr/>
          <p:nvPr/>
        </p:nvSpPr>
        <p:spPr>
          <a:xfrm rot="18789142">
            <a:off x="7713003" y="4406999"/>
            <a:ext cx="626455" cy="305696"/>
          </a:xfrm>
          <a:prstGeom prst="corne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Content Placeholder 12">
            <a:extLst>
              <a:ext uri="{FF2B5EF4-FFF2-40B4-BE49-F238E27FC236}">
                <a16:creationId xmlns:a16="http://schemas.microsoft.com/office/drawing/2014/main" id="{00D8575F-1167-1140-9790-5826FA620728}"/>
              </a:ext>
            </a:extLst>
          </p:cNvPr>
          <p:cNvSpPr txBox="1">
            <a:spLocks noChangeArrowheads="1"/>
          </p:cNvSpPr>
          <p:nvPr/>
        </p:nvSpPr>
        <p:spPr bwMode="auto">
          <a:xfrm>
            <a:off x="331493" y="5791279"/>
            <a:ext cx="5279193" cy="99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9525" marR="0" lvl="0" indent="-9525" algn="l"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kumimoji="0" lang="en-GB" sz="900" b="0" i="0" u="none" strike="noStrike" kern="1200" cap="none" spc="0" normalizeH="0" baseline="0" noProof="0" dirty="0" err="1">
                <a:ln>
                  <a:noFill/>
                </a:ln>
                <a:solidFill>
                  <a:srgbClr val="FFFFFF"/>
                </a:solidFill>
                <a:effectLst/>
                <a:uLnTx/>
                <a:uFillTx/>
                <a:latin typeface="Arial Regular"/>
                <a:ea typeface="+mn-ea"/>
                <a:cs typeface="+mn-cs"/>
              </a:rPr>
              <a:t>EoE</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eosinophilic oesophagitis</a:t>
            </a:r>
            <a:br>
              <a:rPr kumimoji="0" lang="en-GB" sz="900" b="0" i="0" u="none" strike="noStrike" kern="1200" cap="none" spc="0" normalizeH="0" baseline="0" noProof="0" dirty="0">
                <a:ln>
                  <a:noFill/>
                </a:ln>
                <a:solidFill>
                  <a:srgbClr val="FFFFFF"/>
                </a:solidFill>
                <a:effectLst/>
                <a:uLnTx/>
                <a:uFillTx/>
                <a:latin typeface="Arial Regular"/>
                <a:ea typeface="+mn-ea"/>
                <a:cs typeface="+mn-cs"/>
              </a:rPr>
            </a:br>
            <a:r>
              <a:rPr kumimoji="0" lang="en-GB" sz="900" b="0" i="0" u="none" strike="noStrike" kern="1200" cap="none" spc="0" normalizeH="0" baseline="0" noProof="0" dirty="0">
                <a:ln>
                  <a:noFill/>
                </a:ln>
                <a:solidFill>
                  <a:srgbClr val="FFFFFF"/>
                </a:solidFill>
                <a:effectLst/>
                <a:uLnTx/>
                <a:uFillTx/>
                <a:latin typeface="Arial Regular"/>
                <a:ea typeface="+mn-ea"/>
                <a:cs typeface="+mn-cs"/>
              </a:rPr>
              <a:t>SMC: Scottish Medicines Consortium </a:t>
            </a:r>
          </a:p>
          <a:p>
            <a:pPr marL="134938" marR="0" lvl="0" indent="-134938" algn="l" defTabSz="914400" rtl="0" eaLnBrk="0" fontAlgn="base" latinLnBrk="0" hangingPunct="0">
              <a:lnSpc>
                <a:spcPct val="100000"/>
              </a:lnSpc>
              <a:spcBef>
                <a:spcPts val="600"/>
              </a:spcBef>
              <a:spcAft>
                <a:spcPct val="0"/>
              </a:spcAft>
              <a:buClrTx/>
              <a:buSzTx/>
              <a:buFont typeface="Arial" panose="020B0604020202020204" pitchFamily="34" charset="0"/>
              <a:buAutoNum type="arabicPeriod"/>
              <a:tabLst/>
              <a:defRPr/>
            </a:pPr>
            <a:r>
              <a:rPr kumimoji="0" lang="en-GB" sz="900" b="0" i="0" u="none" strike="noStrike" kern="1200" cap="none" spc="0" normalizeH="0" baseline="0" noProof="0" dirty="0">
                <a:ln>
                  <a:noFill/>
                </a:ln>
                <a:solidFill>
                  <a:srgbClr val="FFFFFF"/>
                </a:solidFill>
                <a:effectLst/>
                <a:uLnTx/>
                <a:uFillTx/>
                <a:latin typeface="Arial Regular"/>
                <a:ea typeface="+mn-ea"/>
                <a:cs typeface="+mn-cs"/>
              </a:rPr>
              <a:t>SMC2158, October 2020. Available at: </a:t>
            </a:r>
            <a:r>
              <a:rPr kumimoji="0" lang="en-GB" sz="900" b="0" i="0" u="none" strike="noStrike" kern="1200" cap="none" spc="0" normalizeH="0" baseline="0" noProof="0" dirty="0">
                <a:ln>
                  <a:noFill/>
                </a:ln>
                <a:solidFill>
                  <a:srgbClr val="FFFFFF"/>
                </a:solidFill>
                <a:effectLst/>
                <a:uLnTx/>
                <a:uFillTx/>
                <a:latin typeface="Arial Regular"/>
                <a:ea typeface="+mn-ea"/>
                <a:cs typeface="+mn-cs"/>
                <a:hlinkClick r:id="rId2"/>
              </a:rPr>
              <a:t>scottishmedicines.org.uk/medicines-advice/budesonide-jorveza-full-smc2158/</a:t>
            </a:r>
            <a:r>
              <a:rPr kumimoji="0" lang="en-GB" sz="900" b="0" i="0" u="none" strike="noStrike" kern="1200" cap="none" spc="0" normalizeH="0" baseline="0" noProof="0" dirty="0">
                <a:ln>
                  <a:noFill/>
                </a:ln>
                <a:solidFill>
                  <a:srgbClr val="FFFFFF"/>
                </a:solidFill>
                <a:effectLst/>
                <a:uLnTx/>
                <a:uFillTx/>
                <a:latin typeface="Arial Regular"/>
                <a:ea typeface="+mn-ea"/>
                <a:cs typeface="+mn-cs"/>
              </a:rPr>
              <a:t> Accessed on: 29.06.21 </a:t>
            </a:r>
          </a:p>
          <a:p>
            <a:pPr marL="134938" marR="0" lvl="0" indent="-134938" algn="l" defTabSz="914400" rtl="0" eaLnBrk="0" fontAlgn="base" latinLnBrk="0" hangingPunct="0">
              <a:lnSpc>
                <a:spcPct val="100000"/>
              </a:lnSpc>
              <a:spcBef>
                <a:spcPts val="600"/>
              </a:spcBef>
              <a:spcAft>
                <a:spcPct val="0"/>
              </a:spcAft>
              <a:buClrTx/>
              <a:buSzTx/>
              <a:buFont typeface="Arial" panose="020B0604020202020204" pitchFamily="34" charset="0"/>
              <a:buAutoNum type="arabicPeriod"/>
              <a:tabLst/>
              <a:defRPr/>
            </a:pPr>
            <a:r>
              <a:rPr kumimoji="0" lang="en-GB" sz="900" b="0" i="0" u="none" strike="noStrike" kern="1200" cap="none" spc="0" normalizeH="0" baseline="0" noProof="0" dirty="0">
                <a:ln>
                  <a:noFill/>
                </a:ln>
                <a:solidFill>
                  <a:srgbClr val="FFFFFF"/>
                </a:solidFill>
                <a:effectLst/>
                <a:uLnTx/>
                <a:uFillTx/>
                <a:latin typeface="Arial Regular"/>
                <a:ea typeface="+mn-ea"/>
                <a:cs typeface="+mn-cs"/>
              </a:rPr>
              <a:t>Access Prescribing Information here: </a:t>
            </a:r>
            <a:r>
              <a:rPr kumimoji="0" lang="en-GB" sz="900" b="0" i="0" u="none" strike="noStrike" kern="1200" cap="none" spc="0" normalizeH="0" baseline="0" noProof="0" dirty="0">
                <a:ln>
                  <a:noFill/>
                </a:ln>
                <a:solidFill>
                  <a:srgbClr val="FFFFFF"/>
                </a:solidFill>
                <a:effectLst/>
                <a:uLnTx/>
                <a:uFillTx/>
                <a:latin typeface="Arial Regular"/>
                <a:ea typeface="+mn-ea"/>
                <a:cs typeface="+mn-cs"/>
                <a:hlinkClick r:id="rId3"/>
              </a:rPr>
              <a:t>https://www.drfalk.co.uk/jorveza-1mg-oro-dipsersible-tablet/</a:t>
            </a:r>
            <a:endParaRPr kumimoji="0" lang="en-GB" sz="900" b="0" i="0" u="none" strike="noStrike" kern="1200" cap="none" spc="0" normalizeH="0" baseline="0" noProof="0" dirty="0">
              <a:ln>
                <a:noFill/>
              </a:ln>
              <a:solidFill>
                <a:srgbClr val="FFFFFF"/>
              </a:solidFill>
              <a:effectLst/>
              <a:uLnTx/>
              <a:uFillTx/>
              <a:latin typeface="Arial Regular"/>
              <a:ea typeface="+mn-ea"/>
              <a:cs typeface="+mn-cs"/>
            </a:endParaRPr>
          </a:p>
          <a:p>
            <a:pPr marL="184150" marR="0" lvl="0" indent="-184150" algn="l" defTabSz="914400" rtl="0" eaLnBrk="0" fontAlgn="base" latinLnBrk="0" hangingPunct="0">
              <a:lnSpc>
                <a:spcPct val="100000"/>
              </a:lnSpc>
              <a:spcBef>
                <a:spcPts val="600"/>
              </a:spcBef>
              <a:spcAft>
                <a:spcPct val="0"/>
              </a:spcAft>
              <a:buClrTx/>
              <a:buSzTx/>
              <a:buFont typeface="Arial" panose="020B0604020202020204" pitchFamily="34" charset="0"/>
              <a:buAutoNum type="arabicPeriod"/>
              <a:tabLst/>
              <a:defRPr/>
            </a:pPr>
            <a:endParaRPr kumimoji="0" lang="en-GB" sz="900" b="0" i="0" u="none" strike="noStrike" kern="1200" cap="none" spc="0" normalizeH="0" baseline="0" noProof="0" dirty="0">
              <a:ln>
                <a:noFill/>
              </a:ln>
              <a:solidFill>
                <a:srgbClr val="FFFFFF"/>
              </a:solidFill>
              <a:effectLst/>
              <a:uLnTx/>
              <a:uFillTx/>
              <a:latin typeface="Arial Regular"/>
              <a:ea typeface="+mn-ea"/>
              <a:cs typeface="+mn-cs"/>
            </a:endParaRPr>
          </a:p>
        </p:txBody>
      </p:sp>
      <p:sp>
        <p:nvSpPr>
          <p:cNvPr id="20" name="Content Placeholder 12">
            <a:extLst>
              <a:ext uri="{FF2B5EF4-FFF2-40B4-BE49-F238E27FC236}">
                <a16:creationId xmlns:a16="http://schemas.microsoft.com/office/drawing/2014/main" id="{5DFB9A9C-FE0A-0345-A34E-E99F97AC2F0D}"/>
              </a:ext>
            </a:extLst>
          </p:cNvPr>
          <p:cNvSpPr txBox="1">
            <a:spLocks noChangeArrowheads="1"/>
          </p:cNvSpPr>
          <p:nvPr/>
        </p:nvSpPr>
        <p:spPr bwMode="auto">
          <a:xfrm>
            <a:off x="6095164" y="6484146"/>
            <a:ext cx="2855707" cy="18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38113" indent="-138113">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rgbClr val="FFFFFF"/>
                </a:solidFill>
                <a:effectLst/>
                <a:uLnTx/>
                <a:uFillTx/>
                <a:latin typeface="Arial Regular"/>
                <a:ea typeface="+mn-ea"/>
                <a:cs typeface="+mn-cs"/>
              </a:rPr>
              <a:t>UK--2100118; Date of preparation: July 2021</a:t>
            </a:r>
          </a:p>
        </p:txBody>
      </p:sp>
    </p:spTree>
    <p:extLst>
      <p:ext uri="{BB962C8B-B14F-4D97-AF65-F5344CB8AC3E}">
        <p14:creationId xmlns:p14="http://schemas.microsoft.com/office/powerpoint/2010/main" val="680235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31CC0A-4A09-B247-8A9D-6609A2F58BC3}"/>
              </a:ext>
            </a:extLst>
          </p:cNvPr>
          <p:cNvSpPr>
            <a:spLocks noGrp="1"/>
          </p:cNvSpPr>
          <p:nvPr>
            <p:ph type="title"/>
          </p:nvPr>
        </p:nvSpPr>
        <p:spPr>
          <a:xfrm>
            <a:off x="428624" y="-9525"/>
            <a:ext cx="5955992" cy="1020932"/>
          </a:xfrm>
        </p:spPr>
        <p:txBody>
          <a:bodyPr/>
          <a:lstStyle/>
          <a:p>
            <a:r>
              <a:rPr lang="en-US" dirty="0"/>
              <a:t>Summary</a:t>
            </a:r>
            <a:endParaRPr lang="en-US" dirty="0">
              <a:highlight>
                <a:srgbClr val="FFFF00"/>
              </a:highlight>
            </a:endParaRPr>
          </a:p>
        </p:txBody>
      </p:sp>
      <p:sp>
        <p:nvSpPr>
          <p:cNvPr id="14" name="Text Placeholder 5">
            <a:extLst>
              <a:ext uri="{FF2B5EF4-FFF2-40B4-BE49-F238E27FC236}">
                <a16:creationId xmlns:a16="http://schemas.microsoft.com/office/drawing/2014/main" id="{36483ABF-23AE-8F46-9BA4-175ACFAAA664}"/>
              </a:ext>
            </a:extLst>
          </p:cNvPr>
          <p:cNvSpPr txBox="1">
            <a:spLocks/>
          </p:cNvSpPr>
          <p:nvPr/>
        </p:nvSpPr>
        <p:spPr>
          <a:xfrm>
            <a:off x="428623" y="1233488"/>
            <a:ext cx="8001274" cy="3875118"/>
          </a:xfrm>
          <a:prstGeom prst="rect">
            <a:avLst/>
          </a:prstGeom>
          <a:solidFill>
            <a:schemeClr val="bg1">
              <a:lumMod val="95000"/>
            </a:schemeClr>
          </a:solidFill>
        </p:spPr>
        <p:txBody>
          <a:bodyPr vert="horz" lIns="144000" tIns="144000" rIns="144000" bIns="144000" rtlCol="0" anchor="ctr" anchorCtr="0">
            <a:noAutofit/>
          </a:bodyPr>
          <a:lstStyle>
            <a:lvl1pPr marL="0" indent="0" algn="l" defTabSz="914400" rtl="0" eaLnBrk="1" latinLnBrk="0" hangingPunct="1">
              <a:lnSpc>
                <a:spcPct val="100000"/>
              </a:lnSpc>
              <a:spcBef>
                <a:spcPts val="1200"/>
              </a:spcBef>
              <a:buFont typeface="Arial" panose="020B0604020202020204" pitchFamily="34" charset="0"/>
              <a:buNone/>
              <a:defRPr sz="1200" b="0" i="0" kern="1200">
                <a:solidFill>
                  <a:schemeClr val="accent1"/>
                </a:solidFill>
                <a:latin typeface="Arial Regular"/>
                <a:ea typeface="+mn-ea"/>
                <a:cs typeface="+mn-cs"/>
              </a:defRPr>
            </a:lvl1pPr>
            <a:lvl2pPr marL="180975" indent="-174625" algn="l" defTabSz="914400" rtl="0" eaLnBrk="1" latinLnBrk="0" hangingPunct="1">
              <a:lnSpc>
                <a:spcPct val="100000"/>
              </a:lnSpc>
              <a:spcBef>
                <a:spcPts val="1200"/>
              </a:spcBef>
              <a:buFont typeface="Arial" panose="020B0604020202020204" pitchFamily="34" charset="0"/>
              <a:buChar char="•"/>
              <a:tabLst/>
              <a:defRPr sz="1200" b="0" i="0" kern="1200">
                <a:solidFill>
                  <a:schemeClr val="accent1"/>
                </a:solidFill>
                <a:latin typeface="Arial Regular"/>
                <a:ea typeface="+mn-ea"/>
                <a:cs typeface="+mn-cs"/>
              </a:defRPr>
            </a:lvl2pPr>
            <a:lvl3pPr marL="401638" indent="-176213" algn="l" defTabSz="914400" rtl="0" eaLnBrk="1" latinLnBrk="0" hangingPunct="1">
              <a:lnSpc>
                <a:spcPct val="100000"/>
              </a:lnSpc>
              <a:spcBef>
                <a:spcPts val="1200"/>
              </a:spcBef>
              <a:buFont typeface=".AppleSystemUIFont"/>
              <a:buChar char="–"/>
              <a:tabLst/>
              <a:defRPr sz="1200" b="0" i="0" kern="1200">
                <a:solidFill>
                  <a:schemeClr val="accent1"/>
                </a:solidFill>
                <a:latin typeface="Arial Regular"/>
                <a:ea typeface="+mn-ea"/>
                <a:cs typeface="+mn-cs"/>
              </a:defRPr>
            </a:lvl3pPr>
            <a:lvl4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4pPr>
            <a:lvl5pPr marL="355600" indent="-174625"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GB" sz="1600" dirty="0">
                <a:solidFill>
                  <a:schemeClr val="bg2">
                    <a:lumMod val="25000"/>
                  </a:schemeClr>
                </a:solidFill>
              </a:rPr>
              <a:t>Increasingly significant cause of dysphagia</a:t>
            </a:r>
          </a:p>
          <a:p>
            <a:pPr marL="171450" indent="-171450">
              <a:buFont typeface="Arial" panose="020B0604020202020204" pitchFamily="34" charset="0"/>
              <a:buChar char="•"/>
            </a:pPr>
            <a:r>
              <a:rPr lang="en-GB" sz="1600" dirty="0">
                <a:solidFill>
                  <a:schemeClr val="bg2">
                    <a:lumMod val="25000"/>
                  </a:schemeClr>
                </a:solidFill>
              </a:rPr>
              <a:t>Frequently misdiagnosed as GORD</a:t>
            </a:r>
          </a:p>
          <a:p>
            <a:pPr marL="171450" indent="-171450">
              <a:buFont typeface="Arial" panose="020B0604020202020204" pitchFamily="34" charset="0"/>
              <a:buChar char="•"/>
            </a:pPr>
            <a:r>
              <a:rPr lang="en-GB" sz="1600" dirty="0">
                <a:solidFill>
                  <a:schemeClr val="bg2">
                    <a:lumMod val="25000"/>
                  </a:schemeClr>
                </a:solidFill>
              </a:rPr>
              <a:t>Symptoms have a major impact on patients quality of life</a:t>
            </a:r>
          </a:p>
          <a:p>
            <a:pPr marL="171450" indent="-171450">
              <a:buFont typeface="Arial" panose="020B0604020202020204" pitchFamily="34" charset="0"/>
              <a:buChar char="•"/>
            </a:pPr>
            <a:r>
              <a:rPr lang="en-GB" sz="1600" dirty="0">
                <a:solidFill>
                  <a:schemeClr val="bg2">
                    <a:lumMod val="25000"/>
                  </a:schemeClr>
                </a:solidFill>
              </a:rPr>
              <a:t>Missed/delayed diagnosis leads to increased risk of stricture and complications</a:t>
            </a:r>
          </a:p>
          <a:p>
            <a:pPr marL="171450" indent="-171450">
              <a:buFont typeface="Arial" panose="020B0604020202020204" pitchFamily="34" charset="0"/>
              <a:buChar char="•"/>
            </a:pPr>
            <a:r>
              <a:rPr lang="en-GB" sz="1600" dirty="0">
                <a:solidFill>
                  <a:schemeClr val="bg2">
                    <a:lumMod val="25000"/>
                  </a:schemeClr>
                </a:solidFill>
              </a:rPr>
              <a:t>Diagnosis only through endoscopy and biopsies x6 throughout the oesophagus</a:t>
            </a:r>
            <a:endParaRPr lang="en-GB" sz="1600" dirty="0">
              <a:solidFill>
                <a:schemeClr val="bg2">
                  <a:lumMod val="50000"/>
                </a:schemeClr>
              </a:solidFill>
            </a:endParaRPr>
          </a:p>
          <a:p>
            <a:pPr marL="171450" indent="-171450">
              <a:buFont typeface="Arial" panose="020B0604020202020204" pitchFamily="34" charset="0"/>
              <a:buChar char="•"/>
            </a:pPr>
            <a:r>
              <a:rPr lang="en-GB" sz="1600" dirty="0">
                <a:solidFill>
                  <a:schemeClr val="bg2">
                    <a:lumMod val="25000"/>
                  </a:schemeClr>
                </a:solidFill>
              </a:rPr>
              <a:t>Only licensed treatment for induction and maintenance in the management of </a:t>
            </a:r>
            <a:r>
              <a:rPr lang="en-GB" sz="1600" dirty="0" err="1">
                <a:solidFill>
                  <a:schemeClr val="bg2">
                    <a:lumMod val="25000"/>
                  </a:schemeClr>
                </a:solidFill>
              </a:rPr>
              <a:t>EoE</a:t>
            </a:r>
            <a:endParaRPr lang="en-GB" sz="1600" dirty="0">
              <a:solidFill>
                <a:schemeClr val="bg2">
                  <a:lumMod val="25000"/>
                </a:schemeClr>
              </a:solidFill>
            </a:endParaRPr>
          </a:p>
          <a:p>
            <a:pPr marL="352425" lvl="1" indent="-171450"/>
            <a:r>
              <a:rPr lang="en-GB" sz="1600" dirty="0" err="1">
                <a:solidFill>
                  <a:schemeClr val="bg2">
                    <a:lumMod val="50000"/>
                  </a:schemeClr>
                </a:solidFill>
              </a:rPr>
              <a:t>Orodispersible</a:t>
            </a:r>
            <a:r>
              <a:rPr lang="en-GB" sz="1600" dirty="0">
                <a:solidFill>
                  <a:schemeClr val="bg2">
                    <a:lumMod val="50000"/>
                  </a:schemeClr>
                </a:solidFill>
              </a:rPr>
              <a:t> tablet developed to coat the oesophagus to reduce inflammation</a:t>
            </a:r>
          </a:p>
          <a:p>
            <a:pPr marL="352425" lvl="1" indent="-171450"/>
            <a:r>
              <a:rPr lang="en-GB" sz="1600" dirty="0">
                <a:solidFill>
                  <a:schemeClr val="bg2">
                    <a:lumMod val="50000"/>
                  </a:schemeClr>
                </a:solidFill>
              </a:rPr>
              <a:t>Simple BD dosing</a:t>
            </a:r>
          </a:p>
          <a:p>
            <a:pPr marL="352425" lvl="1" indent="-171450"/>
            <a:r>
              <a:rPr lang="en-GB" sz="1600" dirty="0">
                <a:solidFill>
                  <a:schemeClr val="bg2">
                    <a:lumMod val="50000"/>
                  </a:schemeClr>
                </a:solidFill>
              </a:rPr>
              <a:t>Highly effective</a:t>
            </a:r>
            <a:r>
              <a:rPr lang="en-GB" sz="1600" baseline="30000" dirty="0">
                <a:solidFill>
                  <a:schemeClr val="bg2">
                    <a:lumMod val="50000"/>
                  </a:schemeClr>
                </a:solidFill>
              </a:rPr>
              <a:t>1</a:t>
            </a:r>
            <a:endParaRPr lang="en-GB" sz="1600" dirty="0">
              <a:solidFill>
                <a:schemeClr val="bg2">
                  <a:lumMod val="50000"/>
                </a:schemeClr>
              </a:solidFill>
            </a:endParaRPr>
          </a:p>
        </p:txBody>
      </p:sp>
      <p:sp>
        <p:nvSpPr>
          <p:cNvPr id="4" name="Text Placeholder 3">
            <a:extLst>
              <a:ext uri="{FF2B5EF4-FFF2-40B4-BE49-F238E27FC236}">
                <a16:creationId xmlns:a16="http://schemas.microsoft.com/office/drawing/2014/main" id="{CFEDBB35-278E-234E-A176-F39D6C348454}"/>
              </a:ext>
            </a:extLst>
          </p:cNvPr>
          <p:cNvSpPr>
            <a:spLocks noGrp="1"/>
          </p:cNvSpPr>
          <p:nvPr>
            <p:ph type="body" sz="quarter" idx="11"/>
          </p:nvPr>
        </p:nvSpPr>
        <p:spPr>
          <a:xfrm>
            <a:off x="428624" y="5733904"/>
            <a:ext cx="5955991" cy="1124097"/>
          </a:xfrm>
        </p:spPr>
        <p:txBody>
          <a:bodyPr>
            <a:noAutofit/>
          </a:bodyPr>
          <a:lstStyle/>
          <a:p>
            <a:pPr marL="141288" indent="-138113">
              <a:buFont typeface="+mj-lt"/>
              <a:buAutoNum type="arabicPeriod"/>
              <a:defRPr/>
            </a:pPr>
            <a:r>
              <a:rPr lang="en-GB" dirty="0" err="1">
                <a:latin typeface="Arial" panose="020B0604020202020204" pitchFamily="34" charset="0"/>
                <a:cs typeface="Arial" panose="020B0604020202020204" pitchFamily="34" charset="0"/>
              </a:rPr>
              <a:t>Lucendo</a:t>
            </a:r>
            <a:r>
              <a:rPr lang="en-GB" dirty="0">
                <a:latin typeface="Arial" panose="020B0604020202020204" pitchFamily="34" charset="0"/>
                <a:cs typeface="Arial" panose="020B0604020202020204" pitchFamily="34" charset="0"/>
              </a:rPr>
              <a:t> AJ </a:t>
            </a:r>
            <a:r>
              <a:rPr lang="en-GB" i="1" dirty="0">
                <a:latin typeface="Arial" panose="020B0604020202020204" pitchFamily="34" charset="0"/>
                <a:cs typeface="Arial" panose="020B0604020202020204" pitchFamily="34" charset="0"/>
              </a:rPr>
              <a:t>et al</a:t>
            </a:r>
            <a:r>
              <a:rPr lang="en-GB" dirty="0">
                <a:latin typeface="Arial" panose="020B0604020202020204" pitchFamily="34" charset="0"/>
                <a:cs typeface="Arial" panose="020B0604020202020204" pitchFamily="34" charset="0"/>
              </a:rPr>
              <a:t>. United Eur Gastroenterol J 2017; 5(3): 335-58.</a:t>
            </a:r>
          </a:p>
        </p:txBody>
      </p:sp>
    </p:spTree>
    <p:extLst>
      <p:ext uri="{BB962C8B-B14F-4D97-AF65-F5344CB8AC3E}">
        <p14:creationId xmlns:p14="http://schemas.microsoft.com/office/powerpoint/2010/main" val="2861904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33A320-A25C-7A4B-8A68-94CE2D503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0"/>
            <a:ext cx="5616624" cy="6858000"/>
          </a:xfrm>
          <a:prstGeom prst="rect">
            <a:avLst/>
          </a:prstGeom>
        </p:spPr>
      </p:pic>
    </p:spTree>
    <p:extLst>
      <p:ext uri="{BB962C8B-B14F-4D97-AF65-F5344CB8AC3E}">
        <p14:creationId xmlns:p14="http://schemas.microsoft.com/office/powerpoint/2010/main" val="1648396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55628A-62E7-4D4F-BF24-4EEBCD9E7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0"/>
            <a:ext cx="5688632" cy="6858000"/>
          </a:xfrm>
          <a:prstGeom prst="rect">
            <a:avLst/>
          </a:prstGeom>
        </p:spPr>
      </p:pic>
    </p:spTree>
    <p:extLst>
      <p:ext uri="{BB962C8B-B14F-4D97-AF65-F5344CB8AC3E}">
        <p14:creationId xmlns:p14="http://schemas.microsoft.com/office/powerpoint/2010/main" val="1209239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10284B-4C8E-7D4E-8703-44E7D5105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6024"/>
            <a:ext cx="5760640" cy="6858000"/>
          </a:xfrm>
          <a:prstGeom prst="rect">
            <a:avLst/>
          </a:prstGeom>
        </p:spPr>
      </p:pic>
    </p:spTree>
    <p:extLst>
      <p:ext uri="{BB962C8B-B14F-4D97-AF65-F5344CB8AC3E}">
        <p14:creationId xmlns:p14="http://schemas.microsoft.com/office/powerpoint/2010/main" val="2204726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086459-642B-A34A-A1AA-717E067C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351"/>
            <a:ext cx="9144000" cy="6469298"/>
          </a:xfrm>
          <a:prstGeom prst="rect">
            <a:avLst/>
          </a:prstGeom>
        </p:spPr>
      </p:pic>
    </p:spTree>
    <p:extLst>
      <p:ext uri="{BB962C8B-B14F-4D97-AF65-F5344CB8AC3E}">
        <p14:creationId xmlns:p14="http://schemas.microsoft.com/office/powerpoint/2010/main" val="1496857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2707" y="1103938"/>
            <a:ext cx="2610167" cy="1781802"/>
          </a:xfrm>
          <a:prstGeom prst="rect">
            <a:avLst/>
          </a:prstGeom>
          <a:solidFill>
            <a:srgbClr val="008496"/>
          </a:solidFill>
        </p:spPr>
        <p:txBody>
          <a:bodyPr vert="horz" wrap="square" lIns="0" tIns="180816" rIns="0" bIns="0" rtlCol="0">
            <a:spAutoFit/>
          </a:bodyPr>
          <a:lstStyle/>
          <a:p>
            <a:pPr marL="186234" marR="0" lvl="0" indent="0" algn="l" defTabSz="781864" rtl="0" eaLnBrk="1" fontAlgn="auto" latinLnBrk="0" hangingPunct="1">
              <a:lnSpc>
                <a:spcPct val="100000"/>
              </a:lnSpc>
              <a:spcBef>
                <a:spcPts val="1423"/>
              </a:spcBef>
              <a:spcAft>
                <a:spcPts val="0"/>
              </a:spcAft>
              <a:buClrTx/>
              <a:buSzTx/>
              <a:buFontTx/>
              <a:buNone/>
              <a:tabLst/>
              <a:defRPr/>
            </a:pPr>
            <a:r>
              <a:rPr kumimoji="0" sz="2009" b="0" i="0" u="none" strike="noStrike" kern="1200" cap="none" spc="-51" normalizeH="0" baseline="0" noProof="0" dirty="0">
                <a:ln>
                  <a:noFill/>
                </a:ln>
                <a:solidFill>
                  <a:srgbClr val="FFFFFF"/>
                </a:solidFill>
                <a:effectLst/>
                <a:uLnTx/>
                <a:uFillTx/>
                <a:latin typeface="Arial"/>
                <a:ea typeface="+mn-ea"/>
                <a:cs typeface="Arial"/>
              </a:rPr>
              <a:t>Considerations</a:t>
            </a:r>
            <a:endParaRPr kumimoji="0" sz="2009" b="0" i="0" u="none" strike="noStrike" kern="1200" cap="none" spc="0" normalizeH="0" baseline="0" noProof="0">
              <a:ln>
                <a:noFill/>
              </a:ln>
              <a:solidFill>
                <a:prstClr val="black"/>
              </a:solidFill>
              <a:effectLst/>
              <a:uLnTx/>
              <a:uFillTx/>
              <a:latin typeface="Arial"/>
              <a:ea typeface="+mn-ea"/>
              <a:cs typeface="Arial"/>
            </a:endParaRPr>
          </a:p>
          <a:p>
            <a:pPr marL="186234" marR="219356" lvl="0" indent="0" algn="l" defTabSz="781864" rtl="0" eaLnBrk="1" fontAlgn="auto" latinLnBrk="0" hangingPunct="1">
              <a:lnSpc>
                <a:spcPct val="110900"/>
              </a:lnSpc>
              <a:spcBef>
                <a:spcPts val="975"/>
              </a:spcBef>
              <a:spcAft>
                <a:spcPts val="0"/>
              </a:spcAft>
              <a:buClrTx/>
              <a:buSzTx/>
              <a:buFontTx/>
              <a:buNone/>
              <a:tabLst/>
              <a:defRPr/>
            </a:pPr>
            <a:r>
              <a:rPr kumimoji="0" sz="983" b="0" i="0" u="none" strike="noStrike" kern="1200" cap="none" spc="-47" normalizeH="0" baseline="0" noProof="0" dirty="0">
                <a:ln>
                  <a:noFill/>
                </a:ln>
                <a:solidFill>
                  <a:srgbClr val="FFFFFF"/>
                </a:solidFill>
                <a:effectLst/>
                <a:uLnTx/>
                <a:uFillTx/>
                <a:latin typeface="Arial"/>
                <a:ea typeface="+mn-ea"/>
                <a:cs typeface="Arial"/>
              </a:rPr>
              <a:t>European </a:t>
            </a:r>
            <a:r>
              <a:rPr kumimoji="0" sz="983" b="0" i="0" u="none" strike="noStrike" kern="1200" cap="none" spc="-26" normalizeH="0" baseline="0" noProof="0" dirty="0">
                <a:ln>
                  <a:noFill/>
                </a:ln>
                <a:solidFill>
                  <a:srgbClr val="FFFFFF"/>
                </a:solidFill>
                <a:effectLst/>
                <a:uLnTx/>
                <a:uFillTx/>
                <a:latin typeface="Arial"/>
                <a:ea typeface="+mn-ea"/>
                <a:cs typeface="Arial"/>
              </a:rPr>
              <a:t>guidelines </a:t>
            </a:r>
            <a:r>
              <a:rPr kumimoji="0" sz="983" b="0" i="0" u="none" strike="noStrike" kern="1200" cap="none" spc="-9" normalizeH="0" baseline="0" noProof="0" dirty="0">
                <a:ln>
                  <a:noFill/>
                </a:ln>
                <a:solidFill>
                  <a:srgbClr val="FFFFFF"/>
                </a:solidFill>
                <a:effectLst/>
                <a:uLnTx/>
                <a:uFillTx/>
                <a:latin typeface="Arial"/>
                <a:ea typeface="+mn-ea"/>
                <a:cs typeface="Arial"/>
              </a:rPr>
              <a:t>for </a:t>
            </a:r>
            <a:r>
              <a:rPr kumimoji="0" sz="983" b="0" i="0" u="none" strike="noStrike" kern="1200" cap="none" spc="-26" normalizeH="0" baseline="0" noProof="0" dirty="0">
                <a:ln>
                  <a:noFill/>
                </a:ln>
                <a:solidFill>
                  <a:srgbClr val="FFFFFF"/>
                </a:solidFill>
                <a:effectLst/>
                <a:uLnTx/>
                <a:uFillTx/>
                <a:latin typeface="Arial"/>
                <a:ea typeface="+mn-ea"/>
                <a:cs typeface="Arial"/>
              </a:rPr>
              <a:t>the </a:t>
            </a:r>
            <a:r>
              <a:rPr kumimoji="0" sz="983" b="0" i="0" u="none" strike="noStrike" kern="1200" cap="none" spc="-34" normalizeH="0" baseline="0" noProof="0" dirty="0">
                <a:ln>
                  <a:noFill/>
                </a:ln>
                <a:solidFill>
                  <a:srgbClr val="FFFFFF"/>
                </a:solidFill>
                <a:effectLst/>
                <a:uLnTx/>
                <a:uFillTx/>
                <a:latin typeface="Arial"/>
                <a:ea typeface="+mn-ea"/>
                <a:cs typeface="Arial"/>
              </a:rPr>
              <a:t>management  </a:t>
            </a:r>
            <a:r>
              <a:rPr kumimoji="0" sz="983" b="0" i="0" u="none" strike="noStrike" kern="1200" cap="none" spc="-13" normalizeH="0" baseline="0" noProof="0" dirty="0">
                <a:ln>
                  <a:noFill/>
                </a:ln>
                <a:solidFill>
                  <a:srgbClr val="FFFFFF"/>
                </a:solidFill>
                <a:effectLst/>
                <a:uLnTx/>
                <a:uFillTx/>
                <a:latin typeface="Arial"/>
                <a:ea typeface="+mn-ea"/>
                <a:cs typeface="Arial"/>
              </a:rPr>
              <a:t>of </a:t>
            </a:r>
            <a:r>
              <a:rPr kumimoji="0" sz="983" b="0" i="0" u="none" strike="noStrike" kern="1200" cap="none" spc="-94" normalizeH="0" baseline="0" noProof="0" dirty="0">
                <a:ln>
                  <a:noFill/>
                </a:ln>
                <a:solidFill>
                  <a:srgbClr val="FFFFFF"/>
                </a:solidFill>
                <a:effectLst/>
                <a:uLnTx/>
                <a:uFillTx/>
                <a:latin typeface="Arial"/>
                <a:ea typeface="+mn-ea"/>
                <a:cs typeface="Arial"/>
              </a:rPr>
              <a:t>EoE </a:t>
            </a:r>
            <a:r>
              <a:rPr kumimoji="0" sz="983" b="0" i="0" u="none" strike="noStrike" kern="1200" cap="none" spc="-56" normalizeH="0" baseline="0" noProof="0" dirty="0">
                <a:ln>
                  <a:noFill/>
                </a:ln>
                <a:solidFill>
                  <a:srgbClr val="FFFFFF"/>
                </a:solidFill>
                <a:effectLst/>
                <a:uLnTx/>
                <a:uFillTx/>
                <a:latin typeface="Arial"/>
                <a:ea typeface="+mn-ea"/>
                <a:cs typeface="Arial"/>
              </a:rPr>
              <a:t>are </a:t>
            </a:r>
            <a:r>
              <a:rPr kumimoji="0" sz="983" b="0" i="0" u="none" strike="noStrike" kern="1200" cap="none" spc="-26" normalizeH="0" baseline="0" noProof="0" dirty="0">
                <a:ln>
                  <a:noFill/>
                </a:ln>
                <a:solidFill>
                  <a:srgbClr val="FFFFFF"/>
                </a:solidFill>
                <a:effectLst/>
                <a:uLnTx/>
                <a:uFillTx/>
                <a:latin typeface="Arial"/>
                <a:ea typeface="+mn-ea"/>
                <a:cs typeface="Arial"/>
              </a:rPr>
              <a:t>currently </a:t>
            </a:r>
            <a:r>
              <a:rPr kumimoji="0" sz="983" b="0" i="0" u="none" strike="noStrike" kern="1200" cap="none" spc="-30" normalizeH="0" baseline="0" noProof="0" dirty="0">
                <a:ln>
                  <a:noFill/>
                </a:ln>
                <a:solidFill>
                  <a:srgbClr val="FFFFFF"/>
                </a:solidFill>
                <a:effectLst/>
                <a:uLnTx/>
                <a:uFillTx/>
                <a:latin typeface="Arial"/>
                <a:ea typeface="+mn-ea"/>
                <a:cs typeface="Arial"/>
              </a:rPr>
              <a:t>being updated. </a:t>
            </a:r>
            <a:r>
              <a:rPr kumimoji="0" sz="983" b="0" i="0" u="none" strike="noStrike" kern="1200" cap="none" spc="-60" normalizeH="0" baseline="0" noProof="0" dirty="0">
                <a:ln>
                  <a:noFill/>
                </a:ln>
                <a:solidFill>
                  <a:srgbClr val="FFFFFF"/>
                </a:solidFill>
                <a:effectLst/>
                <a:uLnTx/>
                <a:uFillTx/>
                <a:latin typeface="Arial"/>
                <a:ea typeface="+mn-ea"/>
                <a:cs typeface="Arial"/>
              </a:rPr>
              <a:t>The  </a:t>
            </a:r>
            <a:r>
              <a:rPr kumimoji="0" sz="983" b="0" i="0" u="none" strike="noStrike" kern="1200" cap="none" spc="-17" normalizeH="0" baseline="0" noProof="0" dirty="0">
                <a:ln>
                  <a:noFill/>
                </a:ln>
                <a:solidFill>
                  <a:srgbClr val="FFFFFF"/>
                </a:solidFill>
                <a:effectLst/>
                <a:uLnTx/>
                <a:uFillTx/>
                <a:latin typeface="Arial"/>
                <a:ea typeface="+mn-ea"/>
                <a:cs typeface="Arial"/>
              </a:rPr>
              <a:t>treatment </a:t>
            </a:r>
            <a:r>
              <a:rPr kumimoji="0" sz="983" b="0" i="0" u="none" strike="noStrike" kern="1200" cap="none" spc="-47" normalizeH="0" baseline="0" noProof="0" dirty="0">
                <a:ln>
                  <a:noFill/>
                </a:ln>
                <a:solidFill>
                  <a:srgbClr val="FFFFFF"/>
                </a:solidFill>
                <a:effectLst/>
                <a:uLnTx/>
                <a:uFillTx/>
                <a:latin typeface="Arial"/>
                <a:ea typeface="+mn-ea"/>
                <a:cs typeface="Arial"/>
              </a:rPr>
              <a:t>pathway </a:t>
            </a:r>
            <a:r>
              <a:rPr kumimoji="0" sz="983" b="0" i="0" u="none" strike="noStrike" kern="1200" cap="none" spc="-38" normalizeH="0" baseline="0" noProof="0" dirty="0">
                <a:ln>
                  <a:noFill/>
                </a:ln>
                <a:solidFill>
                  <a:srgbClr val="FFFFFF"/>
                </a:solidFill>
                <a:effectLst/>
                <a:uLnTx/>
                <a:uFillTx/>
                <a:latin typeface="Arial"/>
                <a:ea typeface="+mn-ea"/>
                <a:cs typeface="Arial"/>
              </a:rPr>
              <a:t>overleaf </a:t>
            </a:r>
            <a:r>
              <a:rPr kumimoji="0" sz="983" b="0" i="0" u="none" strike="noStrike" kern="1200" cap="none" spc="-64" normalizeH="0" baseline="0" noProof="0" dirty="0">
                <a:ln>
                  <a:noFill/>
                </a:ln>
                <a:solidFill>
                  <a:srgbClr val="FFFFFF"/>
                </a:solidFill>
                <a:effectLst/>
                <a:uLnTx/>
                <a:uFillTx/>
                <a:latin typeface="Arial"/>
                <a:ea typeface="+mn-ea"/>
                <a:cs typeface="Arial"/>
              </a:rPr>
              <a:t>was </a:t>
            </a:r>
            <a:r>
              <a:rPr kumimoji="0" sz="983" b="0" i="0" u="none" strike="noStrike" kern="1200" cap="none" spc="-43" normalizeH="0" baseline="0" noProof="0" dirty="0">
                <a:ln>
                  <a:noFill/>
                </a:ln>
                <a:solidFill>
                  <a:srgbClr val="FFFFFF"/>
                </a:solidFill>
                <a:effectLst/>
                <a:uLnTx/>
                <a:uFillTx/>
                <a:latin typeface="Arial"/>
                <a:ea typeface="+mn-ea"/>
                <a:cs typeface="Arial"/>
              </a:rPr>
              <a:t>developed  </a:t>
            </a:r>
            <a:r>
              <a:rPr kumimoji="0" sz="983" b="0" i="0" u="none" strike="noStrike" kern="1200" cap="none" spc="-13" normalizeH="0" baseline="0" noProof="0" dirty="0">
                <a:ln>
                  <a:noFill/>
                </a:ln>
                <a:solidFill>
                  <a:srgbClr val="FFFFFF"/>
                </a:solidFill>
                <a:effectLst/>
                <a:uLnTx/>
                <a:uFillTx/>
                <a:latin typeface="Arial"/>
                <a:ea typeface="+mn-ea"/>
                <a:cs typeface="Arial"/>
              </a:rPr>
              <a:t>following </a:t>
            </a:r>
            <a:r>
              <a:rPr kumimoji="0" sz="983" b="0" i="0" u="none" strike="noStrike" kern="1200" cap="none" spc="-81" normalizeH="0" baseline="0" noProof="0" dirty="0">
                <a:ln>
                  <a:noFill/>
                </a:ln>
                <a:solidFill>
                  <a:srgbClr val="FFFFFF"/>
                </a:solidFill>
                <a:effectLst/>
                <a:uLnTx/>
                <a:uFillTx/>
                <a:latin typeface="Arial"/>
                <a:ea typeface="+mn-ea"/>
                <a:cs typeface="Arial"/>
              </a:rPr>
              <a:t>a </a:t>
            </a:r>
            <a:r>
              <a:rPr kumimoji="0" sz="983" b="0" i="0" u="none" strike="noStrike" kern="1200" cap="none" spc="-13" normalizeH="0" baseline="0" noProof="0" dirty="0">
                <a:ln>
                  <a:noFill/>
                </a:ln>
                <a:solidFill>
                  <a:srgbClr val="FFFFFF"/>
                </a:solidFill>
                <a:effectLst/>
                <a:uLnTx/>
                <a:uFillTx/>
                <a:latin typeface="Arial"/>
                <a:ea typeface="+mn-ea"/>
                <a:cs typeface="Arial"/>
              </a:rPr>
              <a:t>round </a:t>
            </a:r>
            <a:r>
              <a:rPr kumimoji="0" sz="983" b="0" i="0" u="none" strike="noStrike" kern="1200" cap="none" spc="-30" normalizeH="0" baseline="0" noProof="0" dirty="0">
                <a:ln>
                  <a:noFill/>
                </a:ln>
                <a:solidFill>
                  <a:srgbClr val="FFFFFF"/>
                </a:solidFill>
                <a:effectLst/>
                <a:uLnTx/>
                <a:uFillTx/>
                <a:latin typeface="Arial"/>
                <a:ea typeface="+mn-ea"/>
                <a:cs typeface="Arial"/>
              </a:rPr>
              <a:t>table </a:t>
            </a:r>
            <a:r>
              <a:rPr kumimoji="0" sz="983" b="0" i="0" u="none" strike="noStrike" kern="1200" cap="none" spc="-26" normalizeH="0" baseline="0" noProof="0" dirty="0">
                <a:ln>
                  <a:noFill/>
                </a:ln>
                <a:solidFill>
                  <a:srgbClr val="FFFFFF"/>
                </a:solidFill>
                <a:effectLst/>
                <a:uLnTx/>
                <a:uFillTx/>
                <a:latin typeface="Arial"/>
                <a:ea typeface="+mn-ea"/>
                <a:cs typeface="Arial"/>
              </a:rPr>
              <a:t>discussion </a:t>
            </a:r>
            <a:r>
              <a:rPr kumimoji="0" sz="983" b="0" i="0" u="none" strike="noStrike" kern="1200" cap="none" spc="-13" normalizeH="0" baseline="0" noProof="0" dirty="0">
                <a:ln>
                  <a:noFill/>
                </a:ln>
                <a:solidFill>
                  <a:srgbClr val="FFFFFF"/>
                </a:solidFill>
                <a:effectLst/>
                <a:uLnTx/>
                <a:uFillTx/>
                <a:latin typeface="Arial"/>
                <a:ea typeface="+mn-ea"/>
                <a:cs typeface="Arial"/>
              </a:rPr>
              <a:t>of </a:t>
            </a:r>
            <a:r>
              <a:rPr kumimoji="0" sz="983" b="0" i="0" u="none" strike="noStrike" kern="1200" cap="none" spc="-60" normalizeH="0" baseline="0" noProof="0" dirty="0">
                <a:ln>
                  <a:noFill/>
                </a:ln>
                <a:solidFill>
                  <a:srgbClr val="FFFFFF"/>
                </a:solidFill>
                <a:effectLst/>
                <a:uLnTx/>
                <a:uFillTx/>
                <a:latin typeface="Arial"/>
                <a:ea typeface="+mn-ea"/>
                <a:cs typeface="Arial"/>
              </a:rPr>
              <a:t>UK  </a:t>
            </a:r>
            <a:r>
              <a:rPr kumimoji="0" sz="983" b="0" i="0" u="none" strike="noStrike" kern="1200" cap="none" spc="-34" normalizeH="0" baseline="0" noProof="0" dirty="0">
                <a:ln>
                  <a:noFill/>
                </a:ln>
                <a:solidFill>
                  <a:srgbClr val="FFFFFF"/>
                </a:solidFill>
                <a:effectLst/>
                <a:uLnTx/>
                <a:uFillTx/>
                <a:latin typeface="Arial"/>
                <a:ea typeface="+mn-ea"/>
                <a:cs typeface="Arial"/>
              </a:rPr>
              <a:t>physicians </a:t>
            </a:r>
            <a:r>
              <a:rPr kumimoji="0" sz="983" b="0" i="0" u="none" strike="noStrike" kern="1200" cap="none" spc="-43" normalizeH="0" baseline="0" noProof="0" dirty="0">
                <a:ln>
                  <a:noFill/>
                </a:ln>
                <a:solidFill>
                  <a:srgbClr val="FFFFFF"/>
                </a:solidFill>
                <a:effectLst/>
                <a:uLnTx/>
                <a:uFillTx/>
                <a:latin typeface="Arial"/>
                <a:ea typeface="+mn-ea"/>
                <a:cs typeface="Arial"/>
              </a:rPr>
              <a:t>expert </a:t>
            </a:r>
            <a:r>
              <a:rPr kumimoji="0" sz="983" b="0" i="0" u="none" strike="noStrike" kern="1200" cap="none" spc="4" normalizeH="0" baseline="0" noProof="0" dirty="0">
                <a:ln>
                  <a:noFill/>
                </a:ln>
                <a:solidFill>
                  <a:srgbClr val="FFFFFF"/>
                </a:solidFill>
                <a:effectLst/>
                <a:uLnTx/>
                <a:uFillTx/>
                <a:latin typeface="Arial"/>
                <a:ea typeface="+mn-ea"/>
                <a:cs typeface="Arial"/>
              </a:rPr>
              <a:t>in </a:t>
            </a:r>
            <a:r>
              <a:rPr kumimoji="0" sz="983" b="0" i="0" u="none" strike="noStrike" kern="1200" cap="none" spc="-26" normalizeH="0" baseline="0" noProof="0" dirty="0">
                <a:ln>
                  <a:noFill/>
                </a:ln>
                <a:solidFill>
                  <a:srgbClr val="FFFFFF"/>
                </a:solidFill>
                <a:effectLst/>
                <a:uLnTx/>
                <a:uFillTx/>
                <a:latin typeface="Arial"/>
                <a:ea typeface="+mn-ea"/>
                <a:cs typeface="Arial"/>
              </a:rPr>
              <a:t>the </a:t>
            </a:r>
            <a:r>
              <a:rPr kumimoji="0" sz="983" b="0" i="0" u="none" strike="noStrike" kern="1200" cap="none" spc="-17" normalizeH="0" baseline="0" noProof="0" dirty="0">
                <a:ln>
                  <a:noFill/>
                </a:ln>
                <a:solidFill>
                  <a:srgbClr val="FFFFFF"/>
                </a:solidFill>
                <a:effectLst/>
                <a:uLnTx/>
                <a:uFillTx/>
                <a:latin typeface="Arial"/>
                <a:ea typeface="+mn-ea"/>
                <a:cs typeface="Arial"/>
              </a:rPr>
              <a:t>treatment </a:t>
            </a:r>
            <a:r>
              <a:rPr kumimoji="0" sz="983" b="0" i="0" u="none" strike="noStrike" kern="1200" cap="none" spc="-13" normalizeH="0" baseline="0" noProof="0" dirty="0">
                <a:ln>
                  <a:noFill/>
                </a:ln>
                <a:solidFill>
                  <a:srgbClr val="FFFFFF"/>
                </a:solidFill>
                <a:effectLst/>
                <a:uLnTx/>
                <a:uFillTx/>
                <a:latin typeface="Arial"/>
                <a:ea typeface="+mn-ea"/>
                <a:cs typeface="Arial"/>
              </a:rPr>
              <a:t>of </a:t>
            </a:r>
            <a:r>
              <a:rPr kumimoji="0" sz="983" b="0" i="0" u="none" strike="noStrike" kern="1200" cap="none" spc="-77" normalizeH="0" baseline="0" noProof="0" dirty="0">
                <a:ln>
                  <a:noFill/>
                </a:ln>
                <a:solidFill>
                  <a:srgbClr val="FFFFFF"/>
                </a:solidFill>
                <a:effectLst/>
                <a:uLnTx/>
                <a:uFillTx/>
                <a:latin typeface="Arial"/>
                <a:ea typeface="+mn-ea"/>
                <a:cs typeface="Arial"/>
              </a:rPr>
              <a:t>EoE,  </a:t>
            </a:r>
            <a:r>
              <a:rPr kumimoji="0" sz="983" b="0" i="0" u="none" strike="noStrike" kern="1200" cap="none" spc="-21" normalizeH="0" baseline="0" noProof="0" dirty="0">
                <a:ln>
                  <a:noFill/>
                </a:ln>
                <a:solidFill>
                  <a:srgbClr val="FFFFFF"/>
                </a:solidFill>
                <a:effectLst/>
                <a:uLnTx/>
                <a:uFillTx/>
                <a:latin typeface="Arial"/>
                <a:ea typeface="+mn-ea"/>
                <a:cs typeface="Arial"/>
              </a:rPr>
              <a:t>supported </a:t>
            </a:r>
            <a:r>
              <a:rPr kumimoji="0" sz="983" b="0" i="0" u="none" strike="noStrike" kern="1200" cap="none" spc="-64" normalizeH="0" baseline="0" noProof="0" dirty="0">
                <a:ln>
                  <a:noFill/>
                </a:ln>
                <a:solidFill>
                  <a:srgbClr val="FFFFFF"/>
                </a:solidFill>
                <a:effectLst/>
                <a:uLnTx/>
                <a:uFillTx/>
                <a:latin typeface="Arial"/>
                <a:ea typeface="+mn-ea"/>
                <a:cs typeface="Arial"/>
              </a:rPr>
              <a:t>by </a:t>
            </a:r>
            <a:r>
              <a:rPr kumimoji="0" sz="983" b="0" i="0" u="none" strike="noStrike" kern="1200" cap="none" spc="-47" normalizeH="0" baseline="0" noProof="0" dirty="0">
                <a:ln>
                  <a:noFill/>
                </a:ln>
                <a:solidFill>
                  <a:srgbClr val="FFFFFF"/>
                </a:solidFill>
                <a:effectLst/>
                <a:uLnTx/>
                <a:uFillTx/>
                <a:latin typeface="Arial"/>
                <a:ea typeface="+mn-ea"/>
                <a:cs typeface="Arial"/>
              </a:rPr>
              <a:t>an </a:t>
            </a:r>
            <a:r>
              <a:rPr kumimoji="0" sz="983" b="0" i="0" u="none" strike="noStrike" kern="1200" cap="none" spc="-30" normalizeH="0" baseline="0" noProof="0" dirty="0">
                <a:ln>
                  <a:noFill/>
                </a:ln>
                <a:solidFill>
                  <a:srgbClr val="FFFFFF"/>
                </a:solidFill>
                <a:effectLst/>
                <a:uLnTx/>
                <a:uFillTx/>
                <a:latin typeface="Arial"/>
                <a:ea typeface="+mn-ea"/>
                <a:cs typeface="Arial"/>
              </a:rPr>
              <a:t>educational </a:t>
            </a:r>
            <a:r>
              <a:rPr kumimoji="0" sz="983" b="0" i="0" u="none" strike="noStrike" kern="1200" cap="none" spc="-21" normalizeH="0" baseline="0" noProof="0" dirty="0">
                <a:ln>
                  <a:noFill/>
                </a:ln>
                <a:solidFill>
                  <a:srgbClr val="FFFFFF"/>
                </a:solidFill>
                <a:effectLst/>
                <a:uLnTx/>
                <a:uFillTx/>
                <a:latin typeface="Arial"/>
                <a:ea typeface="+mn-ea"/>
                <a:cs typeface="Arial"/>
              </a:rPr>
              <a:t>grant </a:t>
            </a:r>
            <a:r>
              <a:rPr kumimoji="0" sz="983" b="0" i="0" u="none" strike="noStrike" kern="1200" cap="none" spc="0" normalizeH="0" baseline="0" noProof="0" dirty="0">
                <a:ln>
                  <a:noFill/>
                </a:ln>
                <a:solidFill>
                  <a:srgbClr val="FFFFFF"/>
                </a:solidFill>
                <a:effectLst/>
                <a:uLnTx/>
                <a:uFillTx/>
                <a:latin typeface="Arial"/>
                <a:ea typeface="+mn-ea"/>
                <a:cs typeface="Arial"/>
              </a:rPr>
              <a:t>from  </a:t>
            </a:r>
            <a:r>
              <a:rPr kumimoji="0" sz="983" b="0" i="0" u="none" strike="noStrike" kern="1200" cap="none" spc="-4" normalizeH="0" baseline="0" noProof="0" dirty="0">
                <a:ln>
                  <a:noFill/>
                </a:ln>
                <a:solidFill>
                  <a:srgbClr val="FFFFFF"/>
                </a:solidFill>
                <a:effectLst/>
                <a:uLnTx/>
                <a:uFillTx/>
                <a:latin typeface="Arial"/>
                <a:ea typeface="+mn-ea"/>
                <a:cs typeface="Arial"/>
              </a:rPr>
              <a:t>Dr </a:t>
            </a:r>
            <a:r>
              <a:rPr kumimoji="0" sz="983" b="0" i="0" u="none" strike="noStrike" kern="1200" cap="none" spc="-68" normalizeH="0" baseline="0" noProof="0" dirty="0">
                <a:ln>
                  <a:noFill/>
                </a:ln>
                <a:solidFill>
                  <a:srgbClr val="FFFFFF"/>
                </a:solidFill>
                <a:effectLst/>
                <a:uLnTx/>
                <a:uFillTx/>
                <a:latin typeface="Arial"/>
                <a:ea typeface="+mn-ea"/>
                <a:cs typeface="Arial"/>
              </a:rPr>
              <a:t>Falk</a:t>
            </a:r>
            <a:r>
              <a:rPr kumimoji="0" sz="983" b="0" i="0" u="none" strike="noStrike" kern="1200" cap="none" spc="-60" normalizeH="0" baseline="0" noProof="0" dirty="0">
                <a:ln>
                  <a:noFill/>
                </a:ln>
                <a:solidFill>
                  <a:srgbClr val="FFFFFF"/>
                </a:solidFill>
                <a:effectLst/>
                <a:uLnTx/>
                <a:uFillTx/>
                <a:latin typeface="Arial"/>
                <a:ea typeface="+mn-ea"/>
                <a:cs typeface="Arial"/>
              </a:rPr>
              <a:t> </a:t>
            </a:r>
            <a:r>
              <a:rPr kumimoji="0" sz="983" b="0" i="0" u="none" strike="noStrike" kern="1200" cap="none" spc="-43" normalizeH="0" baseline="0" noProof="0" dirty="0">
                <a:ln>
                  <a:noFill/>
                </a:ln>
                <a:solidFill>
                  <a:srgbClr val="FFFFFF"/>
                </a:solidFill>
                <a:effectLst/>
                <a:uLnTx/>
                <a:uFillTx/>
                <a:latin typeface="Arial"/>
                <a:ea typeface="+mn-ea"/>
                <a:cs typeface="Arial"/>
              </a:rPr>
              <a:t>Pharma.</a:t>
            </a:r>
            <a:endParaRPr kumimoji="0" sz="983"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p:nvPr/>
        </p:nvSpPr>
        <p:spPr>
          <a:xfrm>
            <a:off x="3550380" y="1110107"/>
            <a:ext cx="4924402" cy="930247"/>
          </a:xfrm>
          <a:prstGeom prst="rect">
            <a:avLst/>
          </a:prstGeom>
          <a:solidFill>
            <a:srgbClr val="FFFFFF"/>
          </a:solidFill>
        </p:spPr>
        <p:txBody>
          <a:bodyPr vert="horz" wrap="square" lIns="0" tIns="94480" rIns="0" bIns="0" rtlCol="0">
            <a:spAutoFit/>
          </a:bodyPr>
          <a:lstStyle/>
          <a:p>
            <a:pPr marL="236188" marR="0" lvl="0" indent="0" algn="l" defTabSz="781864" rtl="0" eaLnBrk="1" fontAlgn="auto" latinLnBrk="0" hangingPunct="1">
              <a:lnSpc>
                <a:spcPct val="100000"/>
              </a:lnSpc>
              <a:spcBef>
                <a:spcPts val="743"/>
              </a:spcBef>
              <a:spcAft>
                <a:spcPts val="0"/>
              </a:spcAft>
              <a:buClrTx/>
              <a:buSzTx/>
              <a:buFontTx/>
              <a:buNone/>
              <a:tabLst/>
              <a:defRPr/>
            </a:pPr>
            <a:r>
              <a:rPr kumimoji="0" sz="1240" b="1" i="0" u="none" strike="noStrike" kern="1200" cap="none" spc="-77" normalizeH="0" baseline="0" noProof="0" dirty="0">
                <a:ln>
                  <a:noFill/>
                </a:ln>
                <a:solidFill>
                  <a:srgbClr val="231F20"/>
                </a:solidFill>
                <a:effectLst/>
                <a:uLnTx/>
                <a:uFillTx/>
                <a:latin typeface="Arial"/>
                <a:ea typeface="+mn-ea"/>
                <a:cs typeface="Arial"/>
              </a:rPr>
              <a:t>PPI</a:t>
            </a:r>
            <a:r>
              <a:rPr kumimoji="0" sz="1240" b="1" i="0" u="none" strike="noStrike" kern="1200" cap="none" spc="-38" normalizeH="0" baseline="0" noProof="0" dirty="0">
                <a:ln>
                  <a:noFill/>
                </a:ln>
                <a:solidFill>
                  <a:srgbClr val="231F20"/>
                </a:solidFill>
                <a:effectLst/>
                <a:uLnTx/>
                <a:uFillTx/>
                <a:latin typeface="Arial"/>
                <a:ea typeface="+mn-ea"/>
                <a:cs typeface="Arial"/>
              </a:rPr>
              <a:t> </a:t>
            </a:r>
            <a:r>
              <a:rPr kumimoji="0" sz="1240" b="1" i="0" u="none" strike="noStrike" kern="1200" cap="none" spc="-86" normalizeH="0" baseline="0" noProof="0" dirty="0">
                <a:ln>
                  <a:noFill/>
                </a:ln>
                <a:solidFill>
                  <a:srgbClr val="231F20"/>
                </a:solidFill>
                <a:effectLst/>
                <a:uLnTx/>
                <a:uFillTx/>
                <a:latin typeface="Arial"/>
                <a:ea typeface="+mn-ea"/>
                <a:cs typeface="Arial"/>
              </a:rPr>
              <a:t>therapy</a:t>
            </a:r>
            <a:endParaRPr kumimoji="0" sz="1240" b="0" i="0" u="none" strike="noStrike" kern="1200" cap="none" spc="0" normalizeH="0" baseline="0" noProof="0">
              <a:ln>
                <a:noFill/>
              </a:ln>
              <a:solidFill>
                <a:prstClr val="black"/>
              </a:solidFill>
              <a:effectLst/>
              <a:uLnTx/>
              <a:uFillTx/>
              <a:latin typeface="Arial"/>
              <a:ea typeface="+mn-ea"/>
              <a:cs typeface="Arial"/>
            </a:endParaRPr>
          </a:p>
          <a:p>
            <a:pPr marL="355639" marR="1045201" lvl="0" indent="-119994" algn="l" defTabSz="781864" rtl="0" eaLnBrk="1" fontAlgn="auto" latinLnBrk="0" hangingPunct="1">
              <a:lnSpc>
                <a:spcPct val="110500"/>
              </a:lnSpc>
              <a:spcBef>
                <a:spcPts val="402"/>
              </a:spcBef>
              <a:spcAft>
                <a:spcPts val="0"/>
              </a:spcAft>
              <a:buClrTx/>
              <a:buSzTx/>
              <a:buFontTx/>
              <a:buChar char="•"/>
              <a:tabLst>
                <a:tab pos="356182" algn="l"/>
              </a:tabLst>
              <a:defRPr/>
            </a:pPr>
            <a:r>
              <a:rPr kumimoji="0" sz="812" b="0" i="0" u="none" strike="noStrike" kern="1200" cap="none" spc="-43" normalizeH="0" baseline="0" noProof="0" dirty="0">
                <a:ln>
                  <a:noFill/>
                </a:ln>
                <a:solidFill>
                  <a:srgbClr val="231F20"/>
                </a:solidFill>
                <a:effectLst/>
                <a:uLnTx/>
                <a:uFillTx/>
                <a:latin typeface="Arial"/>
                <a:ea typeface="+mn-ea"/>
                <a:cs typeface="Arial"/>
              </a:rPr>
              <a:t>PPI </a:t>
            </a:r>
            <a:r>
              <a:rPr kumimoji="0" sz="812" b="0" i="0" u="none" strike="noStrike" kern="1200" cap="none" spc="-21" normalizeH="0" baseline="0" noProof="0" dirty="0">
                <a:ln>
                  <a:noFill/>
                </a:ln>
                <a:solidFill>
                  <a:srgbClr val="231F20"/>
                </a:solidFill>
                <a:effectLst/>
                <a:uLnTx/>
                <a:uFillTx/>
                <a:latin typeface="Arial"/>
                <a:ea typeface="+mn-ea"/>
                <a:cs typeface="Arial"/>
              </a:rPr>
              <a:t>therapy </a:t>
            </a:r>
            <a:r>
              <a:rPr kumimoji="0" sz="812" b="0" i="0" u="none" strike="noStrike" kern="1200" cap="none" spc="-4" normalizeH="0" baseline="0" noProof="0" dirty="0">
                <a:ln>
                  <a:noFill/>
                </a:ln>
                <a:solidFill>
                  <a:srgbClr val="231F20"/>
                </a:solidFill>
                <a:effectLst/>
                <a:uLnTx/>
                <a:uFillTx/>
                <a:latin typeface="Arial"/>
                <a:ea typeface="+mn-ea"/>
                <a:cs typeface="Arial"/>
              </a:rPr>
              <a:t>is </a:t>
            </a:r>
            <a:r>
              <a:rPr kumimoji="0" sz="812" b="0" i="0" u="none" strike="noStrike" kern="1200" cap="none" spc="9" normalizeH="0" baseline="0" noProof="0" dirty="0">
                <a:ln>
                  <a:noFill/>
                </a:ln>
                <a:solidFill>
                  <a:srgbClr val="231F20"/>
                </a:solidFill>
                <a:effectLst/>
                <a:uLnTx/>
                <a:uFillTx/>
                <a:latin typeface="Arial"/>
                <a:ea typeface="+mn-ea"/>
                <a:cs typeface="Arial"/>
              </a:rPr>
              <a:t>not </a:t>
            </a:r>
            <a:r>
              <a:rPr kumimoji="0" sz="812" b="0" i="0" u="none" strike="noStrike" kern="1200" cap="none" spc="-17" normalizeH="0" baseline="0" noProof="0" dirty="0">
                <a:ln>
                  <a:noFill/>
                </a:ln>
                <a:solidFill>
                  <a:srgbClr val="231F20"/>
                </a:solidFill>
                <a:effectLst/>
                <a:uLnTx/>
                <a:uFillTx/>
                <a:latin typeface="Arial"/>
                <a:ea typeface="+mn-ea"/>
                <a:cs typeface="Arial"/>
              </a:rPr>
              <a:t>licensed </a:t>
            </a:r>
            <a:r>
              <a:rPr kumimoji="0" sz="812" b="0" i="0" u="none" strike="noStrike" kern="1200" cap="none" spc="4" normalizeH="0" baseline="0" noProof="0" dirty="0">
                <a:ln>
                  <a:noFill/>
                </a:ln>
                <a:solidFill>
                  <a:srgbClr val="231F20"/>
                </a:solidFill>
                <a:effectLst/>
                <a:uLnTx/>
                <a:uFillTx/>
                <a:latin typeface="Arial"/>
                <a:ea typeface="+mn-ea"/>
                <a:cs typeface="Arial"/>
              </a:rPr>
              <a:t>for </a:t>
            </a:r>
            <a:r>
              <a:rPr kumimoji="0" sz="812" b="0" i="0" u="none" strike="noStrike" kern="1200" cap="none" spc="-9" normalizeH="0" baseline="0" noProof="0" dirty="0">
                <a:ln>
                  <a:noFill/>
                </a:ln>
                <a:solidFill>
                  <a:srgbClr val="231F20"/>
                </a:solidFill>
                <a:effectLst/>
                <a:uLnTx/>
                <a:uFillTx/>
                <a:latin typeface="Arial"/>
                <a:ea typeface="+mn-ea"/>
                <a:cs typeface="Arial"/>
              </a:rPr>
              <a:t>the </a:t>
            </a:r>
            <a:r>
              <a:rPr kumimoji="0" sz="812" b="0" i="0" u="none" strike="noStrike" kern="1200" cap="none" spc="-4" normalizeH="0" baseline="0" noProof="0" dirty="0">
                <a:ln>
                  <a:noFill/>
                </a:ln>
                <a:solidFill>
                  <a:srgbClr val="231F20"/>
                </a:solidFill>
                <a:effectLst/>
                <a:uLnTx/>
                <a:uFillTx/>
                <a:latin typeface="Arial"/>
                <a:ea typeface="+mn-ea"/>
                <a:cs typeface="Arial"/>
              </a:rPr>
              <a:t>treatment </a:t>
            </a:r>
            <a:r>
              <a:rPr kumimoji="0" sz="812" b="0" i="0" u="none" strike="noStrike" kern="1200" cap="none" spc="0" normalizeH="0" baseline="0" noProof="0" dirty="0">
                <a:ln>
                  <a:noFill/>
                </a:ln>
                <a:solidFill>
                  <a:srgbClr val="231F20"/>
                </a:solidFill>
                <a:effectLst/>
                <a:uLnTx/>
                <a:uFillTx/>
                <a:latin typeface="Arial"/>
                <a:ea typeface="+mn-ea"/>
                <a:cs typeface="Arial"/>
              </a:rPr>
              <a:t>of </a:t>
            </a:r>
            <a:r>
              <a:rPr kumimoji="0" sz="812" b="0" i="0" u="none" strike="noStrike" kern="1200" cap="none" spc="-51" normalizeH="0" baseline="0" noProof="0" dirty="0">
                <a:ln>
                  <a:noFill/>
                </a:ln>
                <a:solidFill>
                  <a:srgbClr val="231F20"/>
                </a:solidFill>
                <a:effectLst/>
                <a:uLnTx/>
                <a:uFillTx/>
                <a:latin typeface="Arial"/>
                <a:ea typeface="+mn-ea"/>
                <a:cs typeface="Arial"/>
              </a:rPr>
              <a:t>EoE; </a:t>
            </a:r>
            <a:r>
              <a:rPr kumimoji="0" sz="812" b="0" i="0" u="none" strike="noStrike" kern="1200" cap="none" spc="-9" normalizeH="0" baseline="0" noProof="0" dirty="0">
                <a:ln>
                  <a:noFill/>
                </a:ln>
                <a:solidFill>
                  <a:srgbClr val="231F20"/>
                </a:solidFill>
                <a:effectLst/>
                <a:uLnTx/>
                <a:uFillTx/>
                <a:latin typeface="Arial"/>
                <a:ea typeface="+mn-ea"/>
                <a:cs typeface="Arial"/>
              </a:rPr>
              <a:t>the appropriate </a:t>
            </a:r>
            <a:r>
              <a:rPr kumimoji="0" sz="812" b="0" i="0" u="none" strike="noStrike" kern="1200" cap="none" spc="0" normalizeH="0" baseline="0" noProof="0" dirty="0">
                <a:ln>
                  <a:noFill/>
                </a:ln>
                <a:solidFill>
                  <a:srgbClr val="231F20"/>
                </a:solidFill>
                <a:effectLst/>
                <a:uLnTx/>
                <a:uFillTx/>
                <a:latin typeface="Arial"/>
                <a:ea typeface="+mn-ea"/>
                <a:cs typeface="Arial"/>
              </a:rPr>
              <a:t>duration of  </a:t>
            </a:r>
            <a:r>
              <a:rPr kumimoji="0" sz="812" b="0" i="0" u="none" strike="noStrike" kern="1200" cap="none" spc="-4" normalizeH="0" baseline="0" noProof="0" dirty="0">
                <a:ln>
                  <a:noFill/>
                </a:ln>
                <a:solidFill>
                  <a:srgbClr val="231F20"/>
                </a:solidFill>
                <a:effectLst/>
                <a:uLnTx/>
                <a:uFillTx/>
                <a:latin typeface="Arial"/>
                <a:ea typeface="+mn-ea"/>
                <a:cs typeface="Arial"/>
              </a:rPr>
              <a:t>treatment </a:t>
            </a:r>
            <a:r>
              <a:rPr kumimoji="0" sz="812" b="0" i="0" u="none" strike="noStrike" kern="1200" cap="none" spc="-30" normalizeH="0" baseline="0" noProof="0" dirty="0">
                <a:ln>
                  <a:noFill/>
                </a:ln>
                <a:solidFill>
                  <a:srgbClr val="231F20"/>
                </a:solidFill>
                <a:effectLst/>
                <a:uLnTx/>
                <a:uFillTx/>
                <a:latin typeface="Arial"/>
                <a:ea typeface="+mn-ea"/>
                <a:cs typeface="Arial"/>
              </a:rPr>
              <a:t>has </a:t>
            </a:r>
            <a:r>
              <a:rPr kumimoji="0" sz="812" b="0" i="0" u="none" strike="noStrike" kern="1200" cap="none" spc="9" normalizeH="0" baseline="0" noProof="0" dirty="0">
                <a:ln>
                  <a:noFill/>
                </a:ln>
                <a:solidFill>
                  <a:srgbClr val="231F20"/>
                </a:solidFill>
                <a:effectLst/>
                <a:uLnTx/>
                <a:uFillTx/>
                <a:latin typeface="Arial"/>
                <a:ea typeface="+mn-ea"/>
                <a:cs typeface="Arial"/>
              </a:rPr>
              <a:t>not </a:t>
            </a:r>
            <a:r>
              <a:rPr kumimoji="0" sz="812" b="0" i="0" u="none" strike="noStrike" kern="1200" cap="none" spc="-30" normalizeH="0" baseline="0" noProof="0" dirty="0">
                <a:ln>
                  <a:noFill/>
                </a:ln>
                <a:solidFill>
                  <a:srgbClr val="231F20"/>
                </a:solidFill>
                <a:effectLst/>
                <a:uLnTx/>
                <a:uFillTx/>
                <a:latin typeface="Arial"/>
                <a:ea typeface="+mn-ea"/>
                <a:cs typeface="Arial"/>
              </a:rPr>
              <a:t>been</a:t>
            </a:r>
            <a:r>
              <a:rPr kumimoji="0" sz="812" b="0" i="0" u="none" strike="noStrike" kern="1200" cap="none" spc="-43" normalizeH="0" baseline="0" noProof="0" dirty="0">
                <a:ln>
                  <a:noFill/>
                </a:ln>
                <a:solidFill>
                  <a:srgbClr val="231F20"/>
                </a:solidFill>
                <a:effectLst/>
                <a:uLnTx/>
                <a:uFillTx/>
                <a:latin typeface="Arial"/>
                <a:ea typeface="+mn-ea"/>
                <a:cs typeface="Arial"/>
              </a:rPr>
              <a:t> </a:t>
            </a:r>
            <a:r>
              <a:rPr kumimoji="0" sz="812" b="0" i="0" u="none" strike="noStrike" kern="1200" cap="none" spc="-17" normalizeH="0" baseline="0" noProof="0" dirty="0">
                <a:ln>
                  <a:noFill/>
                </a:ln>
                <a:solidFill>
                  <a:srgbClr val="231F20"/>
                </a:solidFill>
                <a:effectLst/>
                <a:uLnTx/>
                <a:uFillTx/>
                <a:latin typeface="Arial"/>
                <a:ea typeface="+mn-ea"/>
                <a:cs typeface="Arial"/>
              </a:rPr>
              <a:t>established</a:t>
            </a:r>
            <a:r>
              <a:rPr kumimoji="0" sz="705" b="0" i="0" u="none" strike="noStrike" kern="1200" cap="none" spc="-26" normalizeH="0" baseline="35353" noProof="0" dirty="0">
                <a:ln>
                  <a:noFill/>
                </a:ln>
                <a:solidFill>
                  <a:srgbClr val="231F20"/>
                </a:solidFill>
                <a:effectLst/>
                <a:uLnTx/>
                <a:uFillTx/>
                <a:latin typeface="Arial"/>
                <a:ea typeface="+mn-ea"/>
                <a:cs typeface="Arial"/>
              </a:rPr>
              <a:t>1</a:t>
            </a:r>
            <a:endParaRPr kumimoji="0" sz="705" b="0" i="0" u="none" strike="noStrike" kern="1200" cap="none" spc="0" normalizeH="0" baseline="35353" noProof="0">
              <a:ln>
                <a:noFill/>
              </a:ln>
              <a:solidFill>
                <a:prstClr val="black"/>
              </a:solidFill>
              <a:effectLst/>
              <a:uLnTx/>
              <a:uFillTx/>
              <a:latin typeface="Arial"/>
              <a:ea typeface="+mn-ea"/>
              <a:cs typeface="Arial"/>
            </a:endParaRPr>
          </a:p>
          <a:p>
            <a:pPr marL="355639" marR="677616" lvl="0" indent="-119994" algn="l" defTabSz="781864" rtl="0" eaLnBrk="1" fontAlgn="auto" latinLnBrk="0" hangingPunct="1">
              <a:lnSpc>
                <a:spcPct val="103600"/>
              </a:lnSpc>
              <a:spcBef>
                <a:spcPts val="547"/>
              </a:spcBef>
              <a:spcAft>
                <a:spcPts val="0"/>
              </a:spcAft>
              <a:buClrTx/>
              <a:buSzTx/>
              <a:buFontTx/>
              <a:buChar char="•"/>
              <a:tabLst>
                <a:tab pos="356182" algn="l"/>
              </a:tabLst>
              <a:defRPr/>
            </a:pPr>
            <a:r>
              <a:rPr kumimoji="0" sz="812" b="0" i="0" u="none" strike="noStrike" kern="1200" cap="none" spc="-9" normalizeH="0" baseline="0" noProof="0" dirty="0">
                <a:ln>
                  <a:noFill/>
                </a:ln>
                <a:solidFill>
                  <a:srgbClr val="231F20"/>
                </a:solidFill>
                <a:effectLst/>
                <a:uLnTx/>
                <a:uFillTx/>
                <a:latin typeface="Arial"/>
                <a:ea typeface="+mn-ea"/>
                <a:cs typeface="Arial"/>
              </a:rPr>
              <a:t>Symptomatic </a:t>
            </a:r>
            <a:r>
              <a:rPr kumimoji="0" sz="812" b="0" i="0" u="none" strike="noStrike" kern="1200" cap="none" spc="0" normalizeH="0" baseline="0" noProof="0" dirty="0">
                <a:ln>
                  <a:noFill/>
                </a:ln>
                <a:solidFill>
                  <a:srgbClr val="231F20"/>
                </a:solidFill>
                <a:effectLst/>
                <a:uLnTx/>
                <a:uFillTx/>
                <a:latin typeface="Arial"/>
                <a:ea typeface="+mn-ea"/>
                <a:cs typeface="Arial"/>
              </a:rPr>
              <a:t>improvement </a:t>
            </a:r>
            <a:r>
              <a:rPr kumimoji="0" sz="812" b="0" i="0" u="none" strike="noStrike" kern="1200" cap="none" spc="9" normalizeH="0" baseline="0" noProof="0" dirty="0">
                <a:ln>
                  <a:noFill/>
                </a:ln>
                <a:solidFill>
                  <a:srgbClr val="231F20"/>
                </a:solidFill>
                <a:effectLst/>
                <a:uLnTx/>
                <a:uFillTx/>
                <a:latin typeface="Arial"/>
                <a:ea typeface="+mn-ea"/>
                <a:cs typeface="Arial"/>
              </a:rPr>
              <a:t>with </a:t>
            </a:r>
            <a:r>
              <a:rPr kumimoji="0" sz="812" b="0" i="0" u="none" strike="noStrike" kern="1200" cap="none" spc="-43" normalizeH="0" baseline="0" noProof="0" dirty="0">
                <a:ln>
                  <a:noFill/>
                </a:ln>
                <a:solidFill>
                  <a:srgbClr val="231F20"/>
                </a:solidFill>
                <a:effectLst/>
                <a:uLnTx/>
                <a:uFillTx/>
                <a:latin typeface="Arial"/>
                <a:ea typeface="+mn-ea"/>
                <a:cs typeface="Arial"/>
              </a:rPr>
              <a:t>PPI </a:t>
            </a:r>
            <a:r>
              <a:rPr kumimoji="0" sz="812" b="0" i="0" u="none" strike="noStrike" kern="1200" cap="none" spc="-4" normalizeH="0" baseline="0" noProof="0" dirty="0">
                <a:ln>
                  <a:noFill/>
                </a:ln>
                <a:solidFill>
                  <a:srgbClr val="231F20"/>
                </a:solidFill>
                <a:effectLst/>
                <a:uLnTx/>
                <a:uFillTx/>
                <a:latin typeface="Arial"/>
                <a:ea typeface="+mn-ea"/>
                <a:cs typeface="Arial"/>
              </a:rPr>
              <a:t>treatment </a:t>
            </a:r>
            <a:r>
              <a:rPr kumimoji="0" sz="812" b="0" i="0" u="none" strike="noStrike" kern="1200" cap="none" spc="13" normalizeH="0" baseline="0" noProof="0" dirty="0">
                <a:ln>
                  <a:noFill/>
                </a:ln>
                <a:solidFill>
                  <a:srgbClr val="231F20"/>
                </a:solidFill>
                <a:effectLst/>
                <a:uLnTx/>
                <a:uFillTx/>
                <a:latin typeface="Arial"/>
                <a:ea typeface="+mn-ea"/>
                <a:cs typeface="Arial"/>
              </a:rPr>
              <a:t>might </a:t>
            </a:r>
            <a:r>
              <a:rPr kumimoji="0" sz="812" b="0" i="0" u="none" strike="noStrike" kern="1200" cap="none" spc="9" normalizeH="0" baseline="0" noProof="0" dirty="0">
                <a:ln>
                  <a:noFill/>
                </a:ln>
                <a:solidFill>
                  <a:srgbClr val="231F20"/>
                </a:solidFill>
                <a:effectLst/>
                <a:uLnTx/>
                <a:uFillTx/>
                <a:latin typeface="Arial"/>
                <a:ea typeface="+mn-ea"/>
                <a:cs typeface="Arial"/>
              </a:rPr>
              <a:t>not </a:t>
            </a:r>
            <a:r>
              <a:rPr kumimoji="0" sz="812" b="0" i="0" u="none" strike="noStrike" kern="1200" cap="none" spc="-17" normalizeH="0" baseline="0" noProof="0" dirty="0">
                <a:ln>
                  <a:noFill/>
                </a:ln>
                <a:solidFill>
                  <a:srgbClr val="231F20"/>
                </a:solidFill>
                <a:effectLst/>
                <a:uLnTx/>
                <a:uFillTx/>
                <a:latin typeface="Arial"/>
                <a:ea typeface="+mn-ea"/>
                <a:cs typeface="Arial"/>
              </a:rPr>
              <a:t>correlate </a:t>
            </a:r>
            <a:r>
              <a:rPr kumimoji="0" sz="812" b="0" i="0" u="none" strike="noStrike" kern="1200" cap="none" spc="9" normalizeH="0" baseline="0" noProof="0" dirty="0">
                <a:ln>
                  <a:noFill/>
                </a:ln>
                <a:solidFill>
                  <a:srgbClr val="231F20"/>
                </a:solidFill>
                <a:effectLst/>
                <a:uLnTx/>
                <a:uFillTx/>
                <a:latin typeface="Arial"/>
                <a:ea typeface="+mn-ea"/>
                <a:cs typeface="Arial"/>
              </a:rPr>
              <a:t>with </a:t>
            </a:r>
            <a:r>
              <a:rPr kumimoji="0" sz="812" b="0" i="0" u="none" strike="noStrike" kern="1200" cap="none" spc="-13" normalizeH="0" baseline="0" noProof="0" dirty="0">
                <a:ln>
                  <a:noFill/>
                </a:ln>
                <a:solidFill>
                  <a:srgbClr val="231F20"/>
                </a:solidFill>
                <a:effectLst/>
                <a:uLnTx/>
                <a:uFillTx/>
                <a:latin typeface="Arial"/>
                <a:ea typeface="+mn-ea"/>
                <a:cs typeface="Arial"/>
              </a:rPr>
              <a:t>endoscopic</a:t>
            </a:r>
            <a:r>
              <a:rPr kumimoji="0" sz="812" b="0" i="0" u="none" strike="noStrike" kern="1200" cap="none" spc="-73" normalizeH="0" baseline="0" noProof="0" dirty="0">
                <a:ln>
                  <a:noFill/>
                </a:ln>
                <a:solidFill>
                  <a:srgbClr val="231F20"/>
                </a:solidFill>
                <a:effectLst/>
                <a:uLnTx/>
                <a:uFillTx/>
                <a:latin typeface="Arial"/>
                <a:ea typeface="+mn-ea"/>
                <a:cs typeface="Arial"/>
              </a:rPr>
              <a:t> </a:t>
            </a:r>
            <a:r>
              <a:rPr kumimoji="0" sz="812" b="0" i="0" u="none" strike="noStrike" kern="1200" cap="none" spc="-17" normalizeH="0" baseline="0" noProof="0" dirty="0">
                <a:ln>
                  <a:noFill/>
                </a:ln>
                <a:solidFill>
                  <a:srgbClr val="231F20"/>
                </a:solidFill>
                <a:effectLst/>
                <a:uLnTx/>
                <a:uFillTx/>
                <a:latin typeface="Arial"/>
                <a:ea typeface="+mn-ea"/>
                <a:cs typeface="Arial"/>
              </a:rPr>
              <a:t>and  </a:t>
            </a:r>
            <a:r>
              <a:rPr kumimoji="0" sz="812" b="0" i="0" u="none" strike="noStrike" kern="1200" cap="none" spc="-4" normalizeH="0" baseline="0" noProof="0" dirty="0">
                <a:ln>
                  <a:noFill/>
                </a:ln>
                <a:solidFill>
                  <a:srgbClr val="231F20"/>
                </a:solidFill>
                <a:effectLst/>
                <a:uLnTx/>
                <a:uFillTx/>
                <a:latin typeface="Arial"/>
                <a:ea typeface="+mn-ea"/>
                <a:cs typeface="Arial"/>
              </a:rPr>
              <a:t>histological</a:t>
            </a:r>
            <a:r>
              <a:rPr kumimoji="0" sz="812" b="0" i="0" u="none" strike="noStrike" kern="1200" cap="none" spc="-21" normalizeH="0" baseline="0" noProof="0" dirty="0">
                <a:ln>
                  <a:noFill/>
                </a:ln>
                <a:solidFill>
                  <a:srgbClr val="231F20"/>
                </a:solidFill>
                <a:effectLst/>
                <a:uLnTx/>
                <a:uFillTx/>
                <a:latin typeface="Arial"/>
                <a:ea typeface="+mn-ea"/>
                <a:cs typeface="Arial"/>
              </a:rPr>
              <a:t> </a:t>
            </a:r>
            <a:r>
              <a:rPr kumimoji="0" sz="812" b="0" i="0" u="none" strike="noStrike" kern="1200" cap="none" spc="-4" normalizeH="0" baseline="0" noProof="0" dirty="0">
                <a:ln>
                  <a:noFill/>
                </a:ln>
                <a:solidFill>
                  <a:srgbClr val="231F20"/>
                </a:solidFill>
                <a:effectLst/>
                <a:uLnTx/>
                <a:uFillTx/>
                <a:latin typeface="Arial"/>
                <a:ea typeface="+mn-ea"/>
                <a:cs typeface="Arial"/>
              </a:rPr>
              <a:t>improvement</a:t>
            </a:r>
            <a:r>
              <a:rPr kumimoji="0" sz="705" b="0" i="0" u="none" strike="noStrike" kern="1200" cap="none" spc="-6" normalizeH="0" baseline="35353" noProof="0" dirty="0">
                <a:ln>
                  <a:noFill/>
                </a:ln>
                <a:solidFill>
                  <a:srgbClr val="231F20"/>
                </a:solidFill>
                <a:effectLst/>
                <a:uLnTx/>
                <a:uFillTx/>
                <a:latin typeface="Arial"/>
                <a:ea typeface="+mn-ea"/>
                <a:cs typeface="Arial"/>
              </a:rPr>
              <a:t>1</a:t>
            </a:r>
            <a:endParaRPr kumimoji="0" sz="705" b="0" i="0" u="none" strike="noStrike" kern="1200" cap="none" spc="0" normalizeH="0" baseline="35353" noProof="0">
              <a:ln>
                <a:noFill/>
              </a:ln>
              <a:solidFill>
                <a:prstClr val="black"/>
              </a:solidFill>
              <a:effectLst/>
              <a:uLnTx/>
              <a:uFillTx/>
              <a:latin typeface="Arial"/>
              <a:ea typeface="+mn-ea"/>
              <a:cs typeface="Arial"/>
            </a:endParaRPr>
          </a:p>
        </p:txBody>
      </p:sp>
      <p:sp>
        <p:nvSpPr>
          <p:cNvPr id="4" name="object 4"/>
          <p:cNvSpPr txBox="1"/>
          <p:nvPr/>
        </p:nvSpPr>
        <p:spPr>
          <a:xfrm>
            <a:off x="3550380" y="2345730"/>
            <a:ext cx="4924402" cy="1132752"/>
          </a:xfrm>
          <a:prstGeom prst="rect">
            <a:avLst/>
          </a:prstGeom>
          <a:solidFill>
            <a:srgbClr val="FFFFFF"/>
          </a:solidFill>
        </p:spPr>
        <p:txBody>
          <a:bodyPr vert="horz" wrap="square" lIns="0" tIns="70046" rIns="0" bIns="0" rtlCol="0">
            <a:spAutoFit/>
          </a:bodyPr>
          <a:lstStyle/>
          <a:p>
            <a:pPr marL="236188" marR="0" lvl="0" indent="0" algn="l" defTabSz="781864" rtl="0" eaLnBrk="1" fontAlgn="auto" latinLnBrk="0" hangingPunct="1">
              <a:lnSpc>
                <a:spcPct val="100000"/>
              </a:lnSpc>
              <a:spcBef>
                <a:spcPts val="552"/>
              </a:spcBef>
              <a:spcAft>
                <a:spcPts val="0"/>
              </a:spcAft>
              <a:buClrTx/>
              <a:buSzTx/>
              <a:buFontTx/>
              <a:buNone/>
              <a:tabLst/>
              <a:defRPr/>
            </a:pPr>
            <a:r>
              <a:rPr kumimoji="0" sz="1240" b="1" i="0" u="none" strike="noStrike" kern="1200" cap="none" spc="-43" normalizeH="0" baseline="0" noProof="0" dirty="0">
                <a:ln>
                  <a:noFill/>
                </a:ln>
                <a:solidFill>
                  <a:srgbClr val="231F20"/>
                </a:solidFill>
                <a:effectLst/>
                <a:uLnTx/>
                <a:uFillTx/>
                <a:latin typeface="Arial"/>
                <a:ea typeface="+mn-ea"/>
                <a:cs typeface="Arial"/>
              </a:rPr>
              <a:t>Diet</a:t>
            </a:r>
            <a:r>
              <a:rPr kumimoji="0" sz="1240" b="1" i="0" u="none" strike="noStrike" kern="1200" cap="none" spc="-38" normalizeH="0" baseline="0" noProof="0" dirty="0">
                <a:ln>
                  <a:noFill/>
                </a:ln>
                <a:solidFill>
                  <a:srgbClr val="231F20"/>
                </a:solidFill>
                <a:effectLst/>
                <a:uLnTx/>
                <a:uFillTx/>
                <a:latin typeface="Arial"/>
                <a:ea typeface="+mn-ea"/>
                <a:cs typeface="Arial"/>
              </a:rPr>
              <a:t> </a:t>
            </a:r>
            <a:r>
              <a:rPr kumimoji="0" sz="1240" b="1" i="0" u="none" strike="noStrike" kern="1200" cap="none" spc="-86" normalizeH="0" baseline="0" noProof="0" dirty="0">
                <a:ln>
                  <a:noFill/>
                </a:ln>
                <a:solidFill>
                  <a:srgbClr val="231F20"/>
                </a:solidFill>
                <a:effectLst/>
                <a:uLnTx/>
                <a:uFillTx/>
                <a:latin typeface="Arial"/>
                <a:ea typeface="+mn-ea"/>
                <a:cs typeface="Arial"/>
              </a:rPr>
              <a:t>therapy</a:t>
            </a:r>
            <a:endParaRPr kumimoji="0" sz="1240" b="0" i="0" u="none" strike="noStrike" kern="1200" cap="none" spc="0" normalizeH="0" baseline="0" noProof="0">
              <a:ln>
                <a:noFill/>
              </a:ln>
              <a:solidFill>
                <a:prstClr val="black"/>
              </a:solidFill>
              <a:effectLst/>
              <a:uLnTx/>
              <a:uFillTx/>
              <a:latin typeface="Arial"/>
              <a:ea typeface="+mn-ea"/>
              <a:cs typeface="Arial"/>
            </a:endParaRPr>
          </a:p>
          <a:p>
            <a:pPr marL="355639" marR="0" lvl="0" indent="-119994" algn="just" defTabSz="781864" rtl="0" eaLnBrk="1" fontAlgn="auto" latinLnBrk="0" hangingPunct="1">
              <a:lnSpc>
                <a:spcPct val="100000"/>
              </a:lnSpc>
              <a:spcBef>
                <a:spcPts val="500"/>
              </a:spcBef>
              <a:spcAft>
                <a:spcPts val="0"/>
              </a:spcAft>
              <a:buClrTx/>
              <a:buSzTx/>
              <a:buFontTx/>
              <a:buChar char="•"/>
              <a:tabLst>
                <a:tab pos="356182" algn="l"/>
              </a:tabLst>
              <a:defRPr/>
            </a:pPr>
            <a:r>
              <a:rPr kumimoji="0" sz="812" b="0" i="0" u="none" strike="noStrike" kern="1200" cap="none" spc="-43" normalizeH="0" baseline="0" noProof="0" dirty="0">
                <a:ln>
                  <a:noFill/>
                </a:ln>
                <a:solidFill>
                  <a:srgbClr val="231F20"/>
                </a:solidFill>
                <a:effectLst/>
                <a:uLnTx/>
                <a:uFillTx/>
                <a:latin typeface="Arial"/>
                <a:ea typeface="+mn-ea"/>
                <a:cs typeface="Arial"/>
              </a:rPr>
              <a:t>A </a:t>
            </a:r>
            <a:r>
              <a:rPr kumimoji="0" sz="812" b="0" i="0" u="none" strike="noStrike" kern="1200" cap="none" spc="-13" normalizeH="0" baseline="0" noProof="0" dirty="0">
                <a:ln>
                  <a:noFill/>
                </a:ln>
                <a:solidFill>
                  <a:srgbClr val="231F20"/>
                </a:solidFill>
                <a:effectLst/>
                <a:uLnTx/>
                <a:uFillTx/>
                <a:latin typeface="Arial"/>
                <a:ea typeface="+mn-ea"/>
                <a:cs typeface="Arial"/>
              </a:rPr>
              <a:t>step-up </a:t>
            </a:r>
            <a:r>
              <a:rPr kumimoji="0" sz="812" b="0" i="0" u="none" strike="noStrike" kern="1200" cap="none" spc="0" normalizeH="0" baseline="0" noProof="0" dirty="0">
                <a:ln>
                  <a:noFill/>
                </a:ln>
                <a:solidFill>
                  <a:srgbClr val="231F20"/>
                </a:solidFill>
                <a:effectLst/>
                <a:uLnTx/>
                <a:uFillTx/>
                <a:latin typeface="Arial"/>
                <a:ea typeface="+mn-ea"/>
                <a:cs typeface="Arial"/>
              </a:rPr>
              <a:t>empiric </a:t>
            </a:r>
            <a:r>
              <a:rPr kumimoji="0" sz="812" b="0" i="0" u="none" strike="noStrike" kern="1200" cap="none" spc="4" normalizeH="0" baseline="0" noProof="0" dirty="0">
                <a:ln>
                  <a:noFill/>
                </a:ln>
                <a:solidFill>
                  <a:srgbClr val="231F20"/>
                </a:solidFill>
                <a:effectLst/>
                <a:uLnTx/>
                <a:uFillTx/>
                <a:latin typeface="Arial"/>
                <a:ea typeface="+mn-ea"/>
                <a:cs typeface="Arial"/>
              </a:rPr>
              <a:t>elimination </a:t>
            </a:r>
            <a:r>
              <a:rPr kumimoji="0" sz="812" b="0" i="0" u="none" strike="noStrike" kern="1200" cap="none" spc="0" normalizeH="0" baseline="0" noProof="0" dirty="0">
                <a:ln>
                  <a:noFill/>
                </a:ln>
                <a:solidFill>
                  <a:srgbClr val="231F20"/>
                </a:solidFill>
                <a:effectLst/>
                <a:uLnTx/>
                <a:uFillTx/>
                <a:latin typeface="Arial"/>
                <a:ea typeface="+mn-ea"/>
                <a:cs typeface="Arial"/>
              </a:rPr>
              <a:t>diet </a:t>
            </a:r>
            <a:r>
              <a:rPr kumimoji="0" sz="812" b="0" i="0" u="none" strike="noStrike" kern="1200" cap="none" spc="-4" normalizeH="0" baseline="0" noProof="0" dirty="0">
                <a:ln>
                  <a:noFill/>
                </a:ln>
                <a:solidFill>
                  <a:srgbClr val="231F20"/>
                </a:solidFill>
                <a:effectLst/>
                <a:uLnTx/>
                <a:uFillTx/>
                <a:latin typeface="Arial"/>
                <a:ea typeface="+mn-ea"/>
                <a:cs typeface="Arial"/>
              </a:rPr>
              <a:t>is </a:t>
            </a:r>
            <a:r>
              <a:rPr kumimoji="0" sz="812" b="0" i="0" u="none" strike="noStrike" kern="1200" cap="none" spc="-9" normalizeH="0" baseline="0" noProof="0" dirty="0">
                <a:ln>
                  <a:noFill/>
                </a:ln>
                <a:solidFill>
                  <a:srgbClr val="231F20"/>
                </a:solidFill>
                <a:effectLst/>
                <a:uLnTx/>
                <a:uFillTx/>
                <a:latin typeface="Arial"/>
                <a:ea typeface="+mn-ea"/>
                <a:cs typeface="Arial"/>
              </a:rPr>
              <a:t>currently </a:t>
            </a:r>
            <a:r>
              <a:rPr kumimoji="0" sz="812" b="0" i="0" u="none" strike="noStrike" kern="1200" cap="none" spc="-26" normalizeH="0" baseline="0" noProof="0" dirty="0">
                <a:ln>
                  <a:noFill/>
                </a:ln>
                <a:solidFill>
                  <a:srgbClr val="231F20"/>
                </a:solidFill>
                <a:effectLst/>
                <a:uLnTx/>
                <a:uFillTx/>
                <a:latin typeface="Arial"/>
                <a:ea typeface="+mn-ea"/>
                <a:cs typeface="Arial"/>
              </a:rPr>
              <a:t>accepted </a:t>
            </a:r>
            <a:r>
              <a:rPr kumimoji="0" sz="812" b="0" i="0" u="none" strike="noStrike" kern="1200" cap="none" spc="-43" normalizeH="0" baseline="0" noProof="0" dirty="0">
                <a:ln>
                  <a:noFill/>
                </a:ln>
                <a:solidFill>
                  <a:srgbClr val="231F20"/>
                </a:solidFill>
                <a:effectLst/>
                <a:uLnTx/>
                <a:uFillTx/>
                <a:latin typeface="Arial"/>
                <a:ea typeface="+mn-ea"/>
                <a:cs typeface="Arial"/>
              </a:rPr>
              <a:t>as </a:t>
            </a:r>
            <a:r>
              <a:rPr kumimoji="0" sz="812" b="0" i="0" u="none" strike="noStrike" kern="1200" cap="none" spc="-9" normalizeH="0" baseline="0" noProof="0" dirty="0">
                <a:ln>
                  <a:noFill/>
                </a:ln>
                <a:solidFill>
                  <a:srgbClr val="231F20"/>
                </a:solidFill>
                <a:effectLst/>
                <a:uLnTx/>
                <a:uFillTx/>
                <a:latin typeface="Arial"/>
                <a:ea typeface="+mn-ea"/>
                <a:cs typeface="Arial"/>
              </a:rPr>
              <a:t>the </a:t>
            </a:r>
            <a:r>
              <a:rPr kumimoji="0" sz="812" b="0" i="0" u="none" strike="noStrike" kern="1200" cap="none" spc="13" normalizeH="0" baseline="0" noProof="0" dirty="0">
                <a:ln>
                  <a:noFill/>
                </a:ln>
                <a:solidFill>
                  <a:srgbClr val="231F20"/>
                </a:solidFill>
                <a:effectLst/>
                <a:uLnTx/>
                <a:uFillTx/>
                <a:latin typeface="Arial"/>
                <a:ea typeface="+mn-ea"/>
                <a:cs typeface="Arial"/>
              </a:rPr>
              <a:t>initial </a:t>
            </a:r>
            <a:r>
              <a:rPr kumimoji="0" sz="812" b="0" i="0" u="none" strike="noStrike" kern="1200" cap="none" spc="-17" normalizeH="0" baseline="0" noProof="0" dirty="0">
                <a:ln>
                  <a:noFill/>
                </a:ln>
                <a:solidFill>
                  <a:srgbClr val="231F20"/>
                </a:solidFill>
                <a:effectLst/>
                <a:uLnTx/>
                <a:uFillTx/>
                <a:latin typeface="Arial"/>
                <a:ea typeface="+mn-ea"/>
                <a:cs typeface="Arial"/>
              </a:rPr>
              <a:t>dietary approach </a:t>
            </a:r>
            <a:r>
              <a:rPr kumimoji="0" sz="812" b="0" i="0" u="none" strike="noStrike" kern="1200" cap="none" spc="4" normalizeH="0" baseline="0" noProof="0" dirty="0">
                <a:ln>
                  <a:noFill/>
                </a:ln>
                <a:solidFill>
                  <a:srgbClr val="231F20"/>
                </a:solidFill>
                <a:effectLst/>
                <a:uLnTx/>
                <a:uFillTx/>
                <a:latin typeface="Arial"/>
                <a:ea typeface="+mn-ea"/>
                <a:cs typeface="Arial"/>
              </a:rPr>
              <a:t>for</a:t>
            </a:r>
            <a:r>
              <a:rPr kumimoji="0" sz="812" b="0" i="0" u="none" strike="noStrike" kern="1200" cap="none" spc="-38" normalizeH="0" baseline="0" noProof="0" dirty="0">
                <a:ln>
                  <a:noFill/>
                </a:ln>
                <a:solidFill>
                  <a:srgbClr val="231F20"/>
                </a:solidFill>
                <a:effectLst/>
                <a:uLnTx/>
                <a:uFillTx/>
                <a:latin typeface="Arial"/>
                <a:ea typeface="+mn-ea"/>
                <a:cs typeface="Arial"/>
              </a:rPr>
              <a:t> </a:t>
            </a:r>
            <a:r>
              <a:rPr kumimoji="0" sz="812" b="0" i="0" u="none" strike="noStrike" kern="1200" cap="none" spc="-51" normalizeH="0" baseline="0" noProof="0" dirty="0">
                <a:ln>
                  <a:noFill/>
                </a:ln>
                <a:solidFill>
                  <a:srgbClr val="231F20"/>
                </a:solidFill>
                <a:effectLst/>
                <a:uLnTx/>
                <a:uFillTx/>
                <a:latin typeface="Arial"/>
                <a:ea typeface="+mn-ea"/>
                <a:cs typeface="Arial"/>
              </a:rPr>
              <a:t>EoE</a:t>
            </a:r>
            <a:r>
              <a:rPr kumimoji="0" sz="705" b="0" i="0" u="none" strike="noStrike" kern="1200" cap="none" spc="-76" normalizeH="0" baseline="35353" noProof="0" dirty="0">
                <a:ln>
                  <a:noFill/>
                </a:ln>
                <a:solidFill>
                  <a:srgbClr val="231F20"/>
                </a:solidFill>
                <a:effectLst/>
                <a:uLnTx/>
                <a:uFillTx/>
                <a:latin typeface="Arial"/>
                <a:ea typeface="+mn-ea"/>
                <a:cs typeface="Arial"/>
              </a:rPr>
              <a:t>2</a:t>
            </a:r>
            <a:endParaRPr kumimoji="0" sz="705" b="0" i="0" u="none" strike="noStrike" kern="1200" cap="none" spc="0" normalizeH="0" baseline="35353" noProof="0">
              <a:ln>
                <a:noFill/>
              </a:ln>
              <a:solidFill>
                <a:prstClr val="black"/>
              </a:solidFill>
              <a:effectLst/>
              <a:uLnTx/>
              <a:uFillTx/>
              <a:latin typeface="Arial"/>
              <a:ea typeface="+mn-ea"/>
              <a:cs typeface="Arial"/>
            </a:endParaRPr>
          </a:p>
          <a:p>
            <a:pPr marL="355639" marR="679245" lvl="0" indent="-119451" algn="just" defTabSz="781864" rtl="0" eaLnBrk="1" fontAlgn="auto" latinLnBrk="0" hangingPunct="1">
              <a:lnSpc>
                <a:spcPct val="110500"/>
              </a:lnSpc>
              <a:spcBef>
                <a:spcPts val="487"/>
              </a:spcBef>
              <a:spcAft>
                <a:spcPts val="0"/>
              </a:spcAft>
              <a:buClrTx/>
              <a:buSzTx/>
              <a:buFontTx/>
              <a:buChar char="•"/>
              <a:tabLst>
                <a:tab pos="356182" algn="l"/>
              </a:tabLst>
              <a:defRPr/>
            </a:pPr>
            <a:r>
              <a:rPr kumimoji="0" sz="812" b="0" i="0" u="none" strike="noStrike" kern="1200" cap="none" spc="0" normalizeH="0" baseline="0" noProof="0" dirty="0">
                <a:ln>
                  <a:noFill/>
                </a:ln>
                <a:solidFill>
                  <a:srgbClr val="231F20"/>
                </a:solidFill>
                <a:effectLst/>
                <a:uLnTx/>
                <a:uFillTx/>
                <a:latin typeface="Arial"/>
                <a:ea typeface="+mn-ea"/>
                <a:cs typeface="Arial"/>
              </a:rPr>
              <a:t>Elimination of </a:t>
            </a:r>
            <a:r>
              <a:rPr kumimoji="0" sz="812" b="0" i="0" u="none" strike="noStrike" kern="1200" cap="none" spc="4" normalizeH="0" baseline="0" noProof="0" dirty="0">
                <a:ln>
                  <a:noFill/>
                </a:ln>
                <a:solidFill>
                  <a:srgbClr val="231F20"/>
                </a:solidFill>
                <a:effectLst/>
                <a:uLnTx/>
                <a:uFillTx/>
                <a:latin typeface="Arial"/>
                <a:ea typeface="+mn-ea"/>
                <a:cs typeface="Arial"/>
              </a:rPr>
              <a:t>four or </a:t>
            </a:r>
            <a:r>
              <a:rPr kumimoji="0" sz="812" b="0" i="0" u="none" strike="noStrike" kern="1200" cap="none" spc="-4" normalizeH="0" baseline="0" noProof="0" dirty="0">
                <a:ln>
                  <a:noFill/>
                </a:ln>
                <a:solidFill>
                  <a:srgbClr val="231F20"/>
                </a:solidFill>
                <a:effectLst/>
                <a:uLnTx/>
                <a:uFillTx/>
                <a:latin typeface="Arial"/>
                <a:ea typeface="+mn-ea"/>
                <a:cs typeface="Arial"/>
              </a:rPr>
              <a:t>more </a:t>
            </a:r>
            <a:r>
              <a:rPr kumimoji="0" sz="812" b="0" i="0" u="none" strike="noStrike" kern="1200" cap="none" spc="0" normalizeH="0" baseline="0" noProof="0" dirty="0">
                <a:ln>
                  <a:noFill/>
                </a:ln>
                <a:solidFill>
                  <a:srgbClr val="231F20"/>
                </a:solidFill>
                <a:effectLst/>
                <a:uLnTx/>
                <a:uFillTx/>
                <a:latin typeface="Arial"/>
                <a:ea typeface="+mn-ea"/>
                <a:cs typeface="Arial"/>
              </a:rPr>
              <a:t>food </a:t>
            </a:r>
            <a:r>
              <a:rPr kumimoji="0" sz="812" b="0" i="0" u="none" strike="noStrike" kern="1200" cap="none" spc="-9" normalizeH="0" baseline="0" noProof="0" dirty="0">
                <a:ln>
                  <a:noFill/>
                </a:ln>
                <a:solidFill>
                  <a:srgbClr val="231F20"/>
                </a:solidFill>
                <a:effectLst/>
                <a:uLnTx/>
                <a:uFillTx/>
                <a:latin typeface="Arial"/>
                <a:ea typeface="+mn-ea"/>
                <a:cs typeface="Arial"/>
              </a:rPr>
              <a:t>groups </a:t>
            </a:r>
            <a:r>
              <a:rPr kumimoji="0" sz="812" b="0" i="0" u="none" strike="noStrike" kern="1200" cap="none" spc="-4" normalizeH="0" baseline="0" noProof="0" dirty="0">
                <a:ln>
                  <a:noFill/>
                </a:ln>
                <a:solidFill>
                  <a:srgbClr val="231F20"/>
                </a:solidFill>
                <a:effectLst/>
                <a:uLnTx/>
                <a:uFillTx/>
                <a:latin typeface="Arial"/>
                <a:ea typeface="+mn-ea"/>
                <a:cs typeface="Arial"/>
              </a:rPr>
              <a:t>should </a:t>
            </a:r>
            <a:r>
              <a:rPr kumimoji="0" sz="812" b="0" i="0" u="none" strike="noStrike" kern="1200" cap="none" spc="-34" normalizeH="0" baseline="0" noProof="0" dirty="0">
                <a:ln>
                  <a:noFill/>
                </a:ln>
                <a:solidFill>
                  <a:srgbClr val="231F20"/>
                </a:solidFill>
                <a:effectLst/>
                <a:uLnTx/>
                <a:uFillTx/>
                <a:latin typeface="Arial"/>
                <a:ea typeface="+mn-ea"/>
                <a:cs typeface="Arial"/>
              </a:rPr>
              <a:t>be </a:t>
            </a:r>
            <a:r>
              <a:rPr kumimoji="0" sz="812" b="0" i="0" u="none" strike="noStrike" kern="1200" cap="none" spc="-26" normalizeH="0" baseline="0" noProof="0" dirty="0">
                <a:ln>
                  <a:noFill/>
                </a:ln>
                <a:solidFill>
                  <a:srgbClr val="231F20"/>
                </a:solidFill>
                <a:effectLst/>
                <a:uLnTx/>
                <a:uFillTx/>
                <a:latin typeface="Arial"/>
                <a:ea typeface="+mn-ea"/>
                <a:cs typeface="Arial"/>
              </a:rPr>
              <a:t>reserved </a:t>
            </a:r>
            <a:r>
              <a:rPr kumimoji="0" sz="812" b="0" i="0" u="none" strike="noStrike" kern="1200" cap="none" spc="4" normalizeH="0" baseline="0" noProof="0" dirty="0">
                <a:ln>
                  <a:noFill/>
                </a:ln>
                <a:solidFill>
                  <a:srgbClr val="231F20"/>
                </a:solidFill>
                <a:effectLst/>
                <a:uLnTx/>
                <a:uFillTx/>
                <a:latin typeface="Arial"/>
                <a:ea typeface="+mn-ea"/>
                <a:cs typeface="Arial"/>
              </a:rPr>
              <a:t>for </a:t>
            </a:r>
            <a:r>
              <a:rPr kumimoji="0" sz="812" b="0" i="0" u="none" strike="noStrike" kern="1200" cap="none" spc="-17" normalizeH="0" baseline="0" noProof="0" dirty="0">
                <a:ln>
                  <a:noFill/>
                </a:ln>
                <a:solidFill>
                  <a:srgbClr val="231F20"/>
                </a:solidFill>
                <a:effectLst/>
                <a:uLnTx/>
                <a:uFillTx/>
                <a:latin typeface="Arial"/>
                <a:ea typeface="+mn-ea"/>
                <a:cs typeface="Arial"/>
              </a:rPr>
              <a:t>exceptionally </a:t>
            </a:r>
            <a:r>
              <a:rPr kumimoji="0" sz="812" b="0" i="0" u="none" strike="noStrike" kern="1200" cap="none" spc="-4" normalizeH="0" baseline="0" noProof="0" dirty="0">
                <a:ln>
                  <a:noFill/>
                </a:ln>
                <a:solidFill>
                  <a:srgbClr val="231F20"/>
                </a:solidFill>
                <a:effectLst/>
                <a:uLnTx/>
                <a:uFillTx/>
                <a:latin typeface="Arial"/>
                <a:ea typeface="+mn-ea"/>
                <a:cs typeface="Arial"/>
              </a:rPr>
              <a:t>motivated  </a:t>
            </a:r>
            <a:r>
              <a:rPr kumimoji="0" sz="812" b="0" i="0" u="none" strike="noStrike" kern="1200" cap="none" spc="-9" normalizeH="0" baseline="0" noProof="0" dirty="0">
                <a:ln>
                  <a:noFill/>
                </a:ln>
                <a:solidFill>
                  <a:srgbClr val="231F20"/>
                </a:solidFill>
                <a:effectLst/>
                <a:uLnTx/>
                <a:uFillTx/>
                <a:latin typeface="Arial"/>
                <a:ea typeface="+mn-ea"/>
                <a:cs typeface="Arial"/>
              </a:rPr>
              <a:t>patients, </a:t>
            </a:r>
            <a:r>
              <a:rPr kumimoji="0" sz="812" b="0" i="0" u="none" strike="noStrike" kern="1200" cap="none" spc="-43" normalizeH="0" baseline="0" noProof="0" dirty="0">
                <a:ln>
                  <a:noFill/>
                </a:ln>
                <a:solidFill>
                  <a:srgbClr val="231F20"/>
                </a:solidFill>
                <a:effectLst/>
                <a:uLnTx/>
                <a:uFillTx/>
                <a:latin typeface="Arial"/>
                <a:ea typeface="+mn-ea"/>
                <a:cs typeface="Arial"/>
              </a:rPr>
              <a:t>as </a:t>
            </a:r>
            <a:r>
              <a:rPr kumimoji="0" sz="812" b="0" i="0" u="none" strike="noStrike" kern="1200" cap="none" spc="-9" normalizeH="0" baseline="0" noProof="0" dirty="0">
                <a:ln>
                  <a:noFill/>
                </a:ln>
                <a:solidFill>
                  <a:srgbClr val="231F20"/>
                </a:solidFill>
                <a:effectLst/>
                <a:uLnTx/>
                <a:uFillTx/>
                <a:latin typeface="Arial"/>
                <a:ea typeface="+mn-ea"/>
                <a:cs typeface="Arial"/>
              </a:rPr>
              <a:t>the </a:t>
            </a:r>
            <a:r>
              <a:rPr kumimoji="0" sz="812" b="0" i="0" u="none" strike="noStrike" kern="1200" cap="none" spc="-13" normalizeH="0" baseline="0" noProof="0" dirty="0">
                <a:ln>
                  <a:noFill/>
                </a:ln>
                <a:solidFill>
                  <a:srgbClr val="231F20"/>
                </a:solidFill>
                <a:effectLst/>
                <a:uLnTx/>
                <a:uFillTx/>
                <a:latin typeface="Arial"/>
                <a:ea typeface="+mn-ea"/>
                <a:cs typeface="Arial"/>
              </a:rPr>
              <a:t>probable </a:t>
            </a:r>
            <a:r>
              <a:rPr kumimoji="0" sz="812" b="0" i="0" u="none" strike="noStrike" kern="1200" cap="none" spc="-30" normalizeH="0" baseline="0" noProof="0" dirty="0">
                <a:ln>
                  <a:noFill/>
                </a:ln>
                <a:solidFill>
                  <a:srgbClr val="231F20"/>
                </a:solidFill>
                <a:effectLst/>
                <a:uLnTx/>
                <a:uFillTx/>
                <a:latin typeface="Arial"/>
                <a:ea typeface="+mn-ea"/>
                <a:cs typeface="Arial"/>
              </a:rPr>
              <a:t>existence </a:t>
            </a:r>
            <a:r>
              <a:rPr kumimoji="0" sz="812" b="0" i="0" u="none" strike="noStrike" kern="1200" cap="none" spc="0" normalizeH="0" baseline="0" noProof="0" dirty="0">
                <a:ln>
                  <a:noFill/>
                </a:ln>
                <a:solidFill>
                  <a:srgbClr val="231F20"/>
                </a:solidFill>
                <a:effectLst/>
                <a:uLnTx/>
                <a:uFillTx/>
                <a:latin typeface="Arial"/>
                <a:ea typeface="+mn-ea"/>
                <a:cs typeface="Arial"/>
              </a:rPr>
              <a:t>of </a:t>
            </a:r>
            <a:r>
              <a:rPr kumimoji="0" sz="812" b="0" i="0" u="none" strike="noStrike" kern="1200" cap="none" spc="-17" normalizeH="0" baseline="0" noProof="0" dirty="0">
                <a:ln>
                  <a:noFill/>
                </a:ln>
                <a:solidFill>
                  <a:srgbClr val="231F20"/>
                </a:solidFill>
                <a:effectLst/>
                <a:uLnTx/>
                <a:uFillTx/>
                <a:latin typeface="Arial"/>
                <a:ea typeface="+mn-ea"/>
                <a:cs typeface="Arial"/>
              </a:rPr>
              <a:t>three </a:t>
            </a:r>
            <a:r>
              <a:rPr kumimoji="0" sz="812" b="0" i="0" u="none" strike="noStrike" kern="1200" cap="none" spc="4" normalizeH="0" baseline="0" noProof="0" dirty="0">
                <a:ln>
                  <a:noFill/>
                </a:ln>
                <a:solidFill>
                  <a:srgbClr val="231F20"/>
                </a:solidFill>
                <a:effectLst/>
                <a:uLnTx/>
                <a:uFillTx/>
                <a:latin typeface="Arial"/>
                <a:ea typeface="+mn-ea"/>
                <a:cs typeface="Arial"/>
              </a:rPr>
              <a:t>or </a:t>
            </a:r>
            <a:r>
              <a:rPr kumimoji="0" sz="812" b="0" i="0" u="none" strike="noStrike" kern="1200" cap="none" spc="-4" normalizeH="0" baseline="0" noProof="0" dirty="0">
                <a:ln>
                  <a:noFill/>
                </a:ln>
                <a:solidFill>
                  <a:srgbClr val="231F20"/>
                </a:solidFill>
                <a:effectLst/>
                <a:uLnTx/>
                <a:uFillTx/>
                <a:latin typeface="Arial"/>
                <a:ea typeface="+mn-ea"/>
                <a:cs typeface="Arial"/>
              </a:rPr>
              <a:t>more </a:t>
            </a:r>
            <a:r>
              <a:rPr kumimoji="0" sz="812" b="0" i="0" u="none" strike="noStrike" kern="1200" cap="none" spc="0" normalizeH="0" baseline="0" noProof="0" dirty="0">
                <a:ln>
                  <a:noFill/>
                </a:ln>
                <a:solidFill>
                  <a:srgbClr val="231F20"/>
                </a:solidFill>
                <a:effectLst/>
                <a:uLnTx/>
                <a:uFillTx/>
                <a:latin typeface="Arial"/>
                <a:ea typeface="+mn-ea"/>
                <a:cs typeface="Arial"/>
              </a:rPr>
              <a:t>food </a:t>
            </a:r>
            <a:r>
              <a:rPr kumimoji="0" sz="812" b="0" i="0" u="none" strike="noStrike" kern="1200" cap="none" spc="-9" normalizeH="0" baseline="0" noProof="0" dirty="0">
                <a:ln>
                  <a:noFill/>
                </a:ln>
                <a:solidFill>
                  <a:srgbClr val="231F20"/>
                </a:solidFill>
                <a:effectLst/>
                <a:uLnTx/>
                <a:uFillTx/>
                <a:latin typeface="Arial"/>
                <a:ea typeface="+mn-ea"/>
                <a:cs typeface="Arial"/>
              </a:rPr>
              <a:t>triggers </a:t>
            </a:r>
            <a:r>
              <a:rPr kumimoji="0" sz="812" b="0" i="0" u="none" strike="noStrike" kern="1200" cap="none" spc="13" normalizeH="0" baseline="0" noProof="0" dirty="0">
                <a:ln>
                  <a:noFill/>
                </a:ln>
                <a:solidFill>
                  <a:srgbClr val="231F20"/>
                </a:solidFill>
                <a:effectLst/>
                <a:uLnTx/>
                <a:uFillTx/>
                <a:latin typeface="Arial"/>
                <a:ea typeface="+mn-ea"/>
                <a:cs typeface="Arial"/>
              </a:rPr>
              <a:t>might </a:t>
            </a:r>
            <a:r>
              <a:rPr kumimoji="0" sz="812" b="0" i="0" u="none" strike="noStrike" kern="1200" cap="none" spc="-26" normalizeH="0" baseline="0" noProof="0" dirty="0">
                <a:ln>
                  <a:noFill/>
                </a:ln>
                <a:solidFill>
                  <a:srgbClr val="231F20"/>
                </a:solidFill>
                <a:effectLst/>
                <a:uLnTx/>
                <a:uFillTx/>
                <a:latin typeface="Arial"/>
                <a:ea typeface="+mn-ea"/>
                <a:cs typeface="Arial"/>
              </a:rPr>
              <a:t>make </a:t>
            </a:r>
            <a:r>
              <a:rPr kumimoji="0" sz="812" b="0" i="0" u="none" strike="noStrike" kern="1200" cap="none" spc="-4" normalizeH="0" baseline="0" noProof="0" dirty="0">
                <a:ln>
                  <a:noFill/>
                </a:ln>
                <a:solidFill>
                  <a:srgbClr val="231F20"/>
                </a:solidFill>
                <a:effectLst/>
                <a:uLnTx/>
                <a:uFillTx/>
                <a:latin typeface="Arial"/>
                <a:ea typeface="+mn-ea"/>
                <a:cs typeface="Arial"/>
              </a:rPr>
              <a:t>long-term  </a:t>
            </a:r>
            <a:r>
              <a:rPr kumimoji="0" sz="812" b="0" i="0" u="none" strike="noStrike" kern="1200" cap="none" spc="0" normalizeH="0" baseline="0" noProof="0" dirty="0">
                <a:ln>
                  <a:noFill/>
                </a:ln>
                <a:solidFill>
                  <a:srgbClr val="231F20"/>
                </a:solidFill>
                <a:effectLst/>
                <a:uLnTx/>
                <a:uFillTx/>
                <a:latin typeface="Arial"/>
                <a:ea typeface="+mn-ea"/>
                <a:cs typeface="Arial"/>
              </a:rPr>
              <a:t>restrictions</a:t>
            </a:r>
            <a:r>
              <a:rPr kumimoji="0" sz="812" b="0" i="0" u="none" strike="noStrike" kern="1200" cap="none" spc="-21" normalizeH="0" baseline="0" noProof="0" dirty="0">
                <a:ln>
                  <a:noFill/>
                </a:ln>
                <a:solidFill>
                  <a:srgbClr val="231F20"/>
                </a:solidFill>
                <a:effectLst/>
                <a:uLnTx/>
                <a:uFillTx/>
                <a:latin typeface="Arial"/>
                <a:ea typeface="+mn-ea"/>
                <a:cs typeface="Arial"/>
              </a:rPr>
              <a:t> </a:t>
            </a:r>
            <a:r>
              <a:rPr kumimoji="0" sz="812" b="0" i="0" u="none" strike="noStrike" kern="1200" cap="none" spc="-17" normalizeH="0" baseline="0" noProof="0" dirty="0">
                <a:ln>
                  <a:noFill/>
                </a:ln>
                <a:solidFill>
                  <a:srgbClr val="231F20"/>
                </a:solidFill>
                <a:effectLst/>
                <a:uLnTx/>
                <a:uFillTx/>
                <a:latin typeface="Arial"/>
                <a:ea typeface="+mn-ea"/>
                <a:cs typeface="Arial"/>
              </a:rPr>
              <a:t>unfeasible</a:t>
            </a:r>
            <a:r>
              <a:rPr kumimoji="0" sz="705" b="0" i="0" u="none" strike="noStrike" kern="1200" cap="none" spc="-26" normalizeH="0" baseline="35353" noProof="0" dirty="0">
                <a:ln>
                  <a:noFill/>
                </a:ln>
                <a:solidFill>
                  <a:srgbClr val="231F20"/>
                </a:solidFill>
                <a:effectLst/>
                <a:uLnTx/>
                <a:uFillTx/>
                <a:latin typeface="Arial"/>
                <a:ea typeface="+mn-ea"/>
                <a:cs typeface="Arial"/>
              </a:rPr>
              <a:t>2</a:t>
            </a:r>
            <a:endParaRPr kumimoji="0" sz="705" b="0" i="0" u="none" strike="noStrike" kern="1200" cap="none" spc="0" normalizeH="0" baseline="35353" noProof="0">
              <a:ln>
                <a:noFill/>
              </a:ln>
              <a:solidFill>
                <a:prstClr val="black"/>
              </a:solidFill>
              <a:effectLst/>
              <a:uLnTx/>
              <a:uFillTx/>
              <a:latin typeface="Arial"/>
              <a:ea typeface="+mn-ea"/>
              <a:cs typeface="Arial"/>
            </a:endParaRPr>
          </a:p>
          <a:p>
            <a:pPr marL="355639" marR="0" lvl="0" indent="-119994" algn="just" defTabSz="781864" rtl="0" eaLnBrk="1" fontAlgn="auto" latinLnBrk="0" hangingPunct="1">
              <a:lnSpc>
                <a:spcPct val="100000"/>
              </a:lnSpc>
              <a:spcBef>
                <a:spcPts val="586"/>
              </a:spcBef>
              <a:spcAft>
                <a:spcPts val="0"/>
              </a:spcAft>
              <a:buClrTx/>
              <a:buSzTx/>
              <a:buFontTx/>
              <a:buChar char="•"/>
              <a:tabLst>
                <a:tab pos="356182" algn="l"/>
              </a:tabLst>
              <a:defRPr/>
            </a:pPr>
            <a:r>
              <a:rPr kumimoji="0" sz="812" b="0" i="0" u="none" strike="noStrike" kern="1200" cap="none" spc="-17" normalizeH="0" baseline="0" noProof="0" dirty="0">
                <a:ln>
                  <a:noFill/>
                </a:ln>
                <a:solidFill>
                  <a:srgbClr val="231F20"/>
                </a:solidFill>
                <a:effectLst/>
                <a:uLnTx/>
                <a:uFillTx/>
                <a:latin typeface="Arial"/>
                <a:ea typeface="+mn-ea"/>
                <a:cs typeface="Arial"/>
              </a:rPr>
              <a:t>Patients </a:t>
            </a:r>
            <a:r>
              <a:rPr kumimoji="0" sz="812" b="0" i="0" u="none" strike="noStrike" kern="1200" cap="none" spc="-30" normalizeH="0" baseline="0" noProof="0" dirty="0">
                <a:ln>
                  <a:noFill/>
                </a:ln>
                <a:solidFill>
                  <a:srgbClr val="231F20"/>
                </a:solidFill>
                <a:effectLst/>
                <a:uLnTx/>
                <a:uFillTx/>
                <a:latin typeface="Arial"/>
                <a:ea typeface="+mn-ea"/>
                <a:cs typeface="Arial"/>
              </a:rPr>
              <a:t>need </a:t>
            </a:r>
            <a:r>
              <a:rPr kumimoji="0" sz="812" b="0" i="0" u="none" strike="noStrike" kern="1200" cap="none" spc="-9" normalizeH="0" baseline="0" noProof="0" dirty="0">
                <a:ln>
                  <a:noFill/>
                </a:ln>
                <a:solidFill>
                  <a:srgbClr val="231F20"/>
                </a:solidFill>
                <a:effectLst/>
                <a:uLnTx/>
                <a:uFillTx/>
                <a:latin typeface="Arial"/>
                <a:ea typeface="+mn-ea"/>
                <a:cs typeface="Arial"/>
              </a:rPr>
              <a:t>intensive </a:t>
            </a:r>
            <a:r>
              <a:rPr kumimoji="0" sz="812" b="0" i="0" u="none" strike="noStrike" kern="1200" cap="none" spc="-4" normalizeH="0" baseline="0" noProof="0" dirty="0">
                <a:ln>
                  <a:noFill/>
                </a:ln>
                <a:solidFill>
                  <a:srgbClr val="231F20"/>
                </a:solidFill>
                <a:effectLst/>
                <a:uLnTx/>
                <a:uFillTx/>
                <a:latin typeface="Arial"/>
                <a:ea typeface="+mn-ea"/>
                <a:cs typeface="Arial"/>
              </a:rPr>
              <a:t>dietetic </a:t>
            </a:r>
            <a:r>
              <a:rPr kumimoji="0" sz="812" b="0" i="0" u="none" strike="noStrike" kern="1200" cap="none" spc="0" normalizeH="0" baseline="0" noProof="0" dirty="0">
                <a:ln>
                  <a:noFill/>
                </a:ln>
                <a:solidFill>
                  <a:srgbClr val="231F20"/>
                </a:solidFill>
                <a:effectLst/>
                <a:uLnTx/>
                <a:uFillTx/>
                <a:latin typeface="Arial"/>
                <a:ea typeface="+mn-ea"/>
                <a:cs typeface="Arial"/>
              </a:rPr>
              <a:t>support </a:t>
            </a:r>
            <a:r>
              <a:rPr kumimoji="0" sz="812" b="0" i="0" u="none" strike="noStrike" kern="1200" cap="none" spc="13" normalizeH="0" baseline="0" noProof="0" dirty="0">
                <a:ln>
                  <a:noFill/>
                </a:ln>
                <a:solidFill>
                  <a:srgbClr val="231F20"/>
                </a:solidFill>
                <a:effectLst/>
                <a:uLnTx/>
                <a:uFillTx/>
                <a:latin typeface="Arial"/>
                <a:ea typeface="+mn-ea"/>
                <a:cs typeface="Arial"/>
              </a:rPr>
              <a:t>to </a:t>
            </a:r>
            <a:r>
              <a:rPr kumimoji="0" sz="812" b="0" i="0" u="none" strike="noStrike" kern="1200" cap="none" spc="-13" normalizeH="0" baseline="0" noProof="0" dirty="0">
                <a:ln>
                  <a:noFill/>
                </a:ln>
                <a:solidFill>
                  <a:srgbClr val="231F20"/>
                </a:solidFill>
                <a:effectLst/>
                <a:uLnTx/>
                <a:uFillTx/>
                <a:latin typeface="Arial"/>
                <a:ea typeface="+mn-ea"/>
                <a:cs typeface="Arial"/>
              </a:rPr>
              <a:t>prevent </a:t>
            </a:r>
            <a:r>
              <a:rPr kumimoji="0" sz="812" b="0" i="0" u="none" strike="noStrike" kern="1200" cap="none" spc="4" normalizeH="0" baseline="0" noProof="0" dirty="0">
                <a:ln>
                  <a:noFill/>
                </a:ln>
                <a:solidFill>
                  <a:srgbClr val="231F20"/>
                </a:solidFill>
                <a:effectLst/>
                <a:uLnTx/>
                <a:uFillTx/>
                <a:latin typeface="Arial"/>
                <a:ea typeface="+mn-ea"/>
                <a:cs typeface="Arial"/>
              </a:rPr>
              <a:t>vitamin </a:t>
            </a:r>
            <a:r>
              <a:rPr kumimoji="0" sz="812" b="0" i="0" u="none" strike="noStrike" kern="1200" cap="none" spc="-17" normalizeH="0" baseline="0" noProof="0" dirty="0">
                <a:ln>
                  <a:noFill/>
                </a:ln>
                <a:solidFill>
                  <a:srgbClr val="231F20"/>
                </a:solidFill>
                <a:effectLst/>
                <a:uLnTx/>
                <a:uFillTx/>
                <a:latin typeface="Arial"/>
                <a:ea typeface="+mn-ea"/>
                <a:cs typeface="Arial"/>
              </a:rPr>
              <a:t>and </a:t>
            </a:r>
            <a:r>
              <a:rPr kumimoji="0" sz="812" b="0" i="0" u="none" strike="noStrike" kern="1200" cap="none" spc="9" normalizeH="0" baseline="0" noProof="0" dirty="0">
                <a:ln>
                  <a:noFill/>
                </a:ln>
                <a:solidFill>
                  <a:srgbClr val="231F20"/>
                </a:solidFill>
                <a:effectLst/>
                <a:uLnTx/>
                <a:uFillTx/>
                <a:latin typeface="Arial"/>
                <a:ea typeface="+mn-ea"/>
                <a:cs typeface="Arial"/>
              </a:rPr>
              <a:t>nutrient</a:t>
            </a:r>
            <a:r>
              <a:rPr kumimoji="0" sz="812" b="0" i="0" u="none" strike="noStrike" kern="1200" cap="none" spc="-86" normalizeH="0" baseline="0" noProof="0" dirty="0">
                <a:ln>
                  <a:noFill/>
                </a:ln>
                <a:solidFill>
                  <a:srgbClr val="231F20"/>
                </a:solidFill>
                <a:effectLst/>
                <a:uLnTx/>
                <a:uFillTx/>
                <a:latin typeface="Arial"/>
                <a:ea typeface="+mn-ea"/>
                <a:cs typeface="Arial"/>
              </a:rPr>
              <a:t> </a:t>
            </a:r>
            <a:r>
              <a:rPr kumimoji="0" sz="812" b="0" i="0" u="none" strike="noStrike" kern="1200" cap="none" spc="-17" normalizeH="0" baseline="0" noProof="0" dirty="0">
                <a:ln>
                  <a:noFill/>
                </a:ln>
                <a:solidFill>
                  <a:srgbClr val="231F20"/>
                </a:solidFill>
                <a:effectLst/>
                <a:uLnTx/>
                <a:uFillTx/>
                <a:latin typeface="Arial"/>
                <a:ea typeface="+mn-ea"/>
                <a:cs typeface="Arial"/>
              </a:rPr>
              <a:t>deficiencies</a:t>
            </a:r>
            <a:r>
              <a:rPr kumimoji="0" sz="705" b="0" i="0" u="none" strike="noStrike" kern="1200" cap="none" spc="-26" normalizeH="0" baseline="35353" noProof="0" dirty="0">
                <a:ln>
                  <a:noFill/>
                </a:ln>
                <a:solidFill>
                  <a:srgbClr val="231F20"/>
                </a:solidFill>
                <a:effectLst/>
                <a:uLnTx/>
                <a:uFillTx/>
                <a:latin typeface="Arial"/>
                <a:ea typeface="+mn-ea"/>
                <a:cs typeface="Arial"/>
              </a:rPr>
              <a:t>3</a:t>
            </a:r>
            <a:endParaRPr kumimoji="0" sz="705" b="0" i="0" u="none" strike="noStrike" kern="1200" cap="none" spc="0" normalizeH="0" baseline="35353" noProof="0">
              <a:ln>
                <a:noFill/>
              </a:ln>
              <a:solidFill>
                <a:prstClr val="black"/>
              </a:solidFill>
              <a:effectLst/>
              <a:uLnTx/>
              <a:uFillTx/>
              <a:latin typeface="Arial"/>
              <a:ea typeface="+mn-ea"/>
              <a:cs typeface="Arial"/>
            </a:endParaRPr>
          </a:p>
        </p:txBody>
      </p:sp>
      <p:sp>
        <p:nvSpPr>
          <p:cNvPr id="5" name="object 5"/>
          <p:cNvSpPr txBox="1"/>
          <p:nvPr/>
        </p:nvSpPr>
        <p:spPr>
          <a:xfrm>
            <a:off x="3550380" y="3650964"/>
            <a:ext cx="4924402" cy="1500640"/>
          </a:xfrm>
          <a:prstGeom prst="rect">
            <a:avLst/>
          </a:prstGeom>
          <a:solidFill>
            <a:srgbClr val="FFFFFF"/>
          </a:solidFill>
        </p:spPr>
        <p:txBody>
          <a:bodyPr vert="horz" wrap="square" lIns="0" tIns="106970" rIns="0" bIns="0" rtlCol="0">
            <a:spAutoFit/>
          </a:bodyPr>
          <a:lstStyle/>
          <a:p>
            <a:pPr marL="236188" marR="0" lvl="0" indent="0" algn="l" defTabSz="781864" rtl="0" eaLnBrk="1" fontAlgn="auto" latinLnBrk="0" hangingPunct="1">
              <a:lnSpc>
                <a:spcPct val="100000"/>
              </a:lnSpc>
              <a:spcBef>
                <a:spcPts val="842"/>
              </a:spcBef>
              <a:spcAft>
                <a:spcPts val="0"/>
              </a:spcAft>
              <a:buClrTx/>
              <a:buSzTx/>
              <a:buFontTx/>
              <a:buNone/>
              <a:tabLst/>
              <a:defRPr/>
            </a:pPr>
            <a:r>
              <a:rPr kumimoji="0" sz="1240" b="1" i="0" u="none" strike="noStrike" kern="1200" cap="none" spc="-86" normalizeH="0" baseline="0" noProof="0" dirty="0">
                <a:ln>
                  <a:noFill/>
                </a:ln>
                <a:solidFill>
                  <a:srgbClr val="231F20"/>
                </a:solidFill>
                <a:effectLst/>
                <a:uLnTx/>
                <a:uFillTx/>
                <a:latin typeface="Arial"/>
                <a:ea typeface="+mn-ea"/>
                <a:cs typeface="Arial"/>
              </a:rPr>
              <a:t>Steroid</a:t>
            </a:r>
            <a:r>
              <a:rPr kumimoji="0" sz="1240" b="1" i="0" u="none" strike="noStrike" kern="1200" cap="none" spc="-38" normalizeH="0" baseline="0" noProof="0" dirty="0">
                <a:ln>
                  <a:noFill/>
                </a:ln>
                <a:solidFill>
                  <a:srgbClr val="231F20"/>
                </a:solidFill>
                <a:effectLst/>
                <a:uLnTx/>
                <a:uFillTx/>
                <a:latin typeface="Arial"/>
                <a:ea typeface="+mn-ea"/>
                <a:cs typeface="Arial"/>
              </a:rPr>
              <a:t> </a:t>
            </a:r>
            <a:r>
              <a:rPr kumimoji="0" sz="1240" b="1" i="0" u="none" strike="noStrike" kern="1200" cap="none" spc="-86" normalizeH="0" baseline="0" noProof="0" dirty="0">
                <a:ln>
                  <a:noFill/>
                </a:ln>
                <a:solidFill>
                  <a:srgbClr val="231F20"/>
                </a:solidFill>
                <a:effectLst/>
                <a:uLnTx/>
                <a:uFillTx/>
                <a:latin typeface="Arial"/>
                <a:ea typeface="+mn-ea"/>
                <a:cs typeface="Arial"/>
              </a:rPr>
              <a:t>therapy</a:t>
            </a:r>
            <a:endParaRPr kumimoji="0" sz="1240" b="0" i="0" u="none" strike="noStrike" kern="1200" cap="none" spc="0" normalizeH="0" baseline="0" noProof="0">
              <a:ln>
                <a:noFill/>
              </a:ln>
              <a:solidFill>
                <a:prstClr val="black"/>
              </a:solidFill>
              <a:effectLst/>
              <a:uLnTx/>
              <a:uFillTx/>
              <a:latin typeface="Arial"/>
              <a:ea typeface="+mn-ea"/>
              <a:cs typeface="Arial"/>
            </a:endParaRPr>
          </a:p>
          <a:p>
            <a:pPr marL="355639" marR="0" lvl="0" indent="-119994" algn="l" defTabSz="781864" rtl="0" eaLnBrk="1" fontAlgn="auto" latinLnBrk="0" hangingPunct="1">
              <a:lnSpc>
                <a:spcPct val="100000"/>
              </a:lnSpc>
              <a:spcBef>
                <a:spcPts val="500"/>
              </a:spcBef>
              <a:spcAft>
                <a:spcPts val="0"/>
              </a:spcAft>
              <a:buClrTx/>
              <a:buSzTx/>
              <a:buFontTx/>
              <a:buChar char="•"/>
              <a:tabLst>
                <a:tab pos="356182" algn="l"/>
              </a:tabLst>
              <a:defRPr/>
            </a:pPr>
            <a:r>
              <a:rPr kumimoji="0" sz="812" b="0" i="0" u="none" strike="noStrike" kern="1200" cap="none" spc="-13" normalizeH="0" baseline="0" noProof="0" dirty="0">
                <a:ln>
                  <a:noFill/>
                </a:ln>
                <a:solidFill>
                  <a:srgbClr val="231F20"/>
                </a:solidFill>
                <a:effectLst/>
                <a:uLnTx/>
                <a:uFillTx/>
                <a:latin typeface="Arial"/>
                <a:ea typeface="+mn-ea"/>
                <a:cs typeface="Arial"/>
              </a:rPr>
              <a:t>Off-label </a:t>
            </a:r>
            <a:r>
              <a:rPr kumimoji="0" sz="812" b="0" i="0" u="none" strike="noStrike" kern="1200" cap="none" spc="-4" normalizeH="0" baseline="0" noProof="0" dirty="0">
                <a:ln>
                  <a:noFill/>
                </a:ln>
                <a:solidFill>
                  <a:srgbClr val="231F20"/>
                </a:solidFill>
                <a:effectLst/>
                <a:uLnTx/>
                <a:uFillTx/>
                <a:latin typeface="Arial"/>
                <a:ea typeface="+mn-ea"/>
                <a:cs typeface="Arial"/>
              </a:rPr>
              <a:t>corticosteroids </a:t>
            </a:r>
            <a:r>
              <a:rPr kumimoji="0" sz="812" b="0" i="0" u="none" strike="noStrike" kern="1200" cap="none" spc="-34" normalizeH="0" baseline="0" noProof="0" dirty="0">
                <a:ln>
                  <a:noFill/>
                </a:ln>
                <a:solidFill>
                  <a:srgbClr val="231F20"/>
                </a:solidFill>
                <a:effectLst/>
                <a:uLnTx/>
                <a:uFillTx/>
                <a:latin typeface="Arial"/>
                <a:ea typeface="+mn-ea"/>
                <a:cs typeface="Arial"/>
              </a:rPr>
              <a:t>are </a:t>
            </a:r>
            <a:r>
              <a:rPr kumimoji="0" sz="812" b="0" i="0" u="none" strike="noStrike" kern="1200" cap="none" spc="9" normalizeH="0" baseline="0" noProof="0" dirty="0">
                <a:ln>
                  <a:noFill/>
                </a:ln>
                <a:solidFill>
                  <a:srgbClr val="231F20"/>
                </a:solidFill>
                <a:effectLst/>
                <a:uLnTx/>
                <a:uFillTx/>
                <a:latin typeface="Arial"/>
                <a:ea typeface="+mn-ea"/>
                <a:cs typeface="Arial"/>
              </a:rPr>
              <a:t>not </a:t>
            </a:r>
            <a:r>
              <a:rPr kumimoji="0" sz="812" b="0" i="0" u="none" strike="noStrike" kern="1200" cap="none" spc="4" normalizeH="0" baseline="0" noProof="0" dirty="0">
                <a:ln>
                  <a:noFill/>
                </a:ln>
                <a:solidFill>
                  <a:srgbClr val="231F20"/>
                </a:solidFill>
                <a:effectLst/>
                <a:uLnTx/>
                <a:uFillTx/>
                <a:latin typeface="Arial"/>
                <a:ea typeface="+mn-ea"/>
                <a:cs typeface="Arial"/>
              </a:rPr>
              <a:t>optimised for </a:t>
            </a:r>
            <a:r>
              <a:rPr kumimoji="0" sz="812" b="0" i="0" u="none" strike="noStrike" kern="1200" cap="none" spc="-26" normalizeH="0" baseline="0" noProof="0" dirty="0">
                <a:ln>
                  <a:noFill/>
                </a:ln>
                <a:solidFill>
                  <a:srgbClr val="231F20"/>
                </a:solidFill>
                <a:effectLst/>
                <a:uLnTx/>
                <a:uFillTx/>
                <a:latin typeface="Arial"/>
                <a:ea typeface="+mn-ea"/>
                <a:cs typeface="Arial"/>
              </a:rPr>
              <a:t>oesophageal</a:t>
            </a:r>
            <a:r>
              <a:rPr kumimoji="0" sz="812" b="0" i="0" u="none" strike="noStrike" kern="1200" cap="none" spc="-81" normalizeH="0" baseline="0" noProof="0" dirty="0">
                <a:ln>
                  <a:noFill/>
                </a:ln>
                <a:solidFill>
                  <a:srgbClr val="231F20"/>
                </a:solidFill>
                <a:effectLst/>
                <a:uLnTx/>
                <a:uFillTx/>
                <a:latin typeface="Arial"/>
                <a:ea typeface="+mn-ea"/>
                <a:cs typeface="Arial"/>
              </a:rPr>
              <a:t> </a:t>
            </a:r>
            <a:r>
              <a:rPr kumimoji="0" sz="812" b="0" i="0" u="none" strike="noStrike" kern="1200" cap="none" spc="-21" normalizeH="0" baseline="0" noProof="0" dirty="0">
                <a:ln>
                  <a:noFill/>
                </a:ln>
                <a:solidFill>
                  <a:srgbClr val="231F20"/>
                </a:solidFill>
                <a:effectLst/>
                <a:uLnTx/>
                <a:uFillTx/>
                <a:latin typeface="Arial"/>
                <a:ea typeface="+mn-ea"/>
                <a:cs typeface="Arial"/>
              </a:rPr>
              <a:t>delivery</a:t>
            </a:r>
            <a:r>
              <a:rPr kumimoji="0" sz="705" b="0" i="0" u="none" strike="noStrike" kern="1200" cap="none" spc="-32" normalizeH="0" baseline="35353" noProof="0" dirty="0">
                <a:ln>
                  <a:noFill/>
                </a:ln>
                <a:solidFill>
                  <a:srgbClr val="231F20"/>
                </a:solidFill>
                <a:effectLst/>
                <a:uLnTx/>
                <a:uFillTx/>
                <a:latin typeface="Arial"/>
                <a:ea typeface="+mn-ea"/>
                <a:cs typeface="Arial"/>
              </a:rPr>
              <a:t>4</a:t>
            </a:r>
            <a:endParaRPr kumimoji="0" sz="705" b="0" i="0" u="none" strike="noStrike" kern="1200" cap="none" spc="0" normalizeH="0" baseline="35353" noProof="0">
              <a:ln>
                <a:noFill/>
              </a:ln>
              <a:solidFill>
                <a:prstClr val="black"/>
              </a:solidFill>
              <a:effectLst/>
              <a:uLnTx/>
              <a:uFillTx/>
              <a:latin typeface="Arial"/>
              <a:ea typeface="+mn-ea"/>
              <a:cs typeface="Arial"/>
            </a:endParaRPr>
          </a:p>
          <a:p>
            <a:pPr marL="355639" marR="574997" lvl="0" indent="-119994" algn="l" defTabSz="781864" rtl="0" eaLnBrk="1" fontAlgn="auto" latinLnBrk="0" hangingPunct="1">
              <a:lnSpc>
                <a:spcPct val="110500"/>
              </a:lnSpc>
              <a:spcBef>
                <a:spcPts val="483"/>
              </a:spcBef>
              <a:spcAft>
                <a:spcPts val="0"/>
              </a:spcAft>
              <a:buClrTx/>
              <a:buSzTx/>
              <a:buFontTx/>
              <a:buChar char="•"/>
              <a:tabLst>
                <a:tab pos="356182" algn="l"/>
              </a:tabLst>
              <a:defRPr/>
            </a:pPr>
            <a:r>
              <a:rPr kumimoji="0" sz="812" b="0" i="0" u="none" strike="noStrike" kern="1200" cap="none" spc="4" normalizeH="0" baseline="0" noProof="0" dirty="0">
                <a:ln>
                  <a:noFill/>
                </a:ln>
                <a:solidFill>
                  <a:srgbClr val="231F20"/>
                </a:solidFill>
                <a:effectLst/>
                <a:uLnTx/>
                <a:uFillTx/>
                <a:latin typeface="Arial"/>
                <a:ea typeface="+mn-ea"/>
                <a:cs typeface="Arial"/>
              </a:rPr>
              <a:t>With </a:t>
            </a:r>
            <a:r>
              <a:rPr kumimoji="0" sz="812" b="0" i="0" u="none" strike="noStrike" kern="1200" cap="none" spc="0" normalizeH="0" baseline="0" noProof="0" dirty="0">
                <a:ln>
                  <a:noFill/>
                </a:ln>
                <a:solidFill>
                  <a:srgbClr val="231F20"/>
                </a:solidFill>
                <a:effectLst/>
                <a:uLnTx/>
                <a:uFillTx/>
                <a:latin typeface="Arial"/>
                <a:ea typeface="+mn-ea"/>
                <a:cs typeface="Arial"/>
              </a:rPr>
              <a:t>topical </a:t>
            </a:r>
            <a:r>
              <a:rPr kumimoji="0" sz="812" b="0" i="0" u="none" strike="noStrike" kern="1200" cap="none" spc="-17" normalizeH="0" baseline="0" noProof="0" dirty="0">
                <a:ln>
                  <a:noFill/>
                </a:ln>
                <a:solidFill>
                  <a:srgbClr val="231F20"/>
                </a:solidFill>
                <a:effectLst/>
                <a:uLnTx/>
                <a:uFillTx/>
                <a:latin typeface="Arial"/>
                <a:ea typeface="+mn-ea"/>
                <a:cs typeface="Arial"/>
              </a:rPr>
              <a:t>viscous </a:t>
            </a:r>
            <a:r>
              <a:rPr kumimoji="0" sz="812" b="0" i="0" u="none" strike="noStrike" kern="1200" cap="none" spc="-9" normalizeH="0" baseline="0" noProof="0" dirty="0">
                <a:ln>
                  <a:noFill/>
                </a:ln>
                <a:solidFill>
                  <a:srgbClr val="231F20"/>
                </a:solidFill>
                <a:effectLst/>
                <a:uLnTx/>
                <a:uFillTx/>
                <a:latin typeface="Arial"/>
                <a:ea typeface="+mn-ea"/>
                <a:cs typeface="Arial"/>
              </a:rPr>
              <a:t>steroids, </a:t>
            </a:r>
            <a:r>
              <a:rPr kumimoji="0" sz="812" b="0" i="0" u="none" strike="noStrike" kern="1200" cap="none" spc="-17" normalizeH="0" baseline="0" noProof="0" dirty="0">
                <a:ln>
                  <a:noFill/>
                </a:ln>
                <a:solidFill>
                  <a:srgbClr val="231F20"/>
                </a:solidFill>
                <a:effectLst/>
                <a:uLnTx/>
                <a:uFillTx/>
                <a:latin typeface="Arial"/>
                <a:ea typeface="+mn-ea"/>
                <a:cs typeface="Arial"/>
              </a:rPr>
              <a:t>variable </a:t>
            </a:r>
            <a:r>
              <a:rPr kumimoji="0" sz="812" b="0" i="0" u="none" strike="noStrike" kern="1200" cap="none" spc="-4" normalizeH="0" baseline="0" noProof="0" dirty="0">
                <a:ln>
                  <a:noFill/>
                </a:ln>
                <a:solidFill>
                  <a:srgbClr val="231F20"/>
                </a:solidFill>
                <a:effectLst/>
                <a:uLnTx/>
                <a:uFillTx/>
                <a:latin typeface="Arial"/>
                <a:ea typeface="+mn-ea"/>
                <a:cs typeface="Arial"/>
              </a:rPr>
              <a:t>drug </a:t>
            </a:r>
            <a:r>
              <a:rPr kumimoji="0" sz="812" b="0" i="0" u="none" strike="noStrike" kern="1200" cap="none" spc="-9" normalizeH="0" baseline="0" noProof="0" dirty="0">
                <a:ln>
                  <a:noFill/>
                </a:ln>
                <a:solidFill>
                  <a:srgbClr val="231F20"/>
                </a:solidFill>
                <a:effectLst/>
                <a:uLnTx/>
                <a:uFillTx/>
                <a:latin typeface="Arial"/>
                <a:ea typeface="+mn-ea"/>
                <a:cs typeface="Arial"/>
              </a:rPr>
              <a:t>concentrations </a:t>
            </a:r>
            <a:r>
              <a:rPr kumimoji="0" sz="812" b="0" i="0" u="none" strike="noStrike" kern="1200" cap="none" spc="-34" normalizeH="0" baseline="0" noProof="0" dirty="0">
                <a:ln>
                  <a:noFill/>
                </a:ln>
                <a:solidFill>
                  <a:srgbClr val="231F20"/>
                </a:solidFill>
                <a:effectLst/>
                <a:uLnTx/>
                <a:uFillTx/>
                <a:latin typeface="Arial"/>
                <a:ea typeface="+mn-ea"/>
                <a:cs typeface="Arial"/>
              </a:rPr>
              <a:t>are </a:t>
            </a:r>
            <a:r>
              <a:rPr kumimoji="0" sz="812" b="0" i="0" u="none" strike="noStrike" kern="1200" cap="none" spc="-13" normalizeH="0" baseline="0" noProof="0" dirty="0">
                <a:ln>
                  <a:noFill/>
                </a:ln>
                <a:solidFill>
                  <a:srgbClr val="231F20"/>
                </a:solidFill>
                <a:effectLst/>
                <a:uLnTx/>
                <a:uFillTx/>
                <a:latin typeface="Arial"/>
                <a:ea typeface="+mn-ea"/>
                <a:cs typeface="Arial"/>
              </a:rPr>
              <a:t>possible </a:t>
            </a:r>
            <a:r>
              <a:rPr kumimoji="0" sz="812" b="0" i="0" u="none" strike="noStrike" kern="1200" cap="none" spc="-21" normalizeH="0" baseline="0" noProof="0" dirty="0">
                <a:ln>
                  <a:noFill/>
                </a:ln>
                <a:solidFill>
                  <a:srgbClr val="231F20"/>
                </a:solidFill>
                <a:effectLst/>
                <a:uLnTx/>
                <a:uFillTx/>
                <a:latin typeface="Arial"/>
                <a:ea typeface="+mn-ea"/>
                <a:cs typeface="Arial"/>
              </a:rPr>
              <a:t>when </a:t>
            </a:r>
            <a:r>
              <a:rPr kumimoji="0" sz="812" b="0" i="0" u="none" strike="noStrike" kern="1200" cap="none" spc="-4" normalizeH="0" baseline="0" noProof="0" dirty="0">
                <a:ln>
                  <a:noFill/>
                </a:ln>
                <a:solidFill>
                  <a:srgbClr val="231F20"/>
                </a:solidFill>
                <a:effectLst/>
                <a:uLnTx/>
                <a:uFillTx/>
                <a:latin typeface="Arial"/>
                <a:ea typeface="+mn-ea"/>
                <a:cs typeface="Arial"/>
              </a:rPr>
              <a:t>patients mix  </a:t>
            </a:r>
            <a:r>
              <a:rPr kumimoji="0" sz="812" b="0" i="0" u="none" strike="noStrike" kern="1200" cap="none" spc="-21" normalizeH="0" baseline="0" noProof="0" dirty="0">
                <a:ln>
                  <a:noFill/>
                </a:ln>
                <a:solidFill>
                  <a:srgbClr val="231F20"/>
                </a:solidFill>
                <a:effectLst/>
                <a:uLnTx/>
                <a:uFillTx/>
                <a:latin typeface="Arial"/>
                <a:ea typeface="+mn-ea"/>
                <a:cs typeface="Arial"/>
              </a:rPr>
              <a:t>aqueous </a:t>
            </a:r>
            <a:r>
              <a:rPr kumimoji="0" sz="812" b="0" i="0" u="none" strike="noStrike" kern="1200" cap="none" spc="4" normalizeH="0" baseline="0" noProof="0" dirty="0">
                <a:ln>
                  <a:noFill/>
                </a:ln>
                <a:solidFill>
                  <a:srgbClr val="231F20"/>
                </a:solidFill>
                <a:effectLst/>
                <a:uLnTx/>
                <a:uFillTx/>
                <a:latin typeface="Arial"/>
                <a:ea typeface="+mn-ea"/>
                <a:cs typeface="Arial"/>
              </a:rPr>
              <a:t>forms </a:t>
            </a:r>
            <a:r>
              <a:rPr kumimoji="0" sz="812" b="0" i="0" u="none" strike="noStrike" kern="1200" cap="none" spc="13" normalizeH="0" baseline="0" noProof="0" dirty="0">
                <a:ln>
                  <a:noFill/>
                </a:ln>
                <a:solidFill>
                  <a:srgbClr val="231F20"/>
                </a:solidFill>
                <a:effectLst/>
                <a:uLnTx/>
                <a:uFillTx/>
                <a:latin typeface="Arial"/>
                <a:ea typeface="+mn-ea"/>
                <a:cs typeface="Arial"/>
              </a:rPr>
              <a:t>into</a:t>
            </a:r>
            <a:r>
              <a:rPr kumimoji="0" sz="812" b="0" i="0" u="none" strike="noStrike" kern="1200" cap="none" spc="-38" normalizeH="0" baseline="0" noProof="0" dirty="0">
                <a:ln>
                  <a:noFill/>
                </a:ln>
                <a:solidFill>
                  <a:srgbClr val="231F20"/>
                </a:solidFill>
                <a:effectLst/>
                <a:uLnTx/>
                <a:uFillTx/>
                <a:latin typeface="Arial"/>
                <a:ea typeface="+mn-ea"/>
                <a:cs typeface="Arial"/>
              </a:rPr>
              <a:t> </a:t>
            </a:r>
            <a:r>
              <a:rPr kumimoji="0" sz="812" b="0" i="0" u="none" strike="noStrike" kern="1200" cap="none" spc="-9" normalizeH="0" baseline="0" noProof="0" dirty="0">
                <a:ln>
                  <a:noFill/>
                </a:ln>
                <a:solidFill>
                  <a:srgbClr val="231F20"/>
                </a:solidFill>
                <a:effectLst/>
                <a:uLnTx/>
                <a:uFillTx/>
                <a:latin typeface="Arial"/>
                <a:ea typeface="+mn-ea"/>
                <a:cs typeface="Arial"/>
              </a:rPr>
              <a:t>slurries</a:t>
            </a:r>
            <a:r>
              <a:rPr kumimoji="0" sz="705" b="0" i="0" u="none" strike="noStrike" kern="1200" cap="none" spc="-13" normalizeH="0" baseline="35353" noProof="0" dirty="0">
                <a:ln>
                  <a:noFill/>
                </a:ln>
                <a:solidFill>
                  <a:srgbClr val="231F20"/>
                </a:solidFill>
                <a:effectLst/>
                <a:uLnTx/>
                <a:uFillTx/>
                <a:latin typeface="Arial"/>
                <a:ea typeface="+mn-ea"/>
                <a:cs typeface="Arial"/>
              </a:rPr>
              <a:t>4</a:t>
            </a:r>
            <a:endParaRPr kumimoji="0" sz="705" b="0" i="0" u="none" strike="noStrike" kern="1200" cap="none" spc="0" normalizeH="0" baseline="35353" noProof="0">
              <a:ln>
                <a:noFill/>
              </a:ln>
              <a:solidFill>
                <a:prstClr val="black"/>
              </a:solidFill>
              <a:effectLst/>
              <a:uLnTx/>
              <a:uFillTx/>
              <a:latin typeface="Arial"/>
              <a:ea typeface="+mn-ea"/>
              <a:cs typeface="Arial"/>
            </a:endParaRPr>
          </a:p>
          <a:p>
            <a:pPr marL="355639" marR="0" lvl="0" indent="-119994" algn="l" defTabSz="781864" rtl="0" eaLnBrk="1" fontAlgn="auto" latinLnBrk="0" hangingPunct="1">
              <a:lnSpc>
                <a:spcPct val="100000"/>
              </a:lnSpc>
              <a:spcBef>
                <a:spcPts val="586"/>
              </a:spcBef>
              <a:spcAft>
                <a:spcPts val="0"/>
              </a:spcAft>
              <a:buClrTx/>
              <a:buSzTx/>
              <a:buFontTx/>
              <a:buChar char="•"/>
              <a:tabLst>
                <a:tab pos="356182" algn="l"/>
              </a:tabLst>
              <a:defRPr/>
            </a:pPr>
            <a:r>
              <a:rPr kumimoji="0" sz="812" b="0" i="0" u="none" strike="noStrike" kern="1200" cap="none" spc="-64" normalizeH="0" baseline="0" noProof="0" dirty="0">
                <a:ln>
                  <a:noFill/>
                </a:ln>
                <a:solidFill>
                  <a:srgbClr val="231F20"/>
                </a:solidFill>
                <a:effectLst/>
                <a:uLnTx/>
                <a:uFillTx/>
                <a:latin typeface="Arial"/>
                <a:ea typeface="+mn-ea"/>
                <a:cs typeface="Arial"/>
              </a:rPr>
              <a:t>EoE </a:t>
            </a:r>
            <a:r>
              <a:rPr kumimoji="0" sz="812" b="0" i="0" u="none" strike="noStrike" kern="1200" cap="none" spc="-17" normalizeH="0" baseline="0" noProof="0" dirty="0">
                <a:ln>
                  <a:noFill/>
                </a:ln>
                <a:solidFill>
                  <a:srgbClr val="231F20"/>
                </a:solidFill>
                <a:effectLst/>
                <a:uLnTx/>
                <a:uFillTx/>
                <a:latin typeface="Arial"/>
                <a:ea typeface="+mn-ea"/>
                <a:cs typeface="Arial"/>
              </a:rPr>
              <a:t>recurs </a:t>
            </a:r>
            <a:r>
              <a:rPr kumimoji="0" sz="812" b="0" i="0" u="none" strike="noStrike" kern="1200" cap="none" spc="17" normalizeH="0" baseline="0" noProof="0" dirty="0">
                <a:ln>
                  <a:noFill/>
                </a:ln>
                <a:solidFill>
                  <a:srgbClr val="231F20"/>
                </a:solidFill>
                <a:effectLst/>
                <a:uLnTx/>
                <a:uFillTx/>
                <a:latin typeface="Arial"/>
                <a:ea typeface="+mn-ea"/>
                <a:cs typeface="Arial"/>
              </a:rPr>
              <a:t>if </a:t>
            </a:r>
            <a:r>
              <a:rPr kumimoji="0" sz="812" b="0" i="0" u="none" strike="noStrike" kern="1200" cap="none" spc="-4" normalizeH="0" baseline="0" noProof="0" dirty="0">
                <a:ln>
                  <a:noFill/>
                </a:ln>
                <a:solidFill>
                  <a:srgbClr val="231F20"/>
                </a:solidFill>
                <a:effectLst/>
                <a:uLnTx/>
                <a:uFillTx/>
                <a:latin typeface="Arial"/>
                <a:ea typeface="+mn-ea"/>
                <a:cs typeface="Arial"/>
              </a:rPr>
              <a:t>treatment is</a:t>
            </a:r>
            <a:r>
              <a:rPr kumimoji="0" sz="812" b="0" i="0" u="none" strike="noStrike" kern="1200" cap="none" spc="-21" normalizeH="0" baseline="0" noProof="0" dirty="0">
                <a:ln>
                  <a:noFill/>
                </a:ln>
                <a:solidFill>
                  <a:srgbClr val="231F20"/>
                </a:solidFill>
                <a:effectLst/>
                <a:uLnTx/>
                <a:uFillTx/>
                <a:latin typeface="Arial"/>
                <a:ea typeface="+mn-ea"/>
                <a:cs typeface="Arial"/>
              </a:rPr>
              <a:t> </a:t>
            </a:r>
            <a:r>
              <a:rPr kumimoji="0" sz="812" b="0" i="0" u="none" strike="noStrike" kern="1200" cap="none" spc="-4" normalizeH="0" baseline="0" noProof="0" dirty="0">
                <a:ln>
                  <a:noFill/>
                </a:ln>
                <a:solidFill>
                  <a:srgbClr val="231F20"/>
                </a:solidFill>
                <a:effectLst/>
                <a:uLnTx/>
                <a:uFillTx/>
                <a:latin typeface="Arial"/>
                <a:ea typeface="+mn-ea"/>
                <a:cs typeface="Arial"/>
              </a:rPr>
              <a:t>discontinued</a:t>
            </a:r>
            <a:r>
              <a:rPr kumimoji="0" sz="705" b="0" i="0" u="none" strike="noStrike" kern="1200" cap="none" spc="-6" normalizeH="0" baseline="35353" noProof="0" dirty="0">
                <a:ln>
                  <a:noFill/>
                </a:ln>
                <a:solidFill>
                  <a:srgbClr val="231F20"/>
                </a:solidFill>
                <a:effectLst/>
                <a:uLnTx/>
                <a:uFillTx/>
                <a:latin typeface="Arial"/>
                <a:ea typeface="+mn-ea"/>
                <a:cs typeface="Arial"/>
              </a:rPr>
              <a:t>5,6</a:t>
            </a:r>
            <a:endParaRPr kumimoji="0" sz="705" b="0" i="0" u="none" strike="noStrike" kern="1200" cap="none" spc="0" normalizeH="0" baseline="35353" noProof="0">
              <a:ln>
                <a:noFill/>
              </a:ln>
              <a:solidFill>
                <a:prstClr val="black"/>
              </a:solidFill>
              <a:effectLst/>
              <a:uLnTx/>
              <a:uFillTx/>
              <a:latin typeface="Arial"/>
              <a:ea typeface="+mn-ea"/>
              <a:cs typeface="Arial"/>
            </a:endParaRPr>
          </a:p>
          <a:p>
            <a:pPr marL="355639" marR="426767" lvl="0" indent="-119994" algn="l" defTabSz="781864" rtl="0" eaLnBrk="1" fontAlgn="auto" latinLnBrk="0" hangingPunct="1">
              <a:lnSpc>
                <a:spcPct val="110500"/>
              </a:lnSpc>
              <a:spcBef>
                <a:spcPts val="487"/>
              </a:spcBef>
              <a:spcAft>
                <a:spcPts val="0"/>
              </a:spcAft>
              <a:buClrTx/>
              <a:buSzTx/>
              <a:buFontTx/>
              <a:buChar char="•"/>
              <a:tabLst>
                <a:tab pos="356182" algn="l"/>
              </a:tabLst>
              <a:defRPr/>
            </a:pPr>
            <a:r>
              <a:rPr kumimoji="0" sz="812" b="0" i="0" u="none" strike="noStrike" kern="1200" cap="none" spc="13" normalizeH="0" baseline="0" noProof="0" dirty="0">
                <a:ln>
                  <a:noFill/>
                </a:ln>
                <a:solidFill>
                  <a:srgbClr val="231F20"/>
                </a:solidFill>
                <a:effectLst/>
                <a:uLnTx/>
                <a:uFillTx/>
                <a:latin typeface="Arial"/>
                <a:ea typeface="+mn-ea"/>
                <a:cs typeface="Arial"/>
              </a:rPr>
              <a:t>Most </a:t>
            </a:r>
            <a:r>
              <a:rPr kumimoji="0" sz="812" b="0" i="0" u="none" strike="noStrike" kern="1200" cap="none" spc="-4" normalizeH="0" baseline="0" noProof="0" dirty="0">
                <a:ln>
                  <a:noFill/>
                </a:ln>
                <a:solidFill>
                  <a:srgbClr val="231F20"/>
                </a:solidFill>
                <a:effectLst/>
                <a:uLnTx/>
                <a:uFillTx/>
                <a:latin typeface="Arial"/>
                <a:ea typeface="+mn-ea"/>
                <a:cs typeface="Arial"/>
              </a:rPr>
              <a:t>patients </a:t>
            </a:r>
            <a:r>
              <a:rPr kumimoji="0" sz="812" b="0" i="0" u="none" strike="noStrike" kern="1200" cap="none" spc="-38" normalizeH="0" baseline="0" noProof="0" dirty="0">
                <a:ln>
                  <a:noFill/>
                </a:ln>
                <a:solidFill>
                  <a:srgbClr val="231F20"/>
                </a:solidFill>
                <a:effectLst/>
                <a:uLnTx/>
                <a:uFillTx/>
                <a:latin typeface="Arial"/>
                <a:ea typeface="+mn-ea"/>
                <a:cs typeface="Arial"/>
              </a:rPr>
              <a:t>have </a:t>
            </a:r>
            <a:r>
              <a:rPr kumimoji="0" sz="812" b="0" i="0" u="none" strike="noStrike" kern="1200" cap="none" spc="-9" normalizeH="0" baseline="0" noProof="0" dirty="0">
                <a:ln>
                  <a:noFill/>
                </a:ln>
                <a:solidFill>
                  <a:srgbClr val="231F20"/>
                </a:solidFill>
                <a:effectLst/>
                <a:uLnTx/>
                <a:uFillTx/>
                <a:latin typeface="Arial"/>
                <a:ea typeface="+mn-ea"/>
                <a:cs typeface="Arial"/>
              </a:rPr>
              <a:t>recurrent </a:t>
            </a:r>
            <a:r>
              <a:rPr kumimoji="0" sz="812" b="0" i="0" u="none" strike="noStrike" kern="1200" cap="none" spc="-13" normalizeH="0" baseline="0" noProof="0" dirty="0">
                <a:ln>
                  <a:noFill/>
                </a:ln>
                <a:solidFill>
                  <a:srgbClr val="231F20"/>
                </a:solidFill>
                <a:effectLst/>
                <a:uLnTx/>
                <a:uFillTx/>
                <a:latin typeface="Arial"/>
                <a:ea typeface="+mn-ea"/>
                <a:cs typeface="Arial"/>
              </a:rPr>
              <a:t>endoscopic </a:t>
            </a:r>
            <a:r>
              <a:rPr kumimoji="0" sz="812" b="0" i="0" u="none" strike="noStrike" kern="1200" cap="none" spc="-17" normalizeH="0" baseline="0" noProof="0" dirty="0">
                <a:ln>
                  <a:noFill/>
                </a:ln>
                <a:solidFill>
                  <a:srgbClr val="231F20"/>
                </a:solidFill>
                <a:effectLst/>
                <a:uLnTx/>
                <a:uFillTx/>
                <a:latin typeface="Arial"/>
                <a:ea typeface="+mn-ea"/>
                <a:cs typeface="Arial"/>
              </a:rPr>
              <a:t>and </a:t>
            </a:r>
            <a:r>
              <a:rPr kumimoji="0" sz="812" b="0" i="0" u="none" strike="noStrike" kern="1200" cap="none" spc="0" normalizeH="0" baseline="0" noProof="0" dirty="0">
                <a:ln>
                  <a:noFill/>
                </a:ln>
                <a:solidFill>
                  <a:srgbClr val="231F20"/>
                </a:solidFill>
                <a:effectLst/>
                <a:uLnTx/>
                <a:uFillTx/>
                <a:latin typeface="Arial"/>
                <a:ea typeface="+mn-ea"/>
                <a:cs typeface="Arial"/>
              </a:rPr>
              <a:t>histologic </a:t>
            </a:r>
            <a:r>
              <a:rPr kumimoji="0" sz="812" b="0" i="0" u="none" strike="noStrike" kern="1200" cap="none" spc="-17" normalizeH="0" baseline="0" noProof="0" dirty="0">
                <a:ln>
                  <a:noFill/>
                </a:ln>
                <a:solidFill>
                  <a:srgbClr val="231F20"/>
                </a:solidFill>
                <a:effectLst/>
                <a:uLnTx/>
                <a:uFillTx/>
                <a:latin typeface="Arial"/>
                <a:ea typeface="+mn-ea"/>
                <a:cs typeface="Arial"/>
              </a:rPr>
              <a:t>features </a:t>
            </a:r>
            <a:r>
              <a:rPr kumimoji="0" sz="812" b="0" i="0" u="none" strike="noStrike" kern="1200" cap="none" spc="0" normalizeH="0" baseline="0" noProof="0" dirty="0">
                <a:ln>
                  <a:noFill/>
                </a:ln>
                <a:solidFill>
                  <a:srgbClr val="231F20"/>
                </a:solidFill>
                <a:effectLst/>
                <a:uLnTx/>
                <a:uFillTx/>
                <a:latin typeface="Arial"/>
                <a:ea typeface="+mn-ea"/>
                <a:cs typeface="Arial"/>
              </a:rPr>
              <a:t>that </a:t>
            </a:r>
            <a:r>
              <a:rPr kumimoji="0" sz="812" b="0" i="0" u="none" strike="noStrike" kern="1200" cap="none" spc="-34" normalizeH="0" baseline="0" noProof="0" dirty="0">
                <a:ln>
                  <a:noFill/>
                </a:ln>
                <a:solidFill>
                  <a:srgbClr val="231F20"/>
                </a:solidFill>
                <a:effectLst/>
                <a:uLnTx/>
                <a:uFillTx/>
                <a:latin typeface="Arial"/>
                <a:ea typeface="+mn-ea"/>
                <a:cs typeface="Arial"/>
              </a:rPr>
              <a:t>are </a:t>
            </a:r>
            <a:r>
              <a:rPr kumimoji="0" sz="812" b="0" i="0" u="none" strike="noStrike" kern="1200" cap="none" spc="9" normalizeH="0" baseline="0" noProof="0" dirty="0">
                <a:ln>
                  <a:noFill/>
                </a:ln>
                <a:solidFill>
                  <a:srgbClr val="231F20"/>
                </a:solidFill>
                <a:effectLst/>
                <a:uLnTx/>
                <a:uFillTx/>
                <a:latin typeface="Arial"/>
                <a:ea typeface="+mn-ea"/>
                <a:cs typeface="Arial"/>
              </a:rPr>
              <a:t>not </a:t>
            </a:r>
            <a:r>
              <a:rPr kumimoji="0" sz="812" b="0" i="0" u="none" strike="noStrike" kern="1200" cap="none" spc="-17" normalizeH="0" baseline="0" noProof="0" dirty="0">
                <a:ln>
                  <a:noFill/>
                </a:ln>
                <a:solidFill>
                  <a:srgbClr val="231F20"/>
                </a:solidFill>
                <a:effectLst/>
                <a:uLnTx/>
                <a:uFillTx/>
                <a:latin typeface="Arial"/>
                <a:ea typeface="+mn-ea"/>
                <a:cs typeface="Arial"/>
              </a:rPr>
              <a:t>detected</a:t>
            </a:r>
            <a:r>
              <a:rPr kumimoji="0" sz="812" b="0" i="0" u="none" strike="noStrike" kern="1200" cap="none" spc="-56" normalizeH="0" baseline="0" noProof="0" dirty="0">
                <a:ln>
                  <a:noFill/>
                </a:ln>
                <a:solidFill>
                  <a:srgbClr val="231F20"/>
                </a:solidFill>
                <a:effectLst/>
                <a:uLnTx/>
                <a:uFillTx/>
                <a:latin typeface="Arial"/>
                <a:ea typeface="+mn-ea"/>
                <a:cs typeface="Arial"/>
              </a:rPr>
              <a:t> </a:t>
            </a:r>
            <a:r>
              <a:rPr kumimoji="0" sz="812" b="0" i="0" u="none" strike="noStrike" kern="1200" cap="none" spc="-13" normalizeH="0" baseline="0" noProof="0" dirty="0">
                <a:ln>
                  <a:noFill/>
                </a:ln>
                <a:solidFill>
                  <a:srgbClr val="231F20"/>
                </a:solidFill>
                <a:effectLst/>
                <a:uLnTx/>
                <a:uFillTx/>
                <a:latin typeface="Arial"/>
                <a:ea typeface="+mn-ea"/>
                <a:cs typeface="Arial"/>
              </a:rPr>
              <a:t>reliably  </a:t>
            </a:r>
            <a:r>
              <a:rPr kumimoji="0" sz="812" b="0" i="0" u="none" strike="noStrike" kern="1200" cap="none" spc="-38" normalizeH="0" baseline="0" noProof="0" dirty="0">
                <a:ln>
                  <a:noFill/>
                </a:ln>
                <a:solidFill>
                  <a:srgbClr val="231F20"/>
                </a:solidFill>
                <a:effectLst/>
                <a:uLnTx/>
                <a:uFillTx/>
                <a:latin typeface="Arial"/>
                <a:ea typeface="+mn-ea"/>
                <a:cs typeface="Arial"/>
              </a:rPr>
              <a:t>by </a:t>
            </a:r>
            <a:r>
              <a:rPr kumimoji="0" sz="812" b="0" i="0" u="none" strike="noStrike" kern="1200" cap="none" spc="-4" normalizeH="0" baseline="0" noProof="0" dirty="0">
                <a:ln>
                  <a:noFill/>
                </a:ln>
                <a:solidFill>
                  <a:srgbClr val="231F20"/>
                </a:solidFill>
                <a:effectLst/>
                <a:uLnTx/>
                <a:uFillTx/>
                <a:latin typeface="Arial"/>
                <a:ea typeface="+mn-ea"/>
                <a:cs typeface="Arial"/>
              </a:rPr>
              <a:t>symptoms; </a:t>
            </a:r>
            <a:r>
              <a:rPr kumimoji="0" sz="812" b="0" i="0" u="none" strike="noStrike" kern="1200" cap="none" spc="-13" normalizeH="0" baseline="0" noProof="0" dirty="0">
                <a:ln>
                  <a:noFill/>
                </a:ln>
                <a:solidFill>
                  <a:srgbClr val="231F20"/>
                </a:solidFill>
                <a:effectLst/>
                <a:uLnTx/>
                <a:uFillTx/>
                <a:latin typeface="Arial"/>
                <a:ea typeface="+mn-ea"/>
                <a:cs typeface="Arial"/>
              </a:rPr>
              <a:t>therefore, maintenance </a:t>
            </a:r>
            <a:r>
              <a:rPr kumimoji="0" sz="812" b="0" i="0" u="none" strike="noStrike" kern="1200" cap="none" spc="-21" normalizeH="0" baseline="0" noProof="0" dirty="0">
                <a:ln>
                  <a:noFill/>
                </a:ln>
                <a:solidFill>
                  <a:srgbClr val="231F20"/>
                </a:solidFill>
                <a:effectLst/>
                <a:uLnTx/>
                <a:uFillTx/>
                <a:latin typeface="Arial"/>
                <a:ea typeface="+mn-ea"/>
                <a:cs typeface="Arial"/>
              </a:rPr>
              <a:t>therapy </a:t>
            </a:r>
            <a:r>
              <a:rPr kumimoji="0" sz="812" b="0" i="0" u="none" strike="noStrike" kern="1200" cap="none" spc="-4" normalizeH="0" baseline="0" noProof="0" dirty="0">
                <a:ln>
                  <a:noFill/>
                </a:ln>
                <a:solidFill>
                  <a:srgbClr val="231F20"/>
                </a:solidFill>
                <a:effectLst/>
                <a:uLnTx/>
                <a:uFillTx/>
                <a:latin typeface="Arial"/>
                <a:ea typeface="+mn-ea"/>
                <a:cs typeface="Arial"/>
              </a:rPr>
              <a:t>should </a:t>
            </a:r>
            <a:r>
              <a:rPr kumimoji="0" sz="812" b="0" i="0" u="none" strike="noStrike" kern="1200" cap="none" spc="-34" normalizeH="0" baseline="0" noProof="0" dirty="0">
                <a:ln>
                  <a:noFill/>
                </a:ln>
                <a:solidFill>
                  <a:srgbClr val="231F20"/>
                </a:solidFill>
                <a:effectLst/>
                <a:uLnTx/>
                <a:uFillTx/>
                <a:latin typeface="Arial"/>
                <a:ea typeface="+mn-ea"/>
                <a:cs typeface="Arial"/>
              </a:rPr>
              <a:t>be </a:t>
            </a:r>
            <a:r>
              <a:rPr kumimoji="0" sz="812" b="0" i="0" u="none" strike="noStrike" kern="1200" cap="none" spc="-13" normalizeH="0" baseline="0" noProof="0" dirty="0">
                <a:ln>
                  <a:noFill/>
                </a:ln>
                <a:solidFill>
                  <a:srgbClr val="231F20"/>
                </a:solidFill>
                <a:effectLst/>
                <a:uLnTx/>
                <a:uFillTx/>
                <a:latin typeface="Arial"/>
                <a:ea typeface="+mn-ea"/>
                <a:cs typeface="Arial"/>
              </a:rPr>
              <a:t>recommended </a:t>
            </a:r>
            <a:r>
              <a:rPr kumimoji="0" sz="812" b="0" i="0" u="none" strike="noStrike" kern="1200" cap="none" spc="4" normalizeH="0" baseline="0" noProof="0" dirty="0">
                <a:ln>
                  <a:noFill/>
                </a:ln>
                <a:solidFill>
                  <a:srgbClr val="231F20"/>
                </a:solidFill>
                <a:effectLst/>
                <a:uLnTx/>
                <a:uFillTx/>
                <a:latin typeface="Arial"/>
                <a:ea typeface="+mn-ea"/>
                <a:cs typeface="Arial"/>
              </a:rPr>
              <a:t>for </a:t>
            </a:r>
            <a:r>
              <a:rPr kumimoji="0" sz="812" b="0" i="0" u="none" strike="noStrike" kern="1200" cap="none" spc="-4" normalizeH="0" baseline="0" noProof="0" dirty="0">
                <a:ln>
                  <a:noFill/>
                </a:ln>
                <a:solidFill>
                  <a:srgbClr val="231F20"/>
                </a:solidFill>
                <a:effectLst/>
                <a:uLnTx/>
                <a:uFillTx/>
                <a:latin typeface="Arial"/>
                <a:ea typeface="+mn-ea"/>
                <a:cs typeface="Arial"/>
              </a:rPr>
              <a:t>patients </a:t>
            </a:r>
            <a:r>
              <a:rPr kumimoji="0" sz="812" b="0" i="0" u="none" strike="noStrike" kern="1200" cap="none" spc="9" normalizeH="0" baseline="0" noProof="0" dirty="0">
                <a:ln>
                  <a:noFill/>
                </a:ln>
                <a:solidFill>
                  <a:srgbClr val="231F20"/>
                </a:solidFill>
                <a:effectLst/>
                <a:uLnTx/>
                <a:uFillTx/>
                <a:latin typeface="Arial"/>
                <a:ea typeface="+mn-ea"/>
                <a:cs typeface="Arial"/>
              </a:rPr>
              <a:t>with </a:t>
            </a:r>
            <a:r>
              <a:rPr kumimoji="0" sz="812" b="0" i="0" u="none" strike="noStrike" kern="1200" cap="none" spc="-51" normalizeH="0" baseline="0" noProof="0" dirty="0">
                <a:ln>
                  <a:noFill/>
                </a:ln>
                <a:solidFill>
                  <a:srgbClr val="231F20"/>
                </a:solidFill>
                <a:effectLst/>
                <a:uLnTx/>
                <a:uFillTx/>
                <a:latin typeface="Arial"/>
                <a:ea typeface="+mn-ea"/>
                <a:cs typeface="Arial"/>
              </a:rPr>
              <a:t>a  </a:t>
            </a:r>
            <a:r>
              <a:rPr kumimoji="0" sz="812" b="0" i="0" u="none" strike="noStrike" kern="1200" cap="none" spc="0" normalizeH="0" baseline="0" noProof="0" dirty="0">
                <a:ln>
                  <a:noFill/>
                </a:ln>
                <a:solidFill>
                  <a:srgbClr val="231F20"/>
                </a:solidFill>
                <a:effectLst/>
                <a:uLnTx/>
                <a:uFillTx/>
                <a:latin typeface="Arial"/>
                <a:ea typeface="+mn-ea"/>
                <a:cs typeface="Arial"/>
              </a:rPr>
              <a:t>histologic </a:t>
            </a:r>
            <a:r>
              <a:rPr kumimoji="0" sz="812" b="0" i="0" u="none" strike="noStrike" kern="1200" cap="none" spc="-21" normalizeH="0" baseline="0" noProof="0" dirty="0">
                <a:ln>
                  <a:noFill/>
                </a:ln>
                <a:solidFill>
                  <a:srgbClr val="231F20"/>
                </a:solidFill>
                <a:effectLst/>
                <a:uLnTx/>
                <a:uFillTx/>
                <a:latin typeface="Arial"/>
                <a:ea typeface="+mn-ea"/>
                <a:cs typeface="Arial"/>
              </a:rPr>
              <a:t>response </a:t>
            </a:r>
            <a:r>
              <a:rPr kumimoji="0" sz="812" b="0" i="0" u="none" strike="noStrike" kern="1200" cap="none" spc="13" normalizeH="0" baseline="0" noProof="0" dirty="0">
                <a:ln>
                  <a:noFill/>
                </a:ln>
                <a:solidFill>
                  <a:srgbClr val="231F20"/>
                </a:solidFill>
                <a:effectLst/>
                <a:uLnTx/>
                <a:uFillTx/>
                <a:latin typeface="Arial"/>
                <a:ea typeface="+mn-ea"/>
                <a:cs typeface="Arial"/>
              </a:rPr>
              <a:t>to </a:t>
            </a:r>
            <a:r>
              <a:rPr kumimoji="0" sz="812" b="0" i="0" u="none" strike="noStrike" kern="1200" cap="none" spc="0" normalizeH="0" baseline="0" noProof="0" dirty="0">
                <a:ln>
                  <a:noFill/>
                </a:ln>
                <a:solidFill>
                  <a:srgbClr val="231F20"/>
                </a:solidFill>
                <a:effectLst/>
                <a:uLnTx/>
                <a:uFillTx/>
                <a:latin typeface="Arial"/>
                <a:ea typeface="+mn-ea"/>
                <a:cs typeface="Arial"/>
              </a:rPr>
              <a:t>topical</a:t>
            </a:r>
            <a:r>
              <a:rPr kumimoji="0" sz="812" b="0" i="0" u="none" strike="noStrike" kern="1200" cap="none" spc="-64" normalizeH="0" baseline="0" noProof="0" dirty="0">
                <a:ln>
                  <a:noFill/>
                </a:ln>
                <a:solidFill>
                  <a:srgbClr val="231F20"/>
                </a:solidFill>
                <a:effectLst/>
                <a:uLnTx/>
                <a:uFillTx/>
                <a:latin typeface="Arial"/>
                <a:ea typeface="+mn-ea"/>
                <a:cs typeface="Arial"/>
              </a:rPr>
              <a:t> </a:t>
            </a:r>
            <a:r>
              <a:rPr kumimoji="0" sz="812" b="0" i="0" u="none" strike="noStrike" kern="1200" cap="none" spc="-9" normalizeH="0" baseline="0" noProof="0" dirty="0">
                <a:ln>
                  <a:noFill/>
                </a:ln>
                <a:solidFill>
                  <a:srgbClr val="231F20"/>
                </a:solidFill>
                <a:effectLst/>
                <a:uLnTx/>
                <a:uFillTx/>
                <a:latin typeface="Arial"/>
                <a:ea typeface="+mn-ea"/>
                <a:cs typeface="Arial"/>
              </a:rPr>
              <a:t>steroids</a:t>
            </a:r>
            <a:r>
              <a:rPr kumimoji="0" sz="705" b="0" i="0" u="none" strike="noStrike" kern="1200" cap="none" spc="-13" normalizeH="0" baseline="35353" noProof="0" dirty="0">
                <a:ln>
                  <a:noFill/>
                </a:ln>
                <a:solidFill>
                  <a:srgbClr val="231F20"/>
                </a:solidFill>
                <a:effectLst/>
                <a:uLnTx/>
                <a:uFillTx/>
                <a:latin typeface="Arial"/>
                <a:ea typeface="+mn-ea"/>
                <a:cs typeface="Arial"/>
              </a:rPr>
              <a:t>5</a:t>
            </a:r>
            <a:endParaRPr kumimoji="0" sz="705" b="0" i="0" u="none" strike="noStrike" kern="1200" cap="none" spc="0" normalizeH="0" baseline="35353" noProof="0">
              <a:ln>
                <a:noFill/>
              </a:ln>
              <a:solidFill>
                <a:prstClr val="black"/>
              </a:solidFill>
              <a:effectLst/>
              <a:uLnTx/>
              <a:uFillTx/>
              <a:latin typeface="Arial"/>
              <a:ea typeface="+mn-ea"/>
              <a:cs typeface="Arial"/>
            </a:endParaRPr>
          </a:p>
        </p:txBody>
      </p:sp>
      <p:sp>
        <p:nvSpPr>
          <p:cNvPr id="6" name="object 6"/>
          <p:cNvSpPr/>
          <p:nvPr/>
        </p:nvSpPr>
        <p:spPr>
          <a:xfrm>
            <a:off x="862707" y="2967841"/>
            <a:ext cx="2610167" cy="2333240"/>
          </a:xfrm>
          <a:custGeom>
            <a:avLst/>
            <a:gdLst/>
            <a:ahLst/>
            <a:cxnLst/>
            <a:rect l="l" t="t" r="r" b="b"/>
            <a:pathLst>
              <a:path w="3052445" h="2728595">
                <a:moveTo>
                  <a:pt x="0" y="2728220"/>
                </a:moveTo>
                <a:lnTo>
                  <a:pt x="3052076" y="2728220"/>
                </a:lnTo>
                <a:lnTo>
                  <a:pt x="3052076" y="0"/>
                </a:lnTo>
                <a:lnTo>
                  <a:pt x="0" y="0"/>
                </a:lnTo>
                <a:lnTo>
                  <a:pt x="0" y="2728220"/>
                </a:lnTo>
                <a:close/>
              </a:path>
            </a:pathLst>
          </a:custGeom>
          <a:solidFill>
            <a:srgbClr val="D9E7E9"/>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379791" y="2967858"/>
            <a:ext cx="1584453" cy="1211417"/>
          </a:xfrm>
          <a:custGeom>
            <a:avLst/>
            <a:gdLst/>
            <a:ahLst/>
            <a:cxnLst/>
            <a:rect l="l" t="t" r="r" b="b"/>
            <a:pathLst>
              <a:path w="1852929" h="1416685">
                <a:moveTo>
                  <a:pt x="1522839" y="0"/>
                </a:moveTo>
                <a:lnTo>
                  <a:pt x="1043443" y="0"/>
                </a:lnTo>
                <a:lnTo>
                  <a:pt x="317030" y="18990"/>
                </a:lnTo>
                <a:lnTo>
                  <a:pt x="349389" y="341557"/>
                </a:lnTo>
                <a:lnTo>
                  <a:pt x="299580" y="522024"/>
                </a:lnTo>
                <a:lnTo>
                  <a:pt x="0" y="652224"/>
                </a:lnTo>
                <a:lnTo>
                  <a:pt x="301904" y="1274893"/>
                </a:lnTo>
                <a:lnTo>
                  <a:pt x="1135367" y="1416587"/>
                </a:lnTo>
                <a:lnTo>
                  <a:pt x="1496390" y="1236602"/>
                </a:lnTo>
                <a:lnTo>
                  <a:pt x="1852536" y="774348"/>
                </a:lnTo>
                <a:lnTo>
                  <a:pt x="1745703" y="637416"/>
                </a:lnTo>
                <a:lnTo>
                  <a:pt x="1718221" y="613604"/>
                </a:lnTo>
                <a:lnTo>
                  <a:pt x="1505038" y="511661"/>
                </a:lnTo>
                <a:lnTo>
                  <a:pt x="1522839" y="0"/>
                </a:lnTo>
                <a:close/>
              </a:path>
            </a:pathLst>
          </a:custGeom>
          <a:solidFill>
            <a:srgbClr val="E6B4A2"/>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678059" y="2967859"/>
            <a:ext cx="68960" cy="112943"/>
          </a:xfrm>
          <a:custGeom>
            <a:avLst/>
            <a:gdLst/>
            <a:ahLst/>
            <a:cxnLst/>
            <a:rect l="l" t="t" r="r" b="b"/>
            <a:pathLst>
              <a:path w="80644" h="132079">
                <a:moveTo>
                  <a:pt x="80067" y="0"/>
                </a:moveTo>
                <a:lnTo>
                  <a:pt x="23309" y="0"/>
                </a:lnTo>
                <a:lnTo>
                  <a:pt x="4165" y="11912"/>
                </a:lnTo>
                <a:lnTo>
                  <a:pt x="0" y="131610"/>
                </a:lnTo>
                <a:lnTo>
                  <a:pt x="80067" y="0"/>
                </a:lnTo>
                <a:close/>
              </a:path>
            </a:pathLst>
          </a:custGeom>
          <a:solidFill>
            <a:srgbClr val="FAF2EE"/>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678350" y="2978058"/>
            <a:ext cx="1103362" cy="829693"/>
          </a:xfrm>
          <a:custGeom>
            <a:avLst/>
            <a:gdLst/>
            <a:ahLst/>
            <a:cxnLst/>
            <a:rect l="l" t="t" r="r" b="b"/>
            <a:pathLst>
              <a:path w="1290320" h="970279">
                <a:moveTo>
                  <a:pt x="1106632" y="512114"/>
                </a:moveTo>
                <a:lnTo>
                  <a:pt x="945743" y="512114"/>
                </a:lnTo>
                <a:lnTo>
                  <a:pt x="1007021" y="548716"/>
                </a:lnTo>
                <a:lnTo>
                  <a:pt x="1029931" y="593128"/>
                </a:lnTo>
                <a:lnTo>
                  <a:pt x="1045756" y="640486"/>
                </a:lnTo>
                <a:lnTo>
                  <a:pt x="1024128" y="707745"/>
                </a:lnTo>
                <a:lnTo>
                  <a:pt x="960780" y="789546"/>
                </a:lnTo>
                <a:lnTo>
                  <a:pt x="942314" y="834682"/>
                </a:lnTo>
                <a:lnTo>
                  <a:pt x="923328" y="892657"/>
                </a:lnTo>
                <a:lnTo>
                  <a:pt x="930617" y="904633"/>
                </a:lnTo>
                <a:lnTo>
                  <a:pt x="914006" y="917613"/>
                </a:lnTo>
                <a:lnTo>
                  <a:pt x="902741" y="943597"/>
                </a:lnTo>
                <a:lnTo>
                  <a:pt x="904201" y="970000"/>
                </a:lnTo>
                <a:lnTo>
                  <a:pt x="954608" y="883538"/>
                </a:lnTo>
                <a:lnTo>
                  <a:pt x="1015911" y="795248"/>
                </a:lnTo>
                <a:lnTo>
                  <a:pt x="1083373" y="737857"/>
                </a:lnTo>
                <a:lnTo>
                  <a:pt x="1115783" y="715949"/>
                </a:lnTo>
                <a:lnTo>
                  <a:pt x="1252091" y="715949"/>
                </a:lnTo>
                <a:lnTo>
                  <a:pt x="1289964" y="593661"/>
                </a:lnTo>
                <a:lnTo>
                  <a:pt x="1104988" y="538441"/>
                </a:lnTo>
                <a:lnTo>
                  <a:pt x="1106632" y="512114"/>
                </a:lnTo>
                <a:close/>
              </a:path>
              <a:path w="1290320" h="970279">
                <a:moveTo>
                  <a:pt x="1252091" y="715949"/>
                </a:moveTo>
                <a:lnTo>
                  <a:pt x="1115783" y="715949"/>
                </a:lnTo>
                <a:lnTo>
                  <a:pt x="1156017" y="732307"/>
                </a:lnTo>
                <a:lnTo>
                  <a:pt x="1186014" y="773722"/>
                </a:lnTo>
                <a:lnTo>
                  <a:pt x="1196797" y="819061"/>
                </a:lnTo>
                <a:lnTo>
                  <a:pt x="1185341" y="867816"/>
                </a:lnTo>
                <a:lnTo>
                  <a:pt x="1224051" y="806488"/>
                </a:lnTo>
                <a:lnTo>
                  <a:pt x="1252091" y="715949"/>
                </a:lnTo>
                <a:close/>
              </a:path>
              <a:path w="1290320" h="970279">
                <a:moveTo>
                  <a:pt x="0" y="104317"/>
                </a:moveTo>
                <a:lnTo>
                  <a:pt x="149987" y="344779"/>
                </a:lnTo>
                <a:lnTo>
                  <a:pt x="264693" y="426885"/>
                </a:lnTo>
                <a:lnTo>
                  <a:pt x="874547" y="435051"/>
                </a:lnTo>
                <a:lnTo>
                  <a:pt x="880618" y="544575"/>
                </a:lnTo>
                <a:lnTo>
                  <a:pt x="895756" y="531126"/>
                </a:lnTo>
                <a:lnTo>
                  <a:pt x="945743" y="512114"/>
                </a:lnTo>
                <a:lnTo>
                  <a:pt x="1106632" y="512114"/>
                </a:lnTo>
                <a:lnTo>
                  <a:pt x="1126794" y="189229"/>
                </a:lnTo>
                <a:lnTo>
                  <a:pt x="1133182" y="178727"/>
                </a:lnTo>
                <a:lnTo>
                  <a:pt x="886002" y="178727"/>
                </a:lnTo>
                <a:lnTo>
                  <a:pt x="0" y="104317"/>
                </a:lnTo>
                <a:close/>
              </a:path>
              <a:path w="1290320" h="970279">
                <a:moveTo>
                  <a:pt x="1173276" y="0"/>
                </a:moveTo>
                <a:lnTo>
                  <a:pt x="886002" y="178727"/>
                </a:lnTo>
                <a:lnTo>
                  <a:pt x="1133182" y="178727"/>
                </a:lnTo>
                <a:lnTo>
                  <a:pt x="1169098" y="119672"/>
                </a:lnTo>
                <a:lnTo>
                  <a:pt x="1173276" y="0"/>
                </a:lnTo>
                <a:close/>
              </a:path>
            </a:pathLst>
          </a:custGeom>
          <a:solidFill>
            <a:srgbClr val="E5AE9B"/>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862706" y="5040352"/>
            <a:ext cx="412675" cy="260637"/>
          </a:xfrm>
          <a:custGeom>
            <a:avLst/>
            <a:gdLst/>
            <a:ahLst/>
            <a:cxnLst/>
            <a:rect l="l" t="t" r="r" b="b"/>
            <a:pathLst>
              <a:path w="482600" h="304800">
                <a:moveTo>
                  <a:pt x="0" y="0"/>
                </a:moveTo>
                <a:lnTo>
                  <a:pt x="0" y="304533"/>
                </a:lnTo>
                <a:lnTo>
                  <a:pt x="482065" y="304533"/>
                </a:lnTo>
                <a:lnTo>
                  <a:pt x="474662" y="242656"/>
                </a:lnTo>
                <a:lnTo>
                  <a:pt x="459308" y="190371"/>
                </a:lnTo>
                <a:lnTo>
                  <a:pt x="0" y="0"/>
                </a:lnTo>
                <a:close/>
              </a:path>
            </a:pathLst>
          </a:custGeom>
          <a:solidFill>
            <a:srgbClr val="E1A38F"/>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62707" y="3445031"/>
            <a:ext cx="2610167" cy="1855950"/>
          </a:xfrm>
          <a:custGeom>
            <a:avLst/>
            <a:gdLst/>
            <a:ahLst/>
            <a:cxnLst/>
            <a:rect l="l" t="t" r="r" b="b"/>
            <a:pathLst>
              <a:path w="3052445" h="2170429">
                <a:moveTo>
                  <a:pt x="724468" y="11493"/>
                </a:moveTo>
                <a:lnTo>
                  <a:pt x="474596" y="78409"/>
                </a:lnTo>
                <a:lnTo>
                  <a:pt x="131721" y="119049"/>
                </a:lnTo>
                <a:lnTo>
                  <a:pt x="0" y="172148"/>
                </a:lnTo>
                <a:lnTo>
                  <a:pt x="0" y="1344119"/>
                </a:lnTo>
                <a:lnTo>
                  <a:pt x="130756" y="1708670"/>
                </a:lnTo>
                <a:lnTo>
                  <a:pt x="210241" y="2170172"/>
                </a:lnTo>
                <a:lnTo>
                  <a:pt x="3052076" y="2170172"/>
                </a:lnTo>
                <a:lnTo>
                  <a:pt x="3052076" y="586663"/>
                </a:lnTo>
                <a:lnTo>
                  <a:pt x="1355722" y="586663"/>
                </a:lnTo>
                <a:lnTo>
                  <a:pt x="1183142" y="525386"/>
                </a:lnTo>
                <a:lnTo>
                  <a:pt x="993048" y="472630"/>
                </a:lnTo>
                <a:lnTo>
                  <a:pt x="883561" y="325488"/>
                </a:lnTo>
                <a:lnTo>
                  <a:pt x="724468" y="11493"/>
                </a:lnTo>
                <a:close/>
              </a:path>
              <a:path w="3052445" h="2170429">
                <a:moveTo>
                  <a:pt x="2258552" y="0"/>
                </a:moveTo>
                <a:lnTo>
                  <a:pt x="2177907" y="260388"/>
                </a:lnTo>
                <a:lnTo>
                  <a:pt x="2071049" y="429653"/>
                </a:lnTo>
                <a:lnTo>
                  <a:pt x="1872968" y="540512"/>
                </a:lnTo>
                <a:lnTo>
                  <a:pt x="1586417" y="567512"/>
                </a:lnTo>
                <a:lnTo>
                  <a:pt x="1355722" y="586663"/>
                </a:lnTo>
                <a:lnTo>
                  <a:pt x="3052076" y="586663"/>
                </a:lnTo>
                <a:lnTo>
                  <a:pt x="3052076" y="124517"/>
                </a:lnTo>
                <a:lnTo>
                  <a:pt x="3034383" y="118706"/>
                </a:lnTo>
                <a:lnTo>
                  <a:pt x="2569982" y="62039"/>
                </a:lnTo>
                <a:lnTo>
                  <a:pt x="2258552" y="0"/>
                </a:lnTo>
                <a:close/>
              </a:path>
            </a:pathLst>
          </a:custGeom>
          <a:solidFill>
            <a:srgbClr val="FFFFFF"/>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862707" y="3943723"/>
            <a:ext cx="330140" cy="1289065"/>
          </a:xfrm>
          <a:custGeom>
            <a:avLst/>
            <a:gdLst/>
            <a:ahLst/>
            <a:cxnLst/>
            <a:rect l="l" t="t" r="r" b="b"/>
            <a:pathLst>
              <a:path w="386080" h="1507489">
                <a:moveTo>
                  <a:pt x="0" y="0"/>
                </a:moveTo>
                <a:lnTo>
                  <a:pt x="0" y="7211"/>
                </a:lnTo>
                <a:lnTo>
                  <a:pt x="238729" y="646803"/>
                </a:lnTo>
                <a:lnTo>
                  <a:pt x="269463" y="960811"/>
                </a:lnTo>
                <a:lnTo>
                  <a:pt x="284817" y="1362893"/>
                </a:lnTo>
                <a:lnTo>
                  <a:pt x="281439" y="1504447"/>
                </a:lnTo>
                <a:lnTo>
                  <a:pt x="282239" y="1507076"/>
                </a:lnTo>
                <a:lnTo>
                  <a:pt x="385681" y="1437531"/>
                </a:lnTo>
                <a:lnTo>
                  <a:pt x="373158" y="1401183"/>
                </a:lnTo>
                <a:lnTo>
                  <a:pt x="353956" y="1075682"/>
                </a:lnTo>
                <a:lnTo>
                  <a:pt x="277146" y="608513"/>
                </a:lnTo>
                <a:lnTo>
                  <a:pt x="0"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262066" y="4228941"/>
            <a:ext cx="210680" cy="1025171"/>
          </a:xfrm>
          <a:custGeom>
            <a:avLst/>
            <a:gdLst/>
            <a:ahLst/>
            <a:cxnLst/>
            <a:rect l="l" t="t" r="r" b="b"/>
            <a:pathLst>
              <a:path w="246379" h="1198879">
                <a:moveTo>
                  <a:pt x="246160" y="0"/>
                </a:moveTo>
                <a:lnTo>
                  <a:pt x="199059" y="103413"/>
                </a:lnTo>
                <a:lnTo>
                  <a:pt x="201066" y="111376"/>
                </a:lnTo>
                <a:lnTo>
                  <a:pt x="193332" y="115999"/>
                </a:lnTo>
                <a:lnTo>
                  <a:pt x="120942" y="274965"/>
                </a:lnTo>
                <a:lnTo>
                  <a:pt x="44132" y="742147"/>
                </a:lnTo>
                <a:lnTo>
                  <a:pt x="24917" y="1067635"/>
                </a:lnTo>
                <a:lnTo>
                  <a:pt x="0" y="1139987"/>
                </a:lnTo>
                <a:lnTo>
                  <a:pt x="112090" y="1198356"/>
                </a:lnTo>
                <a:lnTo>
                  <a:pt x="117106" y="1190178"/>
                </a:lnTo>
                <a:lnTo>
                  <a:pt x="113271" y="1029345"/>
                </a:lnTo>
                <a:lnTo>
                  <a:pt x="128625" y="627263"/>
                </a:lnTo>
                <a:lnTo>
                  <a:pt x="159359" y="313255"/>
                </a:lnTo>
                <a:lnTo>
                  <a:pt x="246160" y="80692"/>
                </a:lnTo>
                <a:lnTo>
                  <a:pt x="246160"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862707" y="4462457"/>
            <a:ext cx="261180" cy="838381"/>
          </a:xfrm>
          <a:custGeom>
            <a:avLst/>
            <a:gdLst/>
            <a:ahLst/>
            <a:cxnLst/>
            <a:rect l="l" t="t" r="r" b="b"/>
            <a:pathLst>
              <a:path w="305434" h="980439">
                <a:moveTo>
                  <a:pt x="0" y="0"/>
                </a:moveTo>
                <a:lnTo>
                  <a:pt x="0" y="980349"/>
                </a:lnTo>
                <a:lnTo>
                  <a:pt x="305135" y="980349"/>
                </a:lnTo>
                <a:lnTo>
                  <a:pt x="303587" y="970702"/>
                </a:lnTo>
                <a:lnTo>
                  <a:pt x="265182" y="844337"/>
                </a:lnTo>
                <a:lnTo>
                  <a:pt x="226777" y="691150"/>
                </a:lnTo>
                <a:lnTo>
                  <a:pt x="184537" y="587772"/>
                </a:lnTo>
                <a:lnTo>
                  <a:pt x="142284" y="403965"/>
                </a:lnTo>
                <a:lnTo>
                  <a:pt x="80829" y="204829"/>
                </a:lnTo>
                <a:lnTo>
                  <a:pt x="0" y="0"/>
                </a:lnTo>
                <a:close/>
              </a:path>
            </a:pathLst>
          </a:custGeom>
          <a:solidFill>
            <a:srgbClr val="FFFFFF"/>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498285" y="4077005"/>
            <a:ext cx="169414" cy="779195"/>
          </a:xfrm>
          <a:custGeom>
            <a:avLst/>
            <a:gdLst/>
            <a:ahLst/>
            <a:cxnLst/>
            <a:rect l="l" t="t" r="r" b="b"/>
            <a:pathLst>
              <a:path w="198119" h="911225">
                <a:moveTo>
                  <a:pt x="82677" y="0"/>
                </a:moveTo>
                <a:lnTo>
                  <a:pt x="78752" y="656323"/>
                </a:lnTo>
                <a:lnTo>
                  <a:pt x="0" y="911009"/>
                </a:lnTo>
                <a:lnTo>
                  <a:pt x="97777" y="781570"/>
                </a:lnTo>
                <a:lnTo>
                  <a:pt x="174777" y="578929"/>
                </a:lnTo>
                <a:lnTo>
                  <a:pt x="197662" y="387680"/>
                </a:lnTo>
                <a:lnTo>
                  <a:pt x="176530" y="158584"/>
                </a:lnTo>
                <a:lnTo>
                  <a:pt x="176085" y="157111"/>
                </a:lnTo>
                <a:lnTo>
                  <a:pt x="154889" y="130492"/>
                </a:lnTo>
                <a:lnTo>
                  <a:pt x="87693" y="31000"/>
                </a:lnTo>
                <a:lnTo>
                  <a:pt x="83426" y="838"/>
                </a:lnTo>
                <a:lnTo>
                  <a:pt x="82677" y="0"/>
                </a:lnTo>
                <a:close/>
              </a:path>
            </a:pathLst>
          </a:custGeom>
          <a:solidFill>
            <a:srgbClr val="F9E9E1"/>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862708" y="4489411"/>
            <a:ext cx="61358" cy="272582"/>
          </a:xfrm>
          <a:custGeom>
            <a:avLst/>
            <a:gdLst/>
            <a:ahLst/>
            <a:cxnLst/>
            <a:rect l="l" t="t" r="r" b="b"/>
            <a:pathLst>
              <a:path w="71755" h="318770">
                <a:moveTo>
                  <a:pt x="0" y="0"/>
                </a:moveTo>
                <a:lnTo>
                  <a:pt x="0" y="247013"/>
                </a:lnTo>
                <a:lnTo>
                  <a:pt x="71507" y="318306"/>
                </a:lnTo>
                <a:lnTo>
                  <a:pt x="48469" y="115360"/>
                </a:lnTo>
                <a:lnTo>
                  <a:pt x="0" y="0"/>
                </a:lnTo>
                <a:close/>
              </a:path>
            </a:pathLst>
          </a:custGeom>
          <a:solidFill>
            <a:srgbClr val="FFFFFF"/>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002463" y="3353807"/>
            <a:ext cx="1793505" cy="1946954"/>
          </a:xfrm>
          <a:prstGeom prst="rect">
            <a:avLst/>
          </a:prstGeom>
          <a:blipFill>
            <a:blip r:embed="rId2"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714870" y="4065800"/>
            <a:ext cx="74682" cy="53572"/>
          </a:xfrm>
          <a:prstGeom prst="rect">
            <a:avLst/>
          </a:prstGeom>
          <a:blipFill>
            <a:blip r:embed="rId3"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647950" y="4223844"/>
            <a:ext cx="448403" cy="759093"/>
          </a:xfrm>
          <a:prstGeom prst="rect">
            <a:avLst/>
          </a:prstGeom>
          <a:blipFill>
            <a:blip r:embed="rId4"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372674" y="3662380"/>
            <a:ext cx="339305" cy="482851"/>
          </a:xfrm>
          <a:prstGeom prst="rect">
            <a:avLst/>
          </a:prstGeom>
          <a:blipFill>
            <a:blip r:embed="rId5"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671582" y="3976435"/>
            <a:ext cx="90278" cy="56123"/>
          </a:xfrm>
          <a:prstGeom prst="rect">
            <a:avLst/>
          </a:prstGeom>
          <a:blipFill>
            <a:blip r:embed="rId6"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1688783" y="4261430"/>
            <a:ext cx="403704" cy="598182"/>
          </a:xfrm>
          <a:prstGeom prst="rect">
            <a:avLst/>
          </a:prstGeom>
          <a:blipFill>
            <a:blip r:embed="rId7"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2295916" y="3812324"/>
            <a:ext cx="85250" cy="235659"/>
          </a:xfrm>
          <a:custGeom>
            <a:avLst/>
            <a:gdLst/>
            <a:ahLst/>
            <a:cxnLst/>
            <a:rect l="l" t="t" r="r" b="b"/>
            <a:pathLst>
              <a:path w="99694" h="275589">
                <a:moveTo>
                  <a:pt x="12915" y="0"/>
                </a:moveTo>
                <a:lnTo>
                  <a:pt x="0" y="275463"/>
                </a:lnTo>
                <a:lnTo>
                  <a:pt x="99504" y="175552"/>
                </a:lnTo>
                <a:lnTo>
                  <a:pt x="89471" y="92519"/>
                </a:lnTo>
                <a:lnTo>
                  <a:pt x="12915" y="0"/>
                </a:lnTo>
                <a:close/>
              </a:path>
            </a:pathLst>
          </a:custGeom>
          <a:solidFill>
            <a:srgbClr val="E1A38F"/>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2599242" y="3985328"/>
            <a:ext cx="102832" cy="153351"/>
          </a:xfrm>
          <a:prstGeom prst="rect">
            <a:avLst/>
          </a:prstGeom>
          <a:blipFill>
            <a:blip r:embed="rId8"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2513753" y="3778861"/>
            <a:ext cx="78039" cy="110564"/>
          </a:xfrm>
          <a:prstGeom prst="rect">
            <a:avLst/>
          </a:prstGeom>
          <a:blipFill>
            <a:blip r:embed="rId9"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2350659" y="3595058"/>
            <a:ext cx="108316" cy="121521"/>
          </a:xfrm>
          <a:prstGeom prst="rect">
            <a:avLst/>
          </a:prstGeom>
          <a:blipFill>
            <a:blip r:embed="rId10"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1312801" y="3710273"/>
            <a:ext cx="260094" cy="295388"/>
          </a:xfrm>
          <a:custGeom>
            <a:avLst/>
            <a:gdLst/>
            <a:ahLst/>
            <a:cxnLst/>
            <a:rect l="l" t="t" r="r" b="b"/>
            <a:pathLst>
              <a:path w="304164" h="345439">
                <a:moveTo>
                  <a:pt x="0" y="0"/>
                </a:moveTo>
                <a:lnTo>
                  <a:pt x="105435" y="242557"/>
                </a:lnTo>
                <a:lnTo>
                  <a:pt x="213448" y="320116"/>
                </a:lnTo>
                <a:lnTo>
                  <a:pt x="288340" y="345084"/>
                </a:lnTo>
                <a:lnTo>
                  <a:pt x="286346" y="331063"/>
                </a:lnTo>
                <a:lnTo>
                  <a:pt x="303631" y="276542"/>
                </a:lnTo>
                <a:lnTo>
                  <a:pt x="300367" y="238988"/>
                </a:lnTo>
                <a:lnTo>
                  <a:pt x="199720" y="183807"/>
                </a:lnTo>
                <a:lnTo>
                  <a:pt x="0"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1569641" y="3914653"/>
            <a:ext cx="11066" cy="32090"/>
          </a:xfrm>
          <a:prstGeom prst="rect">
            <a:avLst/>
          </a:prstGeom>
          <a:blipFill>
            <a:blip r:embed="rId11"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1671604" y="3989129"/>
            <a:ext cx="113029" cy="109163"/>
          </a:xfrm>
          <a:prstGeom prst="rect">
            <a:avLst/>
          </a:prstGeom>
          <a:blipFill>
            <a:blip r:embed="rId12"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1850793" y="4870143"/>
            <a:ext cx="538106" cy="431136"/>
          </a:xfrm>
          <a:custGeom>
            <a:avLst/>
            <a:gdLst/>
            <a:ahLst/>
            <a:cxnLst/>
            <a:rect l="l" t="t" r="r" b="b"/>
            <a:pathLst>
              <a:path w="629285" h="504189">
                <a:moveTo>
                  <a:pt x="276068" y="0"/>
                </a:moveTo>
                <a:lnTo>
                  <a:pt x="270404" y="6883"/>
                </a:lnTo>
                <a:lnTo>
                  <a:pt x="265476" y="13728"/>
                </a:lnTo>
                <a:lnTo>
                  <a:pt x="184209" y="148844"/>
                </a:lnTo>
                <a:lnTo>
                  <a:pt x="65870" y="379983"/>
                </a:lnTo>
                <a:lnTo>
                  <a:pt x="0" y="503584"/>
                </a:lnTo>
                <a:lnTo>
                  <a:pt x="628925" y="503584"/>
                </a:lnTo>
                <a:lnTo>
                  <a:pt x="541345" y="383070"/>
                </a:lnTo>
                <a:lnTo>
                  <a:pt x="381643" y="159753"/>
                </a:lnTo>
                <a:lnTo>
                  <a:pt x="332329" y="56248"/>
                </a:lnTo>
                <a:lnTo>
                  <a:pt x="328405" y="49936"/>
                </a:lnTo>
                <a:lnTo>
                  <a:pt x="276068" y="0"/>
                </a:lnTo>
                <a:close/>
              </a:path>
            </a:pathLst>
          </a:custGeom>
          <a:solidFill>
            <a:srgbClr val="F5EFEA"/>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708266" y="4869810"/>
            <a:ext cx="378607" cy="430952"/>
          </a:xfrm>
          <a:prstGeom prst="rect">
            <a:avLst/>
          </a:prstGeom>
          <a:blipFill>
            <a:blip r:embed="rId13"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963137" y="4852151"/>
            <a:ext cx="123378" cy="142741"/>
          </a:xfrm>
          <a:prstGeom prst="rect">
            <a:avLst/>
          </a:prstGeom>
          <a:blipFill>
            <a:blip r:embed="rId14"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2823207" y="3625132"/>
            <a:ext cx="165070" cy="310592"/>
          </a:xfrm>
          <a:custGeom>
            <a:avLst/>
            <a:gdLst/>
            <a:ahLst/>
            <a:cxnLst/>
            <a:rect l="l" t="t" r="r" b="b"/>
            <a:pathLst>
              <a:path w="193039" h="363220">
                <a:moveTo>
                  <a:pt x="140281" y="221881"/>
                </a:moveTo>
                <a:lnTo>
                  <a:pt x="27584" y="221881"/>
                </a:lnTo>
                <a:lnTo>
                  <a:pt x="80276" y="230276"/>
                </a:lnTo>
                <a:lnTo>
                  <a:pt x="90804" y="253720"/>
                </a:lnTo>
                <a:lnTo>
                  <a:pt x="96735" y="258571"/>
                </a:lnTo>
                <a:lnTo>
                  <a:pt x="96646" y="266750"/>
                </a:lnTo>
                <a:lnTo>
                  <a:pt x="104813" y="284975"/>
                </a:lnTo>
                <a:lnTo>
                  <a:pt x="88633" y="362927"/>
                </a:lnTo>
                <a:lnTo>
                  <a:pt x="117728" y="317766"/>
                </a:lnTo>
                <a:lnTo>
                  <a:pt x="140281" y="221881"/>
                </a:lnTo>
                <a:close/>
              </a:path>
              <a:path w="193039" h="363220">
                <a:moveTo>
                  <a:pt x="192468" y="0"/>
                </a:moveTo>
                <a:lnTo>
                  <a:pt x="0" y="224066"/>
                </a:lnTo>
                <a:lnTo>
                  <a:pt x="2616" y="238632"/>
                </a:lnTo>
                <a:lnTo>
                  <a:pt x="27584" y="221881"/>
                </a:lnTo>
                <a:lnTo>
                  <a:pt x="140281" y="221881"/>
                </a:lnTo>
                <a:lnTo>
                  <a:pt x="192468"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2572199" y="4117117"/>
            <a:ext cx="650505" cy="1011596"/>
          </a:xfrm>
          <a:custGeom>
            <a:avLst/>
            <a:gdLst/>
            <a:ahLst/>
            <a:cxnLst/>
            <a:rect l="l" t="t" r="r" b="b"/>
            <a:pathLst>
              <a:path w="760729" h="1183004">
                <a:moveTo>
                  <a:pt x="342709" y="0"/>
                </a:moveTo>
                <a:lnTo>
                  <a:pt x="334022" y="23469"/>
                </a:lnTo>
                <a:lnTo>
                  <a:pt x="275285" y="119062"/>
                </a:lnTo>
                <a:lnTo>
                  <a:pt x="201663" y="256933"/>
                </a:lnTo>
                <a:lnTo>
                  <a:pt x="154279" y="356869"/>
                </a:lnTo>
                <a:lnTo>
                  <a:pt x="74993" y="465366"/>
                </a:lnTo>
                <a:lnTo>
                  <a:pt x="22491" y="541312"/>
                </a:lnTo>
                <a:lnTo>
                  <a:pt x="0" y="616991"/>
                </a:lnTo>
                <a:lnTo>
                  <a:pt x="81165" y="802170"/>
                </a:lnTo>
                <a:lnTo>
                  <a:pt x="190258" y="911110"/>
                </a:lnTo>
                <a:lnTo>
                  <a:pt x="303644" y="1008760"/>
                </a:lnTo>
                <a:lnTo>
                  <a:pt x="637451" y="1182585"/>
                </a:lnTo>
                <a:lnTo>
                  <a:pt x="650595" y="1049540"/>
                </a:lnTo>
                <a:lnTo>
                  <a:pt x="581088" y="947572"/>
                </a:lnTo>
                <a:lnTo>
                  <a:pt x="678941" y="897801"/>
                </a:lnTo>
                <a:lnTo>
                  <a:pt x="721334" y="874826"/>
                </a:lnTo>
                <a:lnTo>
                  <a:pt x="714806" y="813549"/>
                </a:lnTo>
                <a:lnTo>
                  <a:pt x="720898" y="805891"/>
                </a:lnTo>
                <a:lnTo>
                  <a:pt x="486498" y="805891"/>
                </a:lnTo>
                <a:lnTo>
                  <a:pt x="450608" y="683348"/>
                </a:lnTo>
                <a:lnTo>
                  <a:pt x="457136" y="591438"/>
                </a:lnTo>
                <a:lnTo>
                  <a:pt x="525627" y="549325"/>
                </a:lnTo>
                <a:lnTo>
                  <a:pt x="424522" y="488048"/>
                </a:lnTo>
                <a:lnTo>
                  <a:pt x="339699" y="430618"/>
                </a:lnTo>
                <a:lnTo>
                  <a:pt x="385381" y="365518"/>
                </a:lnTo>
                <a:lnTo>
                  <a:pt x="386633" y="346379"/>
                </a:lnTo>
                <a:lnTo>
                  <a:pt x="287515" y="346379"/>
                </a:lnTo>
                <a:lnTo>
                  <a:pt x="351815" y="35432"/>
                </a:lnTo>
                <a:lnTo>
                  <a:pt x="342709" y="0"/>
                </a:lnTo>
                <a:close/>
              </a:path>
              <a:path w="760729" h="1183004">
                <a:moveTo>
                  <a:pt x="554989" y="641235"/>
                </a:moveTo>
                <a:lnTo>
                  <a:pt x="538670" y="744626"/>
                </a:lnTo>
                <a:lnTo>
                  <a:pt x="486498" y="805891"/>
                </a:lnTo>
                <a:lnTo>
                  <a:pt x="720898" y="805891"/>
                </a:lnTo>
                <a:lnTo>
                  <a:pt x="760488" y="756119"/>
                </a:lnTo>
                <a:lnTo>
                  <a:pt x="743581" y="733132"/>
                </a:lnTo>
                <a:lnTo>
                  <a:pt x="610425" y="733132"/>
                </a:lnTo>
                <a:lnTo>
                  <a:pt x="554989" y="641235"/>
                </a:lnTo>
                <a:close/>
              </a:path>
              <a:path w="760729" h="1183004">
                <a:moveTo>
                  <a:pt x="626744" y="648881"/>
                </a:moveTo>
                <a:lnTo>
                  <a:pt x="688720" y="717816"/>
                </a:lnTo>
                <a:lnTo>
                  <a:pt x="610425" y="733132"/>
                </a:lnTo>
                <a:lnTo>
                  <a:pt x="743581" y="733132"/>
                </a:lnTo>
                <a:lnTo>
                  <a:pt x="698512" y="671855"/>
                </a:lnTo>
                <a:lnTo>
                  <a:pt x="626744" y="648881"/>
                </a:lnTo>
                <a:close/>
              </a:path>
              <a:path w="760729" h="1183004">
                <a:moveTo>
                  <a:pt x="359282" y="101295"/>
                </a:moveTo>
                <a:lnTo>
                  <a:pt x="287515" y="346379"/>
                </a:lnTo>
                <a:lnTo>
                  <a:pt x="386633" y="346379"/>
                </a:lnTo>
                <a:lnTo>
                  <a:pt x="391896" y="265963"/>
                </a:lnTo>
                <a:lnTo>
                  <a:pt x="388619" y="181711"/>
                </a:lnTo>
                <a:lnTo>
                  <a:pt x="359282" y="101295"/>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1044580" y="5023975"/>
            <a:ext cx="41810" cy="98282"/>
          </a:xfrm>
          <a:custGeom>
            <a:avLst/>
            <a:gdLst/>
            <a:ahLst/>
            <a:cxnLst/>
            <a:rect l="l" t="t" r="r" b="b"/>
            <a:pathLst>
              <a:path w="48894" h="114935">
                <a:moveTo>
                  <a:pt x="0" y="0"/>
                </a:moveTo>
                <a:lnTo>
                  <a:pt x="14084" y="34493"/>
                </a:lnTo>
                <a:lnTo>
                  <a:pt x="34124" y="114401"/>
                </a:lnTo>
                <a:lnTo>
                  <a:pt x="48590" y="71158"/>
                </a:lnTo>
                <a:lnTo>
                  <a:pt x="0"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862708" y="4790970"/>
            <a:ext cx="211224" cy="352945"/>
          </a:xfrm>
          <a:custGeom>
            <a:avLst/>
            <a:gdLst/>
            <a:ahLst/>
            <a:cxnLst/>
            <a:rect l="l" t="t" r="r" b="b"/>
            <a:pathLst>
              <a:path w="247015" h="412750">
                <a:moveTo>
                  <a:pt x="201127" y="255565"/>
                </a:moveTo>
                <a:lnTo>
                  <a:pt x="134531" y="255565"/>
                </a:lnTo>
                <a:lnTo>
                  <a:pt x="138379" y="309184"/>
                </a:lnTo>
                <a:lnTo>
                  <a:pt x="38506" y="316829"/>
                </a:lnTo>
                <a:lnTo>
                  <a:pt x="157568" y="366613"/>
                </a:lnTo>
                <a:lnTo>
                  <a:pt x="30822" y="404929"/>
                </a:lnTo>
                <a:lnTo>
                  <a:pt x="238226" y="412575"/>
                </a:lnTo>
                <a:lnTo>
                  <a:pt x="246811" y="386883"/>
                </a:lnTo>
                <a:lnTo>
                  <a:pt x="226771" y="306974"/>
                </a:lnTo>
                <a:lnTo>
                  <a:pt x="212686" y="272494"/>
                </a:lnTo>
                <a:lnTo>
                  <a:pt x="201127" y="255565"/>
                </a:lnTo>
                <a:close/>
              </a:path>
              <a:path w="247015" h="412750">
                <a:moveTo>
                  <a:pt x="0" y="197405"/>
                </a:moveTo>
                <a:lnTo>
                  <a:pt x="0" y="258916"/>
                </a:lnTo>
                <a:lnTo>
                  <a:pt x="15468" y="255565"/>
                </a:lnTo>
                <a:lnTo>
                  <a:pt x="201127" y="255565"/>
                </a:lnTo>
                <a:lnTo>
                  <a:pt x="164524" y="201958"/>
                </a:lnTo>
                <a:lnTo>
                  <a:pt x="30822" y="201958"/>
                </a:lnTo>
                <a:lnTo>
                  <a:pt x="0" y="197405"/>
                </a:lnTo>
                <a:close/>
              </a:path>
              <a:path w="247015" h="412750">
                <a:moveTo>
                  <a:pt x="0" y="0"/>
                </a:moveTo>
                <a:lnTo>
                  <a:pt x="0" y="147273"/>
                </a:lnTo>
                <a:lnTo>
                  <a:pt x="80759" y="175148"/>
                </a:lnTo>
                <a:lnTo>
                  <a:pt x="30822" y="201958"/>
                </a:lnTo>
                <a:lnTo>
                  <a:pt x="164524" y="201958"/>
                </a:lnTo>
                <a:lnTo>
                  <a:pt x="138379" y="163667"/>
                </a:lnTo>
                <a:lnTo>
                  <a:pt x="3936" y="2835"/>
                </a:lnTo>
                <a:lnTo>
                  <a:pt x="0"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3327479" y="5214961"/>
            <a:ext cx="145080" cy="85802"/>
          </a:xfrm>
          <a:prstGeom prst="rect">
            <a:avLst/>
          </a:prstGeom>
          <a:blipFill>
            <a:blip r:embed="rId15"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557659" y="3507237"/>
            <a:ext cx="1890701" cy="1794048"/>
          </a:xfrm>
          <a:custGeom>
            <a:avLst/>
            <a:gdLst/>
            <a:ahLst/>
            <a:cxnLst/>
            <a:rect l="l" t="t" r="r" b="b"/>
            <a:pathLst>
              <a:path w="2211070" h="2098040">
                <a:moveTo>
                  <a:pt x="151256" y="360375"/>
                </a:moveTo>
                <a:lnTo>
                  <a:pt x="105054" y="362216"/>
                </a:lnTo>
                <a:lnTo>
                  <a:pt x="31165" y="470192"/>
                </a:lnTo>
                <a:lnTo>
                  <a:pt x="0" y="568502"/>
                </a:lnTo>
                <a:lnTo>
                  <a:pt x="18262" y="697306"/>
                </a:lnTo>
                <a:lnTo>
                  <a:pt x="85445" y="796798"/>
                </a:lnTo>
                <a:lnTo>
                  <a:pt x="175882" y="910297"/>
                </a:lnTo>
                <a:lnTo>
                  <a:pt x="271703" y="1023302"/>
                </a:lnTo>
                <a:lnTo>
                  <a:pt x="354241" y="1194739"/>
                </a:lnTo>
                <a:lnTo>
                  <a:pt x="501929" y="1335227"/>
                </a:lnTo>
                <a:lnTo>
                  <a:pt x="593915" y="1519339"/>
                </a:lnTo>
                <a:lnTo>
                  <a:pt x="675132" y="1650085"/>
                </a:lnTo>
                <a:lnTo>
                  <a:pt x="724446" y="1753590"/>
                </a:lnTo>
                <a:lnTo>
                  <a:pt x="884148" y="1976907"/>
                </a:lnTo>
                <a:lnTo>
                  <a:pt x="971731" y="2097426"/>
                </a:lnTo>
                <a:lnTo>
                  <a:pt x="2211062" y="2097426"/>
                </a:lnTo>
                <a:lnTo>
                  <a:pt x="1490091" y="1721980"/>
                </a:lnTo>
                <a:lnTo>
                  <a:pt x="1376705" y="1624330"/>
                </a:lnTo>
                <a:lnTo>
                  <a:pt x="1267612" y="1515389"/>
                </a:lnTo>
                <a:lnTo>
                  <a:pt x="1186446" y="1330210"/>
                </a:lnTo>
                <a:lnTo>
                  <a:pt x="1208938" y="1254531"/>
                </a:lnTo>
                <a:lnTo>
                  <a:pt x="1261452" y="1178585"/>
                </a:lnTo>
                <a:lnTo>
                  <a:pt x="1340726" y="1070089"/>
                </a:lnTo>
                <a:lnTo>
                  <a:pt x="1388110" y="970153"/>
                </a:lnTo>
                <a:lnTo>
                  <a:pt x="1461744" y="832281"/>
                </a:lnTo>
                <a:lnTo>
                  <a:pt x="1514688" y="746086"/>
                </a:lnTo>
                <a:lnTo>
                  <a:pt x="1204836" y="746086"/>
                </a:lnTo>
                <a:lnTo>
                  <a:pt x="1125453" y="715860"/>
                </a:lnTo>
                <a:lnTo>
                  <a:pt x="271183" y="715860"/>
                </a:lnTo>
                <a:lnTo>
                  <a:pt x="195554" y="668909"/>
                </a:lnTo>
                <a:lnTo>
                  <a:pt x="157772" y="618236"/>
                </a:lnTo>
                <a:lnTo>
                  <a:pt x="133235" y="563499"/>
                </a:lnTo>
                <a:lnTo>
                  <a:pt x="144627" y="513397"/>
                </a:lnTo>
                <a:lnTo>
                  <a:pt x="177939" y="436651"/>
                </a:lnTo>
                <a:lnTo>
                  <a:pt x="151256" y="360375"/>
                </a:lnTo>
                <a:close/>
              </a:path>
              <a:path w="2211070" h="2098040">
                <a:moveTo>
                  <a:pt x="1507578" y="359752"/>
                </a:moveTo>
                <a:lnTo>
                  <a:pt x="1441069" y="404406"/>
                </a:lnTo>
                <a:lnTo>
                  <a:pt x="1388033" y="474941"/>
                </a:lnTo>
                <a:lnTo>
                  <a:pt x="1330363" y="581317"/>
                </a:lnTo>
                <a:lnTo>
                  <a:pt x="1261605" y="713282"/>
                </a:lnTo>
                <a:lnTo>
                  <a:pt x="1204836" y="746086"/>
                </a:lnTo>
                <a:lnTo>
                  <a:pt x="1514688" y="746086"/>
                </a:lnTo>
                <a:lnTo>
                  <a:pt x="1520469" y="736676"/>
                </a:lnTo>
                <a:lnTo>
                  <a:pt x="1557045" y="637832"/>
                </a:lnTo>
                <a:lnTo>
                  <a:pt x="1566354" y="511759"/>
                </a:lnTo>
                <a:lnTo>
                  <a:pt x="1584794" y="422846"/>
                </a:lnTo>
                <a:lnTo>
                  <a:pt x="1560271" y="368147"/>
                </a:lnTo>
                <a:lnTo>
                  <a:pt x="1507578" y="359752"/>
                </a:lnTo>
                <a:close/>
              </a:path>
              <a:path w="2211070" h="2098040">
                <a:moveTo>
                  <a:pt x="576681" y="0"/>
                </a:moveTo>
                <a:lnTo>
                  <a:pt x="508012" y="23101"/>
                </a:lnTo>
                <a:lnTo>
                  <a:pt x="393331" y="132384"/>
                </a:lnTo>
                <a:lnTo>
                  <a:pt x="323011" y="193751"/>
                </a:lnTo>
                <a:lnTo>
                  <a:pt x="249720" y="252691"/>
                </a:lnTo>
                <a:lnTo>
                  <a:pt x="197472" y="358533"/>
                </a:lnTo>
                <a:lnTo>
                  <a:pt x="189534" y="470877"/>
                </a:lnTo>
                <a:lnTo>
                  <a:pt x="214845" y="560895"/>
                </a:lnTo>
                <a:lnTo>
                  <a:pt x="256908" y="654685"/>
                </a:lnTo>
                <a:lnTo>
                  <a:pt x="271183" y="715860"/>
                </a:lnTo>
                <a:lnTo>
                  <a:pt x="1125453" y="715860"/>
                </a:lnTo>
                <a:lnTo>
                  <a:pt x="1023289" y="676960"/>
                </a:lnTo>
                <a:lnTo>
                  <a:pt x="964831" y="640918"/>
                </a:lnTo>
                <a:lnTo>
                  <a:pt x="953135" y="575043"/>
                </a:lnTo>
                <a:lnTo>
                  <a:pt x="960234" y="481812"/>
                </a:lnTo>
                <a:lnTo>
                  <a:pt x="969804" y="461086"/>
                </a:lnTo>
                <a:lnTo>
                  <a:pt x="674344" y="461086"/>
                </a:lnTo>
                <a:lnTo>
                  <a:pt x="623315" y="414426"/>
                </a:lnTo>
                <a:lnTo>
                  <a:pt x="620382" y="357581"/>
                </a:lnTo>
                <a:lnTo>
                  <a:pt x="601852" y="253288"/>
                </a:lnTo>
                <a:lnTo>
                  <a:pt x="585139" y="195072"/>
                </a:lnTo>
                <a:lnTo>
                  <a:pt x="622198" y="156044"/>
                </a:lnTo>
                <a:lnTo>
                  <a:pt x="678256" y="156044"/>
                </a:lnTo>
                <a:lnTo>
                  <a:pt x="714921" y="127838"/>
                </a:lnTo>
                <a:lnTo>
                  <a:pt x="734694" y="79616"/>
                </a:lnTo>
                <a:lnTo>
                  <a:pt x="730402" y="36512"/>
                </a:lnTo>
                <a:lnTo>
                  <a:pt x="676109" y="11950"/>
                </a:lnTo>
                <a:lnTo>
                  <a:pt x="576681" y="0"/>
                </a:lnTo>
                <a:close/>
              </a:path>
              <a:path w="2211070" h="2098040">
                <a:moveTo>
                  <a:pt x="912431" y="165468"/>
                </a:moveTo>
                <a:lnTo>
                  <a:pt x="853490" y="176733"/>
                </a:lnTo>
                <a:lnTo>
                  <a:pt x="811580" y="221691"/>
                </a:lnTo>
                <a:lnTo>
                  <a:pt x="747687" y="347713"/>
                </a:lnTo>
                <a:lnTo>
                  <a:pt x="717054" y="451421"/>
                </a:lnTo>
                <a:lnTo>
                  <a:pt x="674344" y="461086"/>
                </a:lnTo>
                <a:lnTo>
                  <a:pt x="969804" y="461086"/>
                </a:lnTo>
                <a:lnTo>
                  <a:pt x="998410" y="399135"/>
                </a:lnTo>
                <a:lnTo>
                  <a:pt x="1010107" y="324535"/>
                </a:lnTo>
                <a:lnTo>
                  <a:pt x="1043889" y="307581"/>
                </a:lnTo>
                <a:lnTo>
                  <a:pt x="1071765" y="285788"/>
                </a:lnTo>
                <a:lnTo>
                  <a:pt x="1035850" y="226733"/>
                </a:lnTo>
                <a:lnTo>
                  <a:pt x="991311" y="190334"/>
                </a:lnTo>
                <a:lnTo>
                  <a:pt x="912431" y="165468"/>
                </a:lnTo>
                <a:close/>
              </a:path>
              <a:path w="2211070" h="2098040">
                <a:moveTo>
                  <a:pt x="678256" y="156044"/>
                </a:moveTo>
                <a:lnTo>
                  <a:pt x="622198" y="156044"/>
                </a:lnTo>
                <a:lnTo>
                  <a:pt x="674344" y="159054"/>
                </a:lnTo>
                <a:lnTo>
                  <a:pt x="678256" y="156044"/>
                </a:lnTo>
                <a:close/>
              </a:path>
            </a:pathLst>
          </a:custGeom>
          <a:solidFill>
            <a:srgbClr val="EEC0AF"/>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2845351" y="3827566"/>
            <a:ext cx="60815" cy="112400"/>
          </a:xfrm>
          <a:custGeom>
            <a:avLst/>
            <a:gdLst/>
            <a:ahLst/>
            <a:cxnLst/>
            <a:rect l="l" t="t" r="r" b="b"/>
            <a:pathLst>
              <a:path w="71120" h="131445">
                <a:moveTo>
                  <a:pt x="44107" y="0"/>
                </a:moveTo>
                <a:lnTo>
                  <a:pt x="18694" y="18821"/>
                </a:lnTo>
                <a:lnTo>
                  <a:pt x="0" y="77812"/>
                </a:lnTo>
                <a:lnTo>
                  <a:pt x="40741" y="130936"/>
                </a:lnTo>
                <a:lnTo>
                  <a:pt x="70256" y="70878"/>
                </a:lnTo>
                <a:lnTo>
                  <a:pt x="70751" y="30010"/>
                </a:lnTo>
                <a:lnTo>
                  <a:pt x="64909" y="16992"/>
                </a:lnTo>
                <a:lnTo>
                  <a:pt x="44107" y="0"/>
                </a:lnTo>
                <a:close/>
              </a:path>
            </a:pathLst>
          </a:custGeom>
          <a:solidFill>
            <a:srgbClr val="F6D6C8"/>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1788630" y="4093384"/>
            <a:ext cx="500096" cy="907341"/>
          </a:xfrm>
          <a:custGeom>
            <a:avLst/>
            <a:gdLst/>
            <a:ahLst/>
            <a:cxnLst/>
            <a:rect l="l" t="t" r="r" b="b"/>
            <a:pathLst>
              <a:path w="584835" h="1061085">
                <a:moveTo>
                  <a:pt x="253949" y="0"/>
                </a:moveTo>
                <a:lnTo>
                  <a:pt x="111848" y="99555"/>
                </a:lnTo>
                <a:lnTo>
                  <a:pt x="0" y="232930"/>
                </a:lnTo>
                <a:lnTo>
                  <a:pt x="200024" y="549516"/>
                </a:lnTo>
                <a:lnTo>
                  <a:pt x="320687" y="692696"/>
                </a:lnTo>
                <a:lnTo>
                  <a:pt x="584263" y="1060729"/>
                </a:lnTo>
                <a:lnTo>
                  <a:pt x="460743" y="618985"/>
                </a:lnTo>
                <a:lnTo>
                  <a:pt x="448525" y="386194"/>
                </a:lnTo>
                <a:lnTo>
                  <a:pt x="253949" y="0"/>
                </a:lnTo>
                <a:close/>
              </a:path>
            </a:pathLst>
          </a:custGeom>
          <a:solidFill>
            <a:srgbClr val="EDB8A5"/>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2472158" y="5295125"/>
            <a:ext cx="20091" cy="5973"/>
          </a:xfrm>
          <a:custGeom>
            <a:avLst/>
            <a:gdLst/>
            <a:ahLst/>
            <a:cxnLst/>
            <a:rect l="l" t="t" r="r" b="b"/>
            <a:pathLst>
              <a:path w="23494" h="6985">
                <a:moveTo>
                  <a:pt x="0" y="0"/>
                </a:moveTo>
                <a:lnTo>
                  <a:pt x="5950" y="6593"/>
                </a:lnTo>
                <a:lnTo>
                  <a:pt x="23218" y="6593"/>
                </a:lnTo>
                <a:lnTo>
                  <a:pt x="0" y="0"/>
                </a:lnTo>
                <a:close/>
              </a:path>
            </a:pathLst>
          </a:custGeom>
          <a:solidFill>
            <a:srgbClr val="EDB8A5"/>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1947042" y="3562901"/>
            <a:ext cx="168328" cy="336656"/>
          </a:xfrm>
          <a:custGeom>
            <a:avLst/>
            <a:gdLst/>
            <a:ahLst/>
            <a:cxnLst/>
            <a:rect l="l" t="t" r="r" b="b"/>
            <a:pathLst>
              <a:path w="196850" h="393700">
                <a:moveTo>
                  <a:pt x="123545" y="0"/>
                </a:moveTo>
                <a:lnTo>
                  <a:pt x="66560" y="30492"/>
                </a:lnTo>
                <a:lnTo>
                  <a:pt x="96735" y="71539"/>
                </a:lnTo>
                <a:lnTo>
                  <a:pt x="43014" y="136994"/>
                </a:lnTo>
                <a:lnTo>
                  <a:pt x="0" y="188544"/>
                </a:lnTo>
                <a:lnTo>
                  <a:pt x="21920" y="306654"/>
                </a:lnTo>
                <a:lnTo>
                  <a:pt x="128130" y="393471"/>
                </a:lnTo>
                <a:lnTo>
                  <a:pt x="196786" y="392976"/>
                </a:lnTo>
                <a:lnTo>
                  <a:pt x="138633" y="346710"/>
                </a:lnTo>
                <a:lnTo>
                  <a:pt x="128358" y="224447"/>
                </a:lnTo>
                <a:lnTo>
                  <a:pt x="106972" y="126606"/>
                </a:lnTo>
                <a:lnTo>
                  <a:pt x="161086" y="63804"/>
                </a:lnTo>
                <a:lnTo>
                  <a:pt x="123545" y="0"/>
                </a:lnTo>
                <a:close/>
              </a:path>
            </a:pathLst>
          </a:custGeom>
          <a:solidFill>
            <a:srgbClr val="F1C9B9"/>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2312003" y="4028563"/>
            <a:ext cx="335027" cy="306248"/>
          </a:xfrm>
          <a:custGeom>
            <a:avLst/>
            <a:gdLst/>
            <a:ahLst/>
            <a:cxnLst/>
            <a:rect l="l" t="t" r="r" b="b"/>
            <a:pathLst>
              <a:path w="391794" h="358139">
                <a:moveTo>
                  <a:pt x="14262" y="0"/>
                </a:moveTo>
                <a:lnTo>
                  <a:pt x="12522" y="0"/>
                </a:lnTo>
                <a:lnTo>
                  <a:pt x="7454" y="790"/>
                </a:lnTo>
                <a:lnTo>
                  <a:pt x="4460" y="6327"/>
                </a:lnTo>
                <a:lnTo>
                  <a:pt x="2367" y="21356"/>
                </a:lnTo>
                <a:lnTo>
                  <a:pt x="0" y="50622"/>
                </a:lnTo>
                <a:lnTo>
                  <a:pt x="126492" y="207060"/>
                </a:lnTo>
                <a:lnTo>
                  <a:pt x="239115" y="358114"/>
                </a:lnTo>
                <a:lnTo>
                  <a:pt x="322897" y="328218"/>
                </a:lnTo>
                <a:lnTo>
                  <a:pt x="391198" y="197129"/>
                </a:lnTo>
                <a:lnTo>
                  <a:pt x="157200" y="159423"/>
                </a:lnTo>
                <a:lnTo>
                  <a:pt x="18364" y="7073"/>
                </a:lnTo>
                <a:lnTo>
                  <a:pt x="16230" y="2082"/>
                </a:lnTo>
                <a:lnTo>
                  <a:pt x="14262" y="0"/>
                </a:lnTo>
                <a:close/>
              </a:path>
            </a:pathLst>
          </a:custGeom>
          <a:solidFill>
            <a:srgbClr val="F1C9B9"/>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1580522" y="3877482"/>
            <a:ext cx="208509" cy="415390"/>
          </a:xfrm>
          <a:custGeom>
            <a:avLst/>
            <a:gdLst/>
            <a:ahLst/>
            <a:cxnLst/>
            <a:rect l="l" t="t" r="r" b="b"/>
            <a:pathLst>
              <a:path w="243839" h="485775">
                <a:moveTo>
                  <a:pt x="61404" y="0"/>
                </a:moveTo>
                <a:lnTo>
                  <a:pt x="0" y="68656"/>
                </a:lnTo>
                <a:lnTo>
                  <a:pt x="4864" y="236753"/>
                </a:lnTo>
                <a:lnTo>
                  <a:pt x="145046" y="429831"/>
                </a:lnTo>
                <a:lnTo>
                  <a:pt x="243370" y="485419"/>
                </a:lnTo>
                <a:lnTo>
                  <a:pt x="63055" y="263779"/>
                </a:lnTo>
                <a:lnTo>
                  <a:pt x="30441" y="182651"/>
                </a:lnTo>
                <a:lnTo>
                  <a:pt x="30530" y="73799"/>
                </a:lnTo>
                <a:lnTo>
                  <a:pt x="61404" y="0"/>
                </a:lnTo>
                <a:close/>
              </a:path>
            </a:pathLst>
          </a:custGeom>
          <a:solidFill>
            <a:srgbClr val="EAB09B"/>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1839657" y="3572299"/>
            <a:ext cx="105340" cy="413217"/>
          </a:xfrm>
          <a:custGeom>
            <a:avLst/>
            <a:gdLst/>
            <a:ahLst/>
            <a:cxnLst/>
            <a:rect l="l" t="t" r="r" b="b"/>
            <a:pathLst>
              <a:path w="123189" h="483235">
                <a:moveTo>
                  <a:pt x="122631" y="0"/>
                </a:moveTo>
                <a:lnTo>
                  <a:pt x="71221" y="48983"/>
                </a:lnTo>
                <a:lnTo>
                  <a:pt x="8102" y="181978"/>
                </a:lnTo>
                <a:lnTo>
                  <a:pt x="0" y="315874"/>
                </a:lnTo>
                <a:lnTo>
                  <a:pt x="37033" y="415162"/>
                </a:lnTo>
                <a:lnTo>
                  <a:pt x="65620" y="483082"/>
                </a:lnTo>
                <a:lnTo>
                  <a:pt x="90500" y="458863"/>
                </a:lnTo>
                <a:lnTo>
                  <a:pt x="60845" y="380161"/>
                </a:lnTo>
                <a:lnTo>
                  <a:pt x="30949" y="271551"/>
                </a:lnTo>
                <a:lnTo>
                  <a:pt x="31864" y="208406"/>
                </a:lnTo>
                <a:lnTo>
                  <a:pt x="122631" y="0"/>
                </a:lnTo>
                <a:close/>
              </a:path>
            </a:pathLst>
          </a:custGeom>
          <a:solidFill>
            <a:srgbClr val="E8AB96"/>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2058018" y="3643243"/>
            <a:ext cx="128254" cy="258258"/>
          </a:xfrm>
          <a:prstGeom prst="rect">
            <a:avLst/>
          </a:prstGeom>
          <a:blipFill>
            <a:blip r:embed="rId16" cstate="print"/>
            <a:stretch>
              <a:fillRect/>
            </a:stretch>
          </a:blip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2058020" y="3674055"/>
            <a:ext cx="33123" cy="187876"/>
          </a:xfrm>
          <a:custGeom>
            <a:avLst/>
            <a:gdLst/>
            <a:ahLst/>
            <a:cxnLst/>
            <a:rect l="l" t="t" r="r" b="b"/>
            <a:pathLst>
              <a:path w="38735" h="219710">
                <a:moveTo>
                  <a:pt x="0" y="0"/>
                </a:moveTo>
                <a:lnTo>
                  <a:pt x="11531" y="88645"/>
                </a:lnTo>
                <a:lnTo>
                  <a:pt x="38176" y="219354"/>
                </a:lnTo>
                <a:lnTo>
                  <a:pt x="35242" y="162496"/>
                </a:lnTo>
                <a:lnTo>
                  <a:pt x="16700" y="58204"/>
                </a:lnTo>
                <a:lnTo>
                  <a:pt x="0" y="0"/>
                </a:lnTo>
                <a:close/>
              </a:path>
            </a:pathLst>
          </a:custGeom>
          <a:solidFill>
            <a:srgbClr val="E8AB96"/>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3380224" y="4761636"/>
            <a:ext cx="92852" cy="534305"/>
          </a:xfrm>
          <a:custGeom>
            <a:avLst/>
            <a:gdLst/>
            <a:ahLst/>
            <a:cxnLst/>
            <a:rect l="l" t="t" r="r" b="b"/>
            <a:pathLst>
              <a:path w="108585" h="624839">
                <a:moveTo>
                  <a:pt x="107980" y="0"/>
                </a:moveTo>
                <a:lnTo>
                  <a:pt x="68033" y="36314"/>
                </a:lnTo>
                <a:lnTo>
                  <a:pt x="0" y="588941"/>
                </a:lnTo>
                <a:lnTo>
                  <a:pt x="107980" y="624448"/>
                </a:lnTo>
                <a:lnTo>
                  <a:pt x="107980" y="0"/>
                </a:lnTo>
                <a:close/>
              </a:path>
            </a:pathLst>
          </a:custGeom>
          <a:solidFill>
            <a:srgbClr val="FFFFFF"/>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3388082" y="4909921"/>
            <a:ext cx="36381" cy="256836"/>
          </a:xfrm>
          <a:custGeom>
            <a:avLst/>
            <a:gdLst/>
            <a:ahLst/>
            <a:cxnLst/>
            <a:rect l="l" t="t" r="r" b="b"/>
            <a:pathLst>
              <a:path w="42545" h="300354">
                <a:moveTo>
                  <a:pt x="41973" y="0"/>
                </a:moveTo>
                <a:lnTo>
                  <a:pt x="3454" y="30340"/>
                </a:lnTo>
                <a:lnTo>
                  <a:pt x="0" y="217195"/>
                </a:lnTo>
                <a:lnTo>
                  <a:pt x="5016" y="300062"/>
                </a:lnTo>
                <a:lnTo>
                  <a:pt x="41973"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3392373" y="4866300"/>
            <a:ext cx="80363" cy="405616"/>
          </a:xfrm>
          <a:custGeom>
            <a:avLst/>
            <a:gdLst/>
            <a:ahLst/>
            <a:cxnLst/>
            <a:rect l="l" t="t" r="r" b="b"/>
            <a:pathLst>
              <a:path w="93979" h="474345">
                <a:moveTo>
                  <a:pt x="93775" y="0"/>
                </a:moveTo>
                <a:lnTo>
                  <a:pt x="87655" y="11059"/>
                </a:lnTo>
                <a:lnTo>
                  <a:pt x="36956" y="51013"/>
                </a:lnTo>
                <a:lnTo>
                  <a:pt x="0" y="351076"/>
                </a:lnTo>
                <a:lnTo>
                  <a:pt x="7429" y="473656"/>
                </a:lnTo>
                <a:lnTo>
                  <a:pt x="8191" y="473910"/>
                </a:lnTo>
                <a:lnTo>
                  <a:pt x="46723" y="272806"/>
                </a:lnTo>
                <a:lnTo>
                  <a:pt x="93775" y="101487"/>
                </a:lnTo>
                <a:lnTo>
                  <a:pt x="93775"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3440561" y="5087551"/>
            <a:ext cx="32037" cy="82535"/>
          </a:xfrm>
          <a:custGeom>
            <a:avLst/>
            <a:gdLst/>
            <a:ahLst/>
            <a:cxnLst/>
            <a:rect l="l" t="t" r="r" b="b"/>
            <a:pathLst>
              <a:path w="37464" h="96520">
                <a:moveTo>
                  <a:pt x="37420" y="0"/>
                </a:moveTo>
                <a:lnTo>
                  <a:pt x="0" y="95934"/>
                </a:lnTo>
                <a:lnTo>
                  <a:pt x="37420" y="94241"/>
                </a:lnTo>
                <a:lnTo>
                  <a:pt x="37420"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3335472" y="3827291"/>
            <a:ext cx="137377" cy="556025"/>
          </a:xfrm>
          <a:custGeom>
            <a:avLst/>
            <a:gdLst/>
            <a:ahLst/>
            <a:cxnLst/>
            <a:rect l="l" t="t" r="r" b="b"/>
            <a:pathLst>
              <a:path w="160654" h="650239">
                <a:moveTo>
                  <a:pt x="160318" y="0"/>
                </a:moveTo>
                <a:lnTo>
                  <a:pt x="49936" y="416411"/>
                </a:lnTo>
                <a:lnTo>
                  <a:pt x="53771" y="577244"/>
                </a:lnTo>
                <a:lnTo>
                  <a:pt x="0" y="650015"/>
                </a:lnTo>
                <a:lnTo>
                  <a:pt x="107492" y="585702"/>
                </a:lnTo>
                <a:lnTo>
                  <a:pt x="113220" y="573129"/>
                </a:lnTo>
                <a:lnTo>
                  <a:pt x="92176" y="489182"/>
                </a:lnTo>
                <a:lnTo>
                  <a:pt x="130594" y="328349"/>
                </a:lnTo>
                <a:lnTo>
                  <a:pt x="160318" y="87548"/>
                </a:lnTo>
                <a:lnTo>
                  <a:pt x="160318"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1013488" y="3801341"/>
            <a:ext cx="154753" cy="621184"/>
          </a:xfrm>
          <a:custGeom>
            <a:avLst/>
            <a:gdLst/>
            <a:ahLst/>
            <a:cxnLst/>
            <a:rect l="l" t="t" r="r" b="b"/>
            <a:pathLst>
              <a:path w="180975" h="726439">
                <a:moveTo>
                  <a:pt x="0" y="0"/>
                </a:moveTo>
                <a:lnTo>
                  <a:pt x="49936" y="404647"/>
                </a:lnTo>
                <a:lnTo>
                  <a:pt x="88353" y="565480"/>
                </a:lnTo>
                <a:lnTo>
                  <a:pt x="65303" y="657390"/>
                </a:lnTo>
                <a:lnTo>
                  <a:pt x="180530" y="726313"/>
                </a:lnTo>
                <a:lnTo>
                  <a:pt x="126758" y="653554"/>
                </a:lnTo>
                <a:lnTo>
                  <a:pt x="130594" y="492721"/>
                </a:lnTo>
                <a:lnTo>
                  <a:pt x="0"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3434938" y="4423406"/>
            <a:ext cx="38010" cy="125431"/>
          </a:xfrm>
          <a:custGeom>
            <a:avLst/>
            <a:gdLst/>
            <a:ahLst/>
            <a:cxnLst/>
            <a:rect l="l" t="t" r="r" b="b"/>
            <a:pathLst>
              <a:path w="44450" h="146685">
                <a:moveTo>
                  <a:pt x="43994" y="0"/>
                </a:moveTo>
                <a:lnTo>
                  <a:pt x="0" y="58483"/>
                </a:lnTo>
                <a:lnTo>
                  <a:pt x="26898" y="146558"/>
                </a:lnTo>
                <a:lnTo>
                  <a:pt x="38417" y="69964"/>
                </a:lnTo>
                <a:lnTo>
                  <a:pt x="43994" y="62022"/>
                </a:lnTo>
                <a:lnTo>
                  <a:pt x="43994" y="0"/>
                </a:lnTo>
                <a:close/>
              </a:path>
            </a:pathLst>
          </a:custGeom>
          <a:solidFill>
            <a:srgbClr val="F6F1EC"/>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1567611" y="2967857"/>
            <a:ext cx="1191869" cy="343171"/>
          </a:xfrm>
          <a:custGeom>
            <a:avLst/>
            <a:gdLst/>
            <a:ahLst/>
            <a:cxnLst/>
            <a:rect l="l" t="t" r="r" b="b"/>
            <a:pathLst>
              <a:path w="1393825" h="401320">
                <a:moveTo>
                  <a:pt x="1393512" y="0"/>
                </a:moveTo>
                <a:lnTo>
                  <a:pt x="0" y="0"/>
                </a:lnTo>
                <a:lnTo>
                  <a:pt x="5511" y="9522"/>
                </a:lnTo>
                <a:lnTo>
                  <a:pt x="405840" y="354314"/>
                </a:lnTo>
                <a:lnTo>
                  <a:pt x="514121" y="395780"/>
                </a:lnTo>
                <a:lnTo>
                  <a:pt x="919365" y="401025"/>
                </a:lnTo>
                <a:lnTo>
                  <a:pt x="1038377" y="340611"/>
                </a:lnTo>
                <a:lnTo>
                  <a:pt x="1165415" y="225015"/>
                </a:lnTo>
                <a:lnTo>
                  <a:pt x="1271942" y="155267"/>
                </a:lnTo>
                <a:lnTo>
                  <a:pt x="1370228" y="43431"/>
                </a:lnTo>
                <a:lnTo>
                  <a:pt x="1393512" y="0"/>
                </a:lnTo>
                <a:close/>
              </a:path>
            </a:pathLst>
          </a:custGeom>
          <a:solidFill>
            <a:srgbClr val="EEC0AF"/>
          </a:solidFill>
        </p:spPr>
        <p:txBody>
          <a:bodyPr wrap="square" lIns="0" tIns="0" rIns="0" bIns="0" rtlCol="0"/>
          <a:lstStyle/>
          <a:p>
            <a:pPr marL="0" marR="0" lvl="0" indent="0" algn="l" defTabSz="781864"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txBox="1"/>
          <p:nvPr/>
        </p:nvSpPr>
        <p:spPr>
          <a:xfrm>
            <a:off x="215755" y="5920846"/>
            <a:ext cx="2772522" cy="300339"/>
          </a:xfrm>
          <a:prstGeom prst="rect">
            <a:avLst/>
          </a:prstGeom>
        </p:spPr>
        <p:txBody>
          <a:bodyPr vert="horz" wrap="square" lIns="0" tIns="0" rIns="0" bIns="0" rtlCol="0">
            <a:spAutoFit/>
          </a:bodyPr>
          <a:lstStyle/>
          <a:p>
            <a:pPr marL="0" marR="0" lvl="0" indent="0" algn="l" defTabSz="781864" rtl="0" eaLnBrk="1" fontAlgn="auto" latinLnBrk="0" hangingPunct="1">
              <a:lnSpc>
                <a:spcPts val="748"/>
              </a:lnSpc>
              <a:spcBef>
                <a:spcPts val="0"/>
              </a:spcBef>
              <a:spcAft>
                <a:spcPts val="0"/>
              </a:spcAft>
              <a:buClrTx/>
              <a:buSzTx/>
              <a:buFontTx/>
              <a:buNone/>
              <a:tabLst>
                <a:tab pos="1346543" algn="l"/>
              </a:tabLst>
              <a:defRPr/>
            </a:pPr>
            <a:r>
              <a:rPr kumimoji="0" sz="684" b="1" i="0" u="none" strike="noStrike" kern="1200" cap="none" spc="-68" normalizeH="0" baseline="0" noProof="0" dirty="0">
                <a:ln>
                  <a:noFill/>
                </a:ln>
                <a:solidFill>
                  <a:srgbClr val="231F20"/>
                </a:solidFill>
                <a:effectLst/>
                <a:uLnTx/>
                <a:uFillTx/>
                <a:latin typeface="Arial"/>
                <a:ea typeface="+mn-ea"/>
                <a:cs typeface="Arial"/>
              </a:rPr>
              <a:t>EoE:</a:t>
            </a:r>
            <a:r>
              <a:rPr kumimoji="0" sz="684" b="1" i="0" u="none" strike="noStrike" kern="1200" cap="none" spc="-4" normalizeH="0" baseline="0" noProof="0" dirty="0">
                <a:ln>
                  <a:noFill/>
                </a:ln>
                <a:solidFill>
                  <a:srgbClr val="231F20"/>
                </a:solidFill>
                <a:effectLst/>
                <a:uLnTx/>
                <a:uFillTx/>
                <a:latin typeface="Arial"/>
                <a:ea typeface="+mn-ea"/>
                <a:cs typeface="Arial"/>
              </a:rPr>
              <a:t> </a:t>
            </a:r>
            <a:r>
              <a:rPr kumimoji="0" sz="684" b="0" i="0" u="none" strike="noStrike" kern="1200" cap="none" spc="-4" normalizeH="0" baseline="0" noProof="0" dirty="0">
                <a:ln>
                  <a:noFill/>
                </a:ln>
                <a:solidFill>
                  <a:srgbClr val="231F20"/>
                </a:solidFill>
                <a:effectLst/>
                <a:uLnTx/>
                <a:uFillTx/>
                <a:latin typeface="Arial"/>
                <a:ea typeface="+mn-ea"/>
                <a:cs typeface="Arial"/>
              </a:rPr>
              <a:t>eosinophilic</a:t>
            </a:r>
            <a:r>
              <a:rPr kumimoji="0" sz="684" b="0" i="0" u="none" strike="noStrike" kern="1200" cap="none" spc="0" normalizeH="0" baseline="0" noProof="0" dirty="0">
                <a:ln>
                  <a:noFill/>
                </a:ln>
                <a:solidFill>
                  <a:srgbClr val="231F20"/>
                </a:solidFill>
                <a:effectLst/>
                <a:uLnTx/>
                <a:uFillTx/>
                <a:latin typeface="Arial"/>
                <a:ea typeface="+mn-ea"/>
                <a:cs typeface="Arial"/>
              </a:rPr>
              <a:t> </a:t>
            </a:r>
            <a:r>
              <a:rPr kumimoji="0" sz="684" b="0" i="0" u="none" strike="noStrike" kern="1200" cap="none" spc="-13" normalizeH="0" baseline="0" noProof="0" dirty="0">
                <a:ln>
                  <a:noFill/>
                </a:ln>
                <a:solidFill>
                  <a:srgbClr val="231F20"/>
                </a:solidFill>
                <a:effectLst/>
                <a:uLnTx/>
                <a:uFillTx/>
                <a:latin typeface="Arial"/>
                <a:ea typeface="+mn-ea"/>
                <a:cs typeface="Arial"/>
              </a:rPr>
              <a:t>oesophagitis	</a:t>
            </a:r>
            <a:r>
              <a:rPr kumimoji="0" sz="684" b="1" i="0" u="none" strike="noStrike" kern="1200" cap="none" spc="-21" normalizeH="0" baseline="0" noProof="0" dirty="0">
                <a:ln>
                  <a:noFill/>
                </a:ln>
                <a:solidFill>
                  <a:srgbClr val="231F20"/>
                </a:solidFill>
                <a:effectLst/>
                <a:uLnTx/>
                <a:uFillTx/>
                <a:latin typeface="Arial"/>
                <a:ea typeface="+mn-ea"/>
                <a:cs typeface="Arial"/>
              </a:rPr>
              <a:t>OGD:</a:t>
            </a:r>
            <a:r>
              <a:rPr kumimoji="0" sz="684" b="1" i="0" u="none" strike="noStrike" kern="1200" cap="none" spc="-30" normalizeH="0" baseline="0" noProof="0" dirty="0">
                <a:ln>
                  <a:noFill/>
                </a:ln>
                <a:solidFill>
                  <a:srgbClr val="231F20"/>
                </a:solidFill>
                <a:effectLst/>
                <a:uLnTx/>
                <a:uFillTx/>
                <a:latin typeface="Arial"/>
                <a:ea typeface="+mn-ea"/>
                <a:cs typeface="Arial"/>
              </a:rPr>
              <a:t> </a:t>
            </a:r>
            <a:r>
              <a:rPr kumimoji="0" sz="684" b="0" i="0" u="none" strike="noStrike" kern="1200" cap="none" spc="-17" normalizeH="0" baseline="0" noProof="0" dirty="0">
                <a:ln>
                  <a:noFill/>
                </a:ln>
                <a:solidFill>
                  <a:srgbClr val="231F20"/>
                </a:solidFill>
                <a:effectLst/>
                <a:uLnTx/>
                <a:uFillTx/>
                <a:latin typeface="Arial"/>
                <a:ea typeface="+mn-ea"/>
                <a:cs typeface="Arial"/>
              </a:rPr>
              <a:t>oesophagogastroduodenoscopy</a:t>
            </a:r>
            <a:endParaRPr kumimoji="0" sz="684"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781864" rtl="0" eaLnBrk="1" fontAlgn="auto" latinLnBrk="0" hangingPunct="1">
              <a:lnSpc>
                <a:spcPct val="100000"/>
              </a:lnSpc>
              <a:spcBef>
                <a:spcPts val="21"/>
              </a:spcBef>
              <a:spcAft>
                <a:spcPts val="0"/>
              </a:spcAft>
              <a:buClrTx/>
              <a:buSzTx/>
              <a:buFontTx/>
              <a:buNone/>
              <a:tabLst>
                <a:tab pos="1346543" algn="l"/>
              </a:tabLst>
              <a:defRPr/>
            </a:pPr>
            <a:r>
              <a:rPr kumimoji="0" sz="684" b="1" i="0" u="none" strike="noStrike" kern="1200" cap="none" spc="-51" normalizeH="0" baseline="0" noProof="0" dirty="0">
                <a:ln>
                  <a:noFill/>
                </a:ln>
                <a:solidFill>
                  <a:srgbClr val="231F20"/>
                </a:solidFill>
                <a:effectLst/>
                <a:uLnTx/>
                <a:uFillTx/>
                <a:latin typeface="Arial"/>
                <a:ea typeface="+mn-ea"/>
                <a:cs typeface="Arial"/>
              </a:rPr>
              <a:t>EOS:</a:t>
            </a:r>
            <a:r>
              <a:rPr kumimoji="0" sz="684" b="1" i="0" u="none" strike="noStrike" kern="1200" cap="none" spc="-4" normalizeH="0" baseline="0" noProof="0" dirty="0">
                <a:ln>
                  <a:noFill/>
                </a:ln>
                <a:solidFill>
                  <a:srgbClr val="231F20"/>
                </a:solidFill>
                <a:effectLst/>
                <a:uLnTx/>
                <a:uFillTx/>
                <a:latin typeface="Arial"/>
                <a:ea typeface="+mn-ea"/>
                <a:cs typeface="Arial"/>
              </a:rPr>
              <a:t> </a:t>
            </a:r>
            <a:r>
              <a:rPr kumimoji="0" sz="684" b="0" i="0" u="none" strike="noStrike" kern="1200" cap="none" spc="-9" normalizeH="0" baseline="0" noProof="0" dirty="0">
                <a:ln>
                  <a:noFill/>
                </a:ln>
                <a:solidFill>
                  <a:srgbClr val="231F20"/>
                </a:solidFill>
                <a:effectLst/>
                <a:uLnTx/>
                <a:uFillTx/>
                <a:latin typeface="Arial"/>
                <a:ea typeface="+mn-ea"/>
                <a:cs typeface="Arial"/>
              </a:rPr>
              <a:t>eosinophils	</a:t>
            </a:r>
            <a:r>
              <a:rPr kumimoji="0" sz="684" b="1" i="0" u="none" strike="noStrike" kern="1200" cap="none" spc="-43" normalizeH="0" baseline="0" noProof="0" dirty="0">
                <a:ln>
                  <a:noFill/>
                </a:ln>
                <a:solidFill>
                  <a:srgbClr val="231F20"/>
                </a:solidFill>
                <a:effectLst/>
                <a:uLnTx/>
                <a:uFillTx/>
                <a:latin typeface="Arial"/>
                <a:ea typeface="+mn-ea"/>
                <a:cs typeface="Arial"/>
              </a:rPr>
              <a:t>PPI: </a:t>
            </a:r>
            <a:r>
              <a:rPr kumimoji="0" sz="684" b="0" i="0" u="none" strike="noStrike" kern="1200" cap="none" spc="4" normalizeH="0" baseline="0" noProof="0" dirty="0">
                <a:ln>
                  <a:noFill/>
                </a:ln>
                <a:solidFill>
                  <a:srgbClr val="231F20"/>
                </a:solidFill>
                <a:effectLst/>
                <a:uLnTx/>
                <a:uFillTx/>
                <a:latin typeface="Arial"/>
                <a:ea typeface="+mn-ea"/>
                <a:cs typeface="Arial"/>
              </a:rPr>
              <a:t>proton pump</a:t>
            </a:r>
            <a:r>
              <a:rPr kumimoji="0" sz="684" b="0" i="0" u="none" strike="noStrike" kern="1200" cap="none" spc="-17" normalizeH="0" baseline="0" noProof="0" dirty="0">
                <a:ln>
                  <a:noFill/>
                </a:ln>
                <a:solidFill>
                  <a:srgbClr val="231F20"/>
                </a:solidFill>
                <a:effectLst/>
                <a:uLnTx/>
                <a:uFillTx/>
                <a:latin typeface="Arial"/>
                <a:ea typeface="+mn-ea"/>
                <a:cs typeface="Arial"/>
              </a:rPr>
              <a:t> </a:t>
            </a:r>
            <a:r>
              <a:rPr kumimoji="0" sz="684" b="0" i="0" u="none" strike="noStrike" kern="1200" cap="none" spc="9" normalizeH="0" baseline="0" noProof="0" dirty="0">
                <a:ln>
                  <a:noFill/>
                </a:ln>
                <a:solidFill>
                  <a:srgbClr val="231F20"/>
                </a:solidFill>
                <a:effectLst/>
                <a:uLnTx/>
                <a:uFillTx/>
                <a:latin typeface="Arial"/>
                <a:ea typeface="+mn-ea"/>
                <a:cs typeface="Arial"/>
              </a:rPr>
              <a:t>inhibitior</a:t>
            </a:r>
            <a:endParaRPr kumimoji="0" sz="684"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781864" rtl="0" eaLnBrk="1" fontAlgn="auto" latinLnBrk="0" hangingPunct="1">
              <a:lnSpc>
                <a:spcPct val="100000"/>
              </a:lnSpc>
              <a:spcBef>
                <a:spcPts val="26"/>
              </a:spcBef>
              <a:spcAft>
                <a:spcPts val="0"/>
              </a:spcAft>
              <a:buClrTx/>
              <a:buSzTx/>
              <a:buFontTx/>
              <a:buNone/>
              <a:tabLst>
                <a:tab pos="1346543" algn="l"/>
              </a:tabLst>
              <a:defRPr/>
            </a:pPr>
            <a:r>
              <a:rPr kumimoji="0" sz="684" b="1" i="0" u="none" strike="noStrike" kern="1200" cap="none" spc="-38" normalizeH="0" baseline="0" noProof="0" dirty="0">
                <a:ln>
                  <a:noFill/>
                </a:ln>
                <a:solidFill>
                  <a:srgbClr val="231F20"/>
                </a:solidFill>
                <a:effectLst/>
                <a:uLnTx/>
                <a:uFillTx/>
                <a:latin typeface="Arial"/>
                <a:ea typeface="+mn-ea"/>
                <a:cs typeface="Arial"/>
              </a:rPr>
              <a:t>hpf: </a:t>
            </a:r>
            <a:r>
              <a:rPr kumimoji="0" sz="684" b="0" i="0" u="none" strike="noStrike" kern="1200" cap="none" spc="-4" normalizeH="0" baseline="0" noProof="0" dirty="0">
                <a:ln>
                  <a:noFill/>
                </a:ln>
                <a:solidFill>
                  <a:srgbClr val="231F20"/>
                </a:solidFill>
                <a:effectLst/>
                <a:uLnTx/>
                <a:uFillTx/>
                <a:latin typeface="Arial"/>
                <a:ea typeface="+mn-ea"/>
                <a:cs typeface="Arial"/>
              </a:rPr>
              <a:t>high</a:t>
            </a:r>
            <a:r>
              <a:rPr kumimoji="0" sz="684" b="0" i="0" u="none" strike="noStrike" kern="1200" cap="none" spc="21" normalizeH="0" baseline="0" noProof="0" dirty="0">
                <a:ln>
                  <a:noFill/>
                </a:ln>
                <a:solidFill>
                  <a:srgbClr val="231F20"/>
                </a:solidFill>
                <a:effectLst/>
                <a:uLnTx/>
                <a:uFillTx/>
                <a:latin typeface="Arial"/>
                <a:ea typeface="+mn-ea"/>
                <a:cs typeface="Arial"/>
              </a:rPr>
              <a:t> </a:t>
            </a:r>
            <a:r>
              <a:rPr kumimoji="0" sz="684" b="0" i="0" u="none" strike="noStrike" kern="1200" cap="none" spc="-17" normalizeH="0" baseline="0" noProof="0" dirty="0">
                <a:ln>
                  <a:noFill/>
                </a:ln>
                <a:solidFill>
                  <a:srgbClr val="231F20"/>
                </a:solidFill>
                <a:effectLst/>
                <a:uLnTx/>
                <a:uFillTx/>
                <a:latin typeface="Arial"/>
                <a:ea typeface="+mn-ea"/>
                <a:cs typeface="Arial"/>
              </a:rPr>
              <a:t>power</a:t>
            </a:r>
            <a:r>
              <a:rPr kumimoji="0" sz="684" b="0" i="0" u="none" strike="noStrike" kern="1200" cap="none" spc="-9" normalizeH="0" baseline="0" noProof="0" dirty="0">
                <a:ln>
                  <a:noFill/>
                </a:ln>
                <a:solidFill>
                  <a:srgbClr val="231F20"/>
                </a:solidFill>
                <a:effectLst/>
                <a:uLnTx/>
                <a:uFillTx/>
                <a:latin typeface="Arial"/>
                <a:ea typeface="+mn-ea"/>
                <a:cs typeface="Arial"/>
              </a:rPr>
              <a:t> field	</a:t>
            </a:r>
            <a:r>
              <a:rPr kumimoji="0" sz="684" b="1" i="0" u="none" strike="noStrike" kern="1200" cap="none" spc="-43" normalizeH="0" baseline="0" noProof="0" dirty="0">
                <a:ln>
                  <a:noFill/>
                </a:ln>
                <a:solidFill>
                  <a:srgbClr val="231F20"/>
                </a:solidFill>
                <a:effectLst/>
                <a:uLnTx/>
                <a:uFillTx/>
                <a:latin typeface="Arial"/>
                <a:ea typeface="+mn-ea"/>
                <a:cs typeface="Arial"/>
              </a:rPr>
              <a:t>QoL: </a:t>
            </a:r>
            <a:r>
              <a:rPr kumimoji="0" sz="684" b="0" i="0" u="none" strike="noStrike" kern="1200" cap="none" spc="-9" normalizeH="0" baseline="0" noProof="0" dirty="0">
                <a:ln>
                  <a:noFill/>
                </a:ln>
                <a:solidFill>
                  <a:srgbClr val="231F20"/>
                </a:solidFill>
                <a:effectLst/>
                <a:uLnTx/>
                <a:uFillTx/>
                <a:latin typeface="Arial"/>
                <a:ea typeface="+mn-ea"/>
                <a:cs typeface="Arial"/>
              </a:rPr>
              <a:t>quality </a:t>
            </a:r>
            <a:r>
              <a:rPr kumimoji="0" sz="684" b="0" i="0" u="none" strike="noStrike" kern="1200" cap="none" spc="0" normalizeH="0" baseline="0" noProof="0" dirty="0">
                <a:ln>
                  <a:noFill/>
                </a:ln>
                <a:solidFill>
                  <a:srgbClr val="231F20"/>
                </a:solidFill>
                <a:effectLst/>
                <a:uLnTx/>
                <a:uFillTx/>
                <a:latin typeface="Arial"/>
                <a:ea typeface="+mn-ea"/>
                <a:cs typeface="Arial"/>
              </a:rPr>
              <a:t>of</a:t>
            </a:r>
            <a:r>
              <a:rPr kumimoji="0" sz="684" b="0" i="0" u="none" strike="noStrike" kern="1200" cap="none" spc="-4" normalizeH="0" baseline="0" noProof="0" dirty="0">
                <a:ln>
                  <a:noFill/>
                </a:ln>
                <a:solidFill>
                  <a:srgbClr val="231F20"/>
                </a:solidFill>
                <a:effectLst/>
                <a:uLnTx/>
                <a:uFillTx/>
                <a:latin typeface="Arial"/>
                <a:ea typeface="+mn-ea"/>
                <a:cs typeface="Arial"/>
              </a:rPr>
              <a:t> life</a:t>
            </a:r>
            <a:endParaRPr kumimoji="0" sz="684" b="0" i="0" u="none" strike="noStrike" kern="1200" cap="none" spc="0" normalizeH="0" baseline="0" noProof="0" dirty="0">
              <a:ln>
                <a:noFill/>
              </a:ln>
              <a:solidFill>
                <a:prstClr val="black"/>
              </a:solidFill>
              <a:effectLst/>
              <a:uLnTx/>
              <a:uFillTx/>
              <a:latin typeface="Arial"/>
              <a:ea typeface="+mn-ea"/>
              <a:cs typeface="Arial"/>
            </a:endParaRPr>
          </a:p>
        </p:txBody>
      </p:sp>
      <p:sp>
        <p:nvSpPr>
          <p:cNvPr id="58" name="object 58"/>
          <p:cNvSpPr txBox="1">
            <a:spLocks noGrp="1"/>
          </p:cNvSpPr>
          <p:nvPr>
            <p:ph type="ftr" sz="quarter" idx="5"/>
          </p:nvPr>
        </p:nvSpPr>
        <p:spPr>
          <a:xfrm>
            <a:off x="547244" y="8408719"/>
            <a:ext cx="439824" cy="223779"/>
          </a:xfrm>
          <a:prstGeom prst="rect">
            <a:avLst/>
          </a:prstGeom>
        </p:spPr>
        <p:txBody>
          <a:bodyPr vert="horz" wrap="square" lIns="0" tIns="0" rIns="0" bIns="0" rtlCol="0">
            <a:spAutoFit/>
          </a:bodyPr>
          <a:lstStyle/>
          <a:p>
            <a:pPr marL="10860" marR="0" lvl="0" indent="0" algn="l" defTabSz="781864" rtl="0" eaLnBrk="1" fontAlgn="auto" latinLnBrk="0" hangingPunct="1">
              <a:lnSpc>
                <a:spcPct val="100000"/>
              </a:lnSpc>
              <a:spcBef>
                <a:spcPts val="0"/>
              </a:spcBef>
              <a:spcAft>
                <a:spcPts val="0"/>
              </a:spcAft>
              <a:buClrTx/>
              <a:buSzTx/>
              <a:buFontTx/>
              <a:buNone/>
              <a:tabLst/>
              <a:defRPr/>
            </a:pPr>
            <a:r>
              <a:rPr kumimoji="0" sz="727" b="0" i="0" u="none" strike="noStrike" kern="1200" cap="none" spc="0" normalizeH="0" baseline="0" noProof="0" dirty="0">
                <a:ln>
                  <a:noFill/>
                </a:ln>
                <a:solidFill>
                  <a:prstClr val="white"/>
                </a:solidFill>
                <a:effectLst/>
                <a:uLnTx/>
                <a:uFillTx/>
                <a:latin typeface="Arial"/>
                <a:ea typeface="+mn-ea"/>
                <a:cs typeface="Arial"/>
              </a:rPr>
              <a:t>Informed</a:t>
            </a:r>
            <a:r>
              <a:rPr kumimoji="0" sz="727" b="0" i="0" u="none" strike="noStrike" kern="1200" cap="none" spc="-38" normalizeH="0" baseline="0" noProof="0" dirty="0">
                <a:ln>
                  <a:noFill/>
                </a:ln>
                <a:solidFill>
                  <a:prstClr val="white"/>
                </a:solidFill>
                <a:effectLst/>
                <a:uLnTx/>
                <a:uFillTx/>
                <a:latin typeface="Arial"/>
                <a:ea typeface="+mn-ea"/>
                <a:cs typeface="Arial"/>
              </a:rPr>
              <a:t> </a:t>
            </a:r>
            <a:r>
              <a:rPr kumimoji="0" sz="727" b="0" i="0" u="none" strike="noStrike" kern="1200" cap="none" spc="4" normalizeH="0" baseline="0" noProof="0" dirty="0">
                <a:ln>
                  <a:noFill/>
                </a:ln>
                <a:solidFill>
                  <a:prstClr val="white"/>
                </a:solidFill>
                <a:effectLst/>
                <a:uLnTx/>
                <a:uFillTx/>
                <a:latin typeface="Arial"/>
                <a:ea typeface="+mn-ea"/>
                <a:cs typeface="Arial"/>
              </a:rPr>
              <a:t>with</a:t>
            </a:r>
          </a:p>
        </p:txBody>
      </p:sp>
      <p:sp>
        <p:nvSpPr>
          <p:cNvPr id="59" name="object 59"/>
          <p:cNvSpPr txBox="1">
            <a:spLocks noGrp="1"/>
          </p:cNvSpPr>
          <p:nvPr>
            <p:ph type="dt" sz="half" idx="6"/>
          </p:nvPr>
        </p:nvSpPr>
        <p:spPr>
          <a:xfrm>
            <a:off x="547245" y="8441727"/>
            <a:ext cx="434530" cy="692497"/>
          </a:xfrm>
          <a:prstGeom prst="rect">
            <a:avLst/>
          </a:prstGeom>
        </p:spPr>
        <p:txBody>
          <a:bodyPr vert="horz" wrap="square" lIns="0" tIns="0" rIns="0" bIns="0" rtlCol="0">
            <a:spAutoFit/>
          </a:bodyPr>
          <a:lstStyle/>
          <a:p>
            <a:pPr marL="10860" marR="0" lvl="0" indent="0" algn="l" defTabSz="781864" rtl="0" eaLnBrk="1" fontAlgn="auto" latinLnBrk="0" hangingPunct="1">
              <a:lnSpc>
                <a:spcPts val="2681"/>
              </a:lnSpc>
              <a:spcBef>
                <a:spcPts val="0"/>
              </a:spcBef>
              <a:spcAft>
                <a:spcPts val="0"/>
              </a:spcAft>
              <a:buClrTx/>
              <a:buSzTx/>
              <a:buFontTx/>
              <a:buNone/>
              <a:tabLst/>
              <a:defRPr/>
            </a:pPr>
            <a:r>
              <a:rPr kumimoji="0" sz="2437" b="1" i="0" u="none" strike="noStrike" kern="1200" cap="none" spc="-145" normalizeH="0" baseline="0" noProof="0" dirty="0">
                <a:ln>
                  <a:noFill/>
                </a:ln>
                <a:solidFill>
                  <a:prstClr val="white"/>
                </a:solidFill>
                <a:effectLst/>
                <a:uLnTx/>
                <a:uFillTx/>
                <a:latin typeface="Arial"/>
                <a:ea typeface="+mn-ea"/>
                <a:cs typeface="Arial"/>
              </a:rPr>
              <a:t>ca</a:t>
            </a:r>
            <a:r>
              <a:rPr kumimoji="0" sz="2437" b="1" i="0" u="none" strike="noStrike" kern="1200" cap="none" spc="-133" normalizeH="0" baseline="0" noProof="0" dirty="0">
                <a:ln>
                  <a:noFill/>
                </a:ln>
                <a:solidFill>
                  <a:prstClr val="white"/>
                </a:solidFill>
                <a:effectLst/>
                <a:uLnTx/>
                <a:uFillTx/>
                <a:latin typeface="Arial"/>
                <a:ea typeface="+mn-ea"/>
                <a:cs typeface="Arial"/>
              </a:rPr>
              <a:t>r</a:t>
            </a:r>
            <a:r>
              <a:rPr kumimoji="0" sz="2437" b="1" i="0" u="none" strike="noStrike" kern="1200" cap="none" spc="-214" normalizeH="0" baseline="0" noProof="0" dirty="0">
                <a:ln>
                  <a:noFill/>
                </a:ln>
                <a:solidFill>
                  <a:prstClr val="white"/>
                </a:solidFill>
                <a:effectLst/>
                <a:uLnTx/>
                <a:uFillTx/>
                <a:latin typeface="Arial"/>
                <a:ea typeface="+mn-ea"/>
                <a:cs typeface="Arial"/>
              </a:rPr>
              <a:t>e</a:t>
            </a:r>
          </a:p>
        </p:txBody>
      </p:sp>
    </p:spTree>
    <p:extLst>
      <p:ext uri="{BB962C8B-B14F-4D97-AF65-F5344CB8AC3E}">
        <p14:creationId xmlns:p14="http://schemas.microsoft.com/office/powerpoint/2010/main" val="2102137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a:extLst>
              <a:ext uri="{FF2B5EF4-FFF2-40B4-BE49-F238E27FC236}">
                <a16:creationId xmlns:a16="http://schemas.microsoft.com/office/drawing/2014/main" id="{1870D468-6E09-2E4C-9CA9-6E08FD9BC4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3356"/>
          <a:stretch/>
        </p:blipFill>
        <p:spPr bwMode="auto">
          <a:xfrm>
            <a:off x="2888198" y="1770338"/>
            <a:ext cx="3289771"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Content Placeholder 12">
            <a:extLst>
              <a:ext uri="{FF2B5EF4-FFF2-40B4-BE49-F238E27FC236}">
                <a16:creationId xmlns:a16="http://schemas.microsoft.com/office/drawing/2014/main" id="{CA3C4A55-7393-874C-8C60-26DDA06D1ED0}"/>
              </a:ext>
            </a:extLst>
          </p:cNvPr>
          <p:cNvSpPr txBox="1">
            <a:spLocks/>
          </p:cNvSpPr>
          <p:nvPr/>
        </p:nvSpPr>
        <p:spPr>
          <a:xfrm>
            <a:off x="441383" y="2813919"/>
            <a:ext cx="2252955" cy="755650"/>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600"/>
              </a:spcAft>
              <a:defRPr/>
            </a:pPr>
            <a:r>
              <a:rPr lang="en-GB" sz="1200" dirty="0">
                <a:solidFill>
                  <a:schemeClr val="bg2">
                    <a:lumMod val="25000"/>
                  </a:schemeClr>
                </a:solidFill>
                <a:latin typeface="Arial" panose="020B0604020202020204" pitchFamily="34" charset="0"/>
                <a:ea typeface="Arial Regular" charset="0"/>
                <a:cs typeface="Arial" panose="020B0604020202020204" pitchFamily="34" charset="0"/>
              </a:rPr>
              <a:t>The inner layer, which creates a protective barrier, it is arranged in folds that allow for expansion when food passes through</a:t>
            </a:r>
          </a:p>
        </p:txBody>
      </p:sp>
      <p:sp>
        <p:nvSpPr>
          <p:cNvPr id="51" name="Content Placeholder 12">
            <a:extLst>
              <a:ext uri="{FF2B5EF4-FFF2-40B4-BE49-F238E27FC236}">
                <a16:creationId xmlns:a16="http://schemas.microsoft.com/office/drawing/2014/main" id="{FAFF49BD-26AA-6348-BDD2-A53D07B9F549}"/>
              </a:ext>
            </a:extLst>
          </p:cNvPr>
          <p:cNvSpPr txBox="1">
            <a:spLocks noChangeArrowheads="1"/>
          </p:cNvSpPr>
          <p:nvPr/>
        </p:nvSpPr>
        <p:spPr bwMode="auto">
          <a:xfrm>
            <a:off x="360421" y="2523793"/>
            <a:ext cx="1535112" cy="49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spcBef>
                <a:spcPct val="0"/>
              </a:spcBef>
              <a:spcAft>
                <a:spcPts val="600"/>
              </a:spcAft>
              <a:buFont typeface="Arial" panose="020B0604020202020204" pitchFamily="34" charset="0"/>
              <a:buNone/>
            </a:pPr>
            <a:r>
              <a:rPr lang="en-GB" altLang="en-US" sz="1400" b="1" dirty="0">
                <a:ea typeface="Arial Regular"/>
                <a:cs typeface="Arial Regular"/>
              </a:rPr>
              <a:t> The mucosa</a:t>
            </a:r>
            <a:endParaRPr lang="en-GB" altLang="en-US" sz="1400" dirty="0">
              <a:ea typeface="Arial Regular"/>
              <a:cs typeface="Arial Regular"/>
            </a:endParaRPr>
          </a:p>
        </p:txBody>
      </p:sp>
      <p:sp>
        <p:nvSpPr>
          <p:cNvPr id="52" name="Content Placeholder 12">
            <a:extLst>
              <a:ext uri="{FF2B5EF4-FFF2-40B4-BE49-F238E27FC236}">
                <a16:creationId xmlns:a16="http://schemas.microsoft.com/office/drawing/2014/main" id="{9683AE73-B724-8543-845D-FC01448D9344}"/>
              </a:ext>
            </a:extLst>
          </p:cNvPr>
          <p:cNvSpPr txBox="1">
            <a:spLocks/>
          </p:cNvSpPr>
          <p:nvPr/>
        </p:nvSpPr>
        <p:spPr>
          <a:xfrm>
            <a:off x="6515260" y="2787962"/>
            <a:ext cx="1985503" cy="949443"/>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auto">
              <a:lnSpc>
                <a:spcPct val="100000"/>
              </a:lnSpc>
              <a:spcBef>
                <a:spcPts val="0"/>
              </a:spcBef>
              <a:spcAft>
                <a:spcPts val="600"/>
              </a:spcAft>
              <a:defRPr/>
            </a:pPr>
            <a:r>
              <a:rPr lang="en-GB" sz="1200" dirty="0">
                <a:solidFill>
                  <a:schemeClr val="bg2">
                    <a:lumMod val="25000"/>
                  </a:schemeClr>
                </a:solidFill>
                <a:latin typeface="Arial" panose="020B0604020202020204" pitchFamily="34" charset="0"/>
                <a:ea typeface="Arial Regular" charset="0"/>
                <a:cs typeface="Arial" panose="020B0604020202020204" pitchFamily="34" charset="0"/>
              </a:rPr>
              <a:t>This contains glands that produce mucus, important in clearance and protecting oesophageal tissue from acid </a:t>
            </a:r>
          </a:p>
        </p:txBody>
      </p:sp>
      <p:sp>
        <p:nvSpPr>
          <p:cNvPr id="53" name="Content Placeholder 12">
            <a:extLst>
              <a:ext uri="{FF2B5EF4-FFF2-40B4-BE49-F238E27FC236}">
                <a16:creationId xmlns:a16="http://schemas.microsoft.com/office/drawing/2014/main" id="{6BBB1D84-9F18-1740-A057-F8CD7768E163}"/>
              </a:ext>
            </a:extLst>
          </p:cNvPr>
          <p:cNvSpPr txBox="1">
            <a:spLocks noChangeArrowheads="1"/>
          </p:cNvSpPr>
          <p:nvPr/>
        </p:nvSpPr>
        <p:spPr bwMode="auto">
          <a:xfrm>
            <a:off x="6635392" y="2489726"/>
            <a:ext cx="1865371" cy="34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spcAft>
                <a:spcPts val="600"/>
              </a:spcAft>
              <a:buFont typeface="Arial" panose="020B0604020202020204" pitchFamily="34" charset="0"/>
              <a:buNone/>
            </a:pPr>
            <a:r>
              <a:rPr lang="en-GB" altLang="en-US" sz="1400" b="1" dirty="0">
                <a:ea typeface="Arial Regular"/>
                <a:cs typeface="Arial Regular"/>
              </a:rPr>
              <a:t> The submucosa</a:t>
            </a:r>
            <a:endParaRPr lang="en-GB" altLang="en-US" sz="1400" dirty="0">
              <a:ea typeface="Arial Regular"/>
              <a:cs typeface="Arial Regular"/>
            </a:endParaRPr>
          </a:p>
        </p:txBody>
      </p:sp>
      <p:sp>
        <p:nvSpPr>
          <p:cNvPr id="54" name="Content Placeholder 12">
            <a:extLst>
              <a:ext uri="{FF2B5EF4-FFF2-40B4-BE49-F238E27FC236}">
                <a16:creationId xmlns:a16="http://schemas.microsoft.com/office/drawing/2014/main" id="{F9F118D9-FB2E-4E4A-A721-15A341DF93A4}"/>
              </a:ext>
            </a:extLst>
          </p:cNvPr>
          <p:cNvSpPr txBox="1">
            <a:spLocks/>
          </p:cNvSpPr>
          <p:nvPr/>
        </p:nvSpPr>
        <p:spPr>
          <a:xfrm>
            <a:off x="431858" y="4000016"/>
            <a:ext cx="2386969" cy="1098509"/>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600"/>
              </a:spcAft>
              <a:defRPr/>
            </a:pPr>
            <a:r>
              <a:rPr lang="en-GB" sz="1200" dirty="0">
                <a:solidFill>
                  <a:schemeClr val="bg2">
                    <a:lumMod val="25000"/>
                  </a:schemeClr>
                </a:solidFill>
                <a:latin typeface="Arial" panose="020B0604020202020204" pitchFamily="34" charset="0"/>
                <a:ea typeface="Arial Regular" charset="0"/>
                <a:cs typeface="Arial" panose="020B0604020202020204" pitchFamily="34" charset="0"/>
              </a:rPr>
              <a:t>The muscle layer, which pushes food down to the stomach, it is composed of an inner circular and outer longitudinal layer</a:t>
            </a:r>
          </a:p>
        </p:txBody>
      </p:sp>
      <p:sp>
        <p:nvSpPr>
          <p:cNvPr id="55" name="Content Placeholder 12">
            <a:extLst>
              <a:ext uri="{FF2B5EF4-FFF2-40B4-BE49-F238E27FC236}">
                <a16:creationId xmlns:a16="http://schemas.microsoft.com/office/drawing/2014/main" id="{2EAB5E1B-7FFD-9E44-8241-9D94F19CBC49}"/>
              </a:ext>
            </a:extLst>
          </p:cNvPr>
          <p:cNvSpPr txBox="1">
            <a:spLocks noChangeArrowheads="1"/>
          </p:cNvSpPr>
          <p:nvPr/>
        </p:nvSpPr>
        <p:spPr bwMode="auto">
          <a:xfrm>
            <a:off x="403283" y="3664144"/>
            <a:ext cx="2291056"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spcBef>
                <a:spcPct val="0"/>
              </a:spcBef>
              <a:spcAft>
                <a:spcPts val="600"/>
              </a:spcAft>
              <a:buFont typeface="Arial" panose="020B0604020202020204" pitchFamily="34" charset="0"/>
              <a:buNone/>
            </a:pPr>
            <a:r>
              <a:rPr lang="en-GB" altLang="en-US" sz="1400" b="1" dirty="0">
                <a:ea typeface="Arial Regular"/>
                <a:cs typeface="Arial Regular"/>
              </a:rPr>
              <a:t>The </a:t>
            </a:r>
            <a:r>
              <a:rPr lang="en-GB" altLang="en-US" sz="1400" b="1" dirty="0" err="1">
                <a:ea typeface="Arial Regular"/>
                <a:cs typeface="Arial Regular"/>
              </a:rPr>
              <a:t>muscularis</a:t>
            </a:r>
            <a:r>
              <a:rPr lang="en-GB" altLang="en-US" sz="1400" b="1" dirty="0">
                <a:ea typeface="Arial Regular"/>
                <a:cs typeface="Arial Regular"/>
              </a:rPr>
              <a:t> propria</a:t>
            </a:r>
            <a:endParaRPr lang="en-GB" altLang="en-US" sz="1400" dirty="0">
              <a:ea typeface="Arial Regular"/>
              <a:cs typeface="Arial Regular"/>
            </a:endParaRPr>
          </a:p>
        </p:txBody>
      </p:sp>
      <p:sp>
        <p:nvSpPr>
          <p:cNvPr id="56" name="Content Placeholder 12">
            <a:extLst>
              <a:ext uri="{FF2B5EF4-FFF2-40B4-BE49-F238E27FC236}">
                <a16:creationId xmlns:a16="http://schemas.microsoft.com/office/drawing/2014/main" id="{C6594F78-88DB-F34F-BCBE-00BCDDD3F151}"/>
              </a:ext>
            </a:extLst>
          </p:cNvPr>
          <p:cNvSpPr txBox="1">
            <a:spLocks/>
          </p:cNvSpPr>
          <p:nvPr/>
        </p:nvSpPr>
        <p:spPr>
          <a:xfrm>
            <a:off x="6420456" y="4011660"/>
            <a:ext cx="2080305" cy="1457053"/>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auto">
              <a:lnSpc>
                <a:spcPct val="100000"/>
              </a:lnSpc>
              <a:spcBef>
                <a:spcPts val="0"/>
              </a:spcBef>
              <a:spcAft>
                <a:spcPts val="600"/>
              </a:spcAft>
              <a:defRPr/>
            </a:pPr>
            <a:r>
              <a:rPr lang="en-GB" sz="1200" dirty="0">
                <a:solidFill>
                  <a:schemeClr val="bg2">
                    <a:lumMod val="25000"/>
                  </a:schemeClr>
                </a:solidFill>
                <a:latin typeface="Arial" panose="020B0604020202020204" pitchFamily="34" charset="0"/>
                <a:ea typeface="Arial Regular" charset="0"/>
                <a:cs typeface="Arial" panose="020B0604020202020204" pitchFamily="34" charset="0"/>
              </a:rPr>
              <a:t>The outer layer, which attaches the oesophagus to nearby parts of the body</a:t>
            </a:r>
          </a:p>
        </p:txBody>
      </p:sp>
      <p:sp>
        <p:nvSpPr>
          <p:cNvPr id="57" name="Content Placeholder 12">
            <a:extLst>
              <a:ext uri="{FF2B5EF4-FFF2-40B4-BE49-F238E27FC236}">
                <a16:creationId xmlns:a16="http://schemas.microsoft.com/office/drawing/2014/main" id="{7F2EE3F9-4A02-3548-8A04-CB85976D05C5}"/>
              </a:ext>
            </a:extLst>
          </p:cNvPr>
          <p:cNvSpPr txBox="1">
            <a:spLocks noChangeArrowheads="1"/>
          </p:cNvSpPr>
          <p:nvPr/>
        </p:nvSpPr>
        <p:spPr bwMode="auto">
          <a:xfrm>
            <a:off x="6707927" y="3755052"/>
            <a:ext cx="1792836"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spcAft>
                <a:spcPts val="600"/>
              </a:spcAft>
              <a:buFont typeface="Arial" panose="020B0604020202020204" pitchFamily="34" charset="0"/>
              <a:buNone/>
            </a:pPr>
            <a:r>
              <a:rPr lang="en-GB" altLang="en-US" sz="1400" b="1" dirty="0">
                <a:ea typeface="Arial Regular"/>
                <a:cs typeface="Arial Regular"/>
              </a:rPr>
              <a:t> The adventitia</a:t>
            </a:r>
            <a:endParaRPr lang="en-GB" altLang="en-US" sz="1400" dirty="0">
              <a:ea typeface="Arial Regular"/>
              <a:cs typeface="Arial Regular"/>
            </a:endParaRPr>
          </a:p>
        </p:txBody>
      </p:sp>
      <p:cxnSp>
        <p:nvCxnSpPr>
          <p:cNvPr id="58" name="Straight Arrow Connector 57">
            <a:extLst>
              <a:ext uri="{FF2B5EF4-FFF2-40B4-BE49-F238E27FC236}">
                <a16:creationId xmlns:a16="http://schemas.microsoft.com/office/drawing/2014/main" id="{481D0CC8-8B2F-BF4F-A756-249031271708}"/>
              </a:ext>
            </a:extLst>
          </p:cNvPr>
          <p:cNvCxnSpPr>
            <a:cxnSpLocks/>
          </p:cNvCxnSpPr>
          <p:nvPr/>
        </p:nvCxnSpPr>
        <p:spPr>
          <a:xfrm flipV="1">
            <a:off x="2473158" y="3833742"/>
            <a:ext cx="1151163" cy="574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81531AD-4904-6B4D-B721-F471E3B89861}"/>
              </a:ext>
            </a:extLst>
          </p:cNvPr>
          <p:cNvCxnSpPr>
            <a:cxnSpLocks/>
          </p:cNvCxnSpPr>
          <p:nvPr/>
        </p:nvCxnSpPr>
        <p:spPr>
          <a:xfrm>
            <a:off x="1828800" y="2712382"/>
            <a:ext cx="1922073" cy="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8D0F929-C4C1-CB4F-B7DF-F2776353487B}"/>
              </a:ext>
            </a:extLst>
          </p:cNvPr>
          <p:cNvCxnSpPr>
            <a:cxnSpLocks/>
          </p:cNvCxnSpPr>
          <p:nvPr/>
        </p:nvCxnSpPr>
        <p:spPr>
          <a:xfrm flipH="1">
            <a:off x="4936639" y="2599453"/>
            <a:ext cx="1994557" cy="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grpSp>
        <p:nvGrpSpPr>
          <p:cNvPr id="61" name="Group 32">
            <a:extLst>
              <a:ext uri="{FF2B5EF4-FFF2-40B4-BE49-F238E27FC236}">
                <a16:creationId xmlns:a16="http://schemas.microsoft.com/office/drawing/2014/main" id="{CA05F6D2-24BC-A64A-BB12-16E5D1A33FD5}"/>
              </a:ext>
            </a:extLst>
          </p:cNvPr>
          <p:cNvGrpSpPr>
            <a:grpSpLocks/>
          </p:cNvGrpSpPr>
          <p:nvPr/>
        </p:nvGrpSpPr>
        <p:grpSpPr bwMode="auto">
          <a:xfrm>
            <a:off x="3695310" y="2652057"/>
            <a:ext cx="111125" cy="109538"/>
            <a:chOff x="3934449" y="3277338"/>
            <a:chExt cx="110387" cy="110387"/>
          </a:xfrm>
        </p:grpSpPr>
        <p:sp>
          <p:nvSpPr>
            <p:cNvPr id="62" name="Oval 61">
              <a:extLst>
                <a:ext uri="{FF2B5EF4-FFF2-40B4-BE49-F238E27FC236}">
                  <a16:creationId xmlns:a16="http://schemas.microsoft.com/office/drawing/2014/main" id="{BAF079A2-635B-594A-88B8-BD6C6DE5CB2D}"/>
                </a:ext>
              </a:extLst>
            </p:cNvPr>
            <p:cNvSpPr/>
            <p:nvPr/>
          </p:nvSpPr>
          <p:spPr>
            <a:xfrm>
              <a:off x="3934449" y="3277338"/>
              <a:ext cx="110387" cy="11038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63" name="Oval 62">
              <a:extLst>
                <a:ext uri="{FF2B5EF4-FFF2-40B4-BE49-F238E27FC236}">
                  <a16:creationId xmlns:a16="http://schemas.microsoft.com/office/drawing/2014/main" id="{C4CD78FE-276A-7D49-865C-034CC647111A}"/>
                </a:ext>
              </a:extLst>
            </p:cNvPr>
            <p:cNvSpPr/>
            <p:nvPr/>
          </p:nvSpPr>
          <p:spPr>
            <a:xfrm>
              <a:off x="3964412" y="3307735"/>
              <a:ext cx="48885" cy="479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grpSp>
        <p:nvGrpSpPr>
          <p:cNvPr id="64" name="Group 35">
            <a:extLst>
              <a:ext uri="{FF2B5EF4-FFF2-40B4-BE49-F238E27FC236}">
                <a16:creationId xmlns:a16="http://schemas.microsoft.com/office/drawing/2014/main" id="{20AE7174-632C-644F-864A-ECFFF0F32731}"/>
              </a:ext>
            </a:extLst>
          </p:cNvPr>
          <p:cNvGrpSpPr>
            <a:grpSpLocks/>
          </p:cNvGrpSpPr>
          <p:nvPr/>
        </p:nvGrpSpPr>
        <p:grpSpPr bwMode="auto">
          <a:xfrm>
            <a:off x="3568758" y="3779766"/>
            <a:ext cx="111125" cy="109537"/>
            <a:chOff x="3934449" y="3277338"/>
            <a:chExt cx="110387" cy="110387"/>
          </a:xfrm>
        </p:grpSpPr>
        <p:sp>
          <p:nvSpPr>
            <p:cNvPr id="65" name="Oval 64">
              <a:extLst>
                <a:ext uri="{FF2B5EF4-FFF2-40B4-BE49-F238E27FC236}">
                  <a16:creationId xmlns:a16="http://schemas.microsoft.com/office/drawing/2014/main" id="{22D9A70D-569A-EB4A-8B31-C5A14C8B077D}"/>
                </a:ext>
              </a:extLst>
            </p:cNvPr>
            <p:cNvSpPr/>
            <p:nvPr/>
          </p:nvSpPr>
          <p:spPr>
            <a:xfrm>
              <a:off x="3934449" y="3277338"/>
              <a:ext cx="110387" cy="11038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66" name="Oval 65">
              <a:extLst>
                <a:ext uri="{FF2B5EF4-FFF2-40B4-BE49-F238E27FC236}">
                  <a16:creationId xmlns:a16="http://schemas.microsoft.com/office/drawing/2014/main" id="{611E73E0-9FA3-9646-AD4F-0EAF7ACCF738}"/>
                </a:ext>
              </a:extLst>
            </p:cNvPr>
            <p:cNvSpPr/>
            <p:nvPr/>
          </p:nvSpPr>
          <p:spPr>
            <a:xfrm>
              <a:off x="3964412" y="3307734"/>
              <a:ext cx="48885" cy="4799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grpSp>
        <p:nvGrpSpPr>
          <p:cNvPr id="67" name="Group 38">
            <a:extLst>
              <a:ext uri="{FF2B5EF4-FFF2-40B4-BE49-F238E27FC236}">
                <a16:creationId xmlns:a16="http://schemas.microsoft.com/office/drawing/2014/main" id="{EE715BA8-2E60-BA4F-A241-86F9401B7B0A}"/>
              </a:ext>
            </a:extLst>
          </p:cNvPr>
          <p:cNvGrpSpPr>
            <a:grpSpLocks/>
          </p:cNvGrpSpPr>
          <p:nvPr/>
        </p:nvGrpSpPr>
        <p:grpSpPr bwMode="auto">
          <a:xfrm>
            <a:off x="4879488" y="2542303"/>
            <a:ext cx="111125" cy="109538"/>
            <a:chOff x="3934449" y="3277338"/>
            <a:chExt cx="110387" cy="110387"/>
          </a:xfrm>
        </p:grpSpPr>
        <p:sp>
          <p:nvSpPr>
            <p:cNvPr id="68" name="Oval 67">
              <a:extLst>
                <a:ext uri="{FF2B5EF4-FFF2-40B4-BE49-F238E27FC236}">
                  <a16:creationId xmlns:a16="http://schemas.microsoft.com/office/drawing/2014/main" id="{38F01D73-9FD1-BE41-AF08-33950CA67E49}"/>
                </a:ext>
              </a:extLst>
            </p:cNvPr>
            <p:cNvSpPr/>
            <p:nvPr/>
          </p:nvSpPr>
          <p:spPr>
            <a:xfrm>
              <a:off x="3934449" y="3277338"/>
              <a:ext cx="110387" cy="11038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69" name="Oval 68">
              <a:extLst>
                <a:ext uri="{FF2B5EF4-FFF2-40B4-BE49-F238E27FC236}">
                  <a16:creationId xmlns:a16="http://schemas.microsoft.com/office/drawing/2014/main" id="{32408F02-4D48-B746-AE35-9CBAD60D3C59}"/>
                </a:ext>
              </a:extLst>
            </p:cNvPr>
            <p:cNvSpPr/>
            <p:nvPr/>
          </p:nvSpPr>
          <p:spPr>
            <a:xfrm>
              <a:off x="3964412" y="3307735"/>
              <a:ext cx="48885" cy="4799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cxnSp>
        <p:nvCxnSpPr>
          <p:cNvPr id="70" name="Straight Arrow Connector 69">
            <a:extLst>
              <a:ext uri="{FF2B5EF4-FFF2-40B4-BE49-F238E27FC236}">
                <a16:creationId xmlns:a16="http://schemas.microsoft.com/office/drawing/2014/main" id="{4B9501A4-462B-1E4B-A721-2A6E0B9294CC}"/>
              </a:ext>
            </a:extLst>
          </p:cNvPr>
          <p:cNvCxnSpPr>
            <a:cxnSpLocks/>
          </p:cNvCxnSpPr>
          <p:nvPr/>
        </p:nvCxnSpPr>
        <p:spPr>
          <a:xfrm flipH="1">
            <a:off x="5627275" y="3869580"/>
            <a:ext cx="1653158" cy="0"/>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grpSp>
        <p:nvGrpSpPr>
          <p:cNvPr id="71" name="Group 41">
            <a:extLst>
              <a:ext uri="{FF2B5EF4-FFF2-40B4-BE49-F238E27FC236}">
                <a16:creationId xmlns:a16="http://schemas.microsoft.com/office/drawing/2014/main" id="{88B0043C-44D0-A944-8275-1AF0E89A1CDE}"/>
              </a:ext>
            </a:extLst>
          </p:cNvPr>
          <p:cNvGrpSpPr>
            <a:grpSpLocks/>
          </p:cNvGrpSpPr>
          <p:nvPr/>
        </p:nvGrpSpPr>
        <p:grpSpPr bwMode="auto">
          <a:xfrm>
            <a:off x="5573300" y="3812430"/>
            <a:ext cx="109538" cy="109537"/>
            <a:chOff x="3934449" y="3277338"/>
            <a:chExt cx="110387" cy="110387"/>
          </a:xfrm>
        </p:grpSpPr>
        <p:sp>
          <p:nvSpPr>
            <p:cNvPr id="72" name="Oval 71">
              <a:extLst>
                <a:ext uri="{FF2B5EF4-FFF2-40B4-BE49-F238E27FC236}">
                  <a16:creationId xmlns:a16="http://schemas.microsoft.com/office/drawing/2014/main" id="{22BB20A3-5A9A-5F40-A1A6-1B2EA4FB4BF5}"/>
                </a:ext>
              </a:extLst>
            </p:cNvPr>
            <p:cNvSpPr/>
            <p:nvPr/>
          </p:nvSpPr>
          <p:spPr>
            <a:xfrm>
              <a:off x="3934449" y="3277338"/>
              <a:ext cx="110387" cy="11038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73" name="Oval 72">
              <a:extLst>
                <a:ext uri="{FF2B5EF4-FFF2-40B4-BE49-F238E27FC236}">
                  <a16:creationId xmlns:a16="http://schemas.microsoft.com/office/drawing/2014/main" id="{DAF04EBB-C181-A241-9498-BC7B86A70CF0}"/>
                </a:ext>
              </a:extLst>
            </p:cNvPr>
            <p:cNvSpPr/>
            <p:nvPr/>
          </p:nvSpPr>
          <p:spPr>
            <a:xfrm>
              <a:off x="3964846" y="3307734"/>
              <a:ext cx="47994" cy="4799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sp>
        <p:nvSpPr>
          <p:cNvPr id="36" name="Title 3">
            <a:extLst>
              <a:ext uri="{FF2B5EF4-FFF2-40B4-BE49-F238E27FC236}">
                <a16:creationId xmlns:a16="http://schemas.microsoft.com/office/drawing/2014/main" id="{286F5F9B-BEF0-934F-9DAE-774FA052F2C9}"/>
              </a:ext>
            </a:extLst>
          </p:cNvPr>
          <p:cNvSpPr txBox="1">
            <a:spLocks/>
          </p:cNvSpPr>
          <p:nvPr/>
        </p:nvSpPr>
        <p:spPr>
          <a:xfrm>
            <a:off x="0" y="5751974"/>
            <a:ext cx="9144000" cy="1106025"/>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37" name="Title 3">
            <a:extLst>
              <a:ext uri="{FF2B5EF4-FFF2-40B4-BE49-F238E27FC236}">
                <a16:creationId xmlns:a16="http://schemas.microsoft.com/office/drawing/2014/main" id="{A74979E9-4BE0-5044-8840-1505E64EEFA5}"/>
              </a:ext>
            </a:extLst>
          </p:cNvPr>
          <p:cNvSpPr txBox="1">
            <a:spLocks/>
          </p:cNvSpPr>
          <p:nvPr/>
        </p:nvSpPr>
        <p:spPr>
          <a:xfrm>
            <a:off x="8811712" y="-1"/>
            <a:ext cx="332288" cy="6857999"/>
          </a:xfrm>
          <a:prstGeom prst="rect">
            <a:avLst/>
          </a:prstGeom>
          <a:solidFill>
            <a:schemeClr val="bg1">
              <a:lumMod val="85000"/>
            </a:schemeClr>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38" name="Title 3">
            <a:extLst>
              <a:ext uri="{FF2B5EF4-FFF2-40B4-BE49-F238E27FC236}">
                <a16:creationId xmlns:a16="http://schemas.microsoft.com/office/drawing/2014/main" id="{1C1F87A5-A7B2-D749-9542-10420A679CF7}"/>
              </a:ext>
            </a:extLst>
          </p:cNvPr>
          <p:cNvSpPr txBox="1">
            <a:spLocks/>
          </p:cNvSpPr>
          <p:nvPr/>
        </p:nvSpPr>
        <p:spPr>
          <a:xfrm>
            <a:off x="8811712" y="5733900"/>
            <a:ext cx="332288" cy="1124098"/>
          </a:xfrm>
          <a:prstGeom prst="rect">
            <a:avLst/>
          </a:prstGeom>
          <a:solidFill>
            <a:srgbClr val="FF0000"/>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2" name="Freeform 1">
            <a:extLst>
              <a:ext uri="{FF2B5EF4-FFF2-40B4-BE49-F238E27FC236}">
                <a16:creationId xmlns:a16="http://schemas.microsoft.com/office/drawing/2014/main" id="{19E30451-1EC7-AC49-ABAD-E4FA8DF49B63}"/>
              </a:ext>
            </a:extLst>
          </p:cNvPr>
          <p:cNvSpPr/>
          <p:nvPr/>
        </p:nvSpPr>
        <p:spPr>
          <a:xfrm>
            <a:off x="3394458" y="2316296"/>
            <a:ext cx="2196132" cy="1424765"/>
          </a:xfrm>
          <a:custGeom>
            <a:avLst/>
            <a:gdLst>
              <a:gd name="connsiteX0" fmla="*/ 41658 w 2196132"/>
              <a:gd name="connsiteY0" fmla="*/ 383073 h 1424765"/>
              <a:gd name="connsiteX1" fmla="*/ 273571 w 2196132"/>
              <a:gd name="connsiteY1" fmla="*/ 164412 h 1424765"/>
              <a:gd name="connsiteX2" fmla="*/ 730771 w 2196132"/>
              <a:gd name="connsiteY2" fmla="*/ 18638 h 1424765"/>
              <a:gd name="connsiteX3" fmla="*/ 1141588 w 2196132"/>
              <a:gd name="connsiteY3" fmla="*/ 18638 h 1424765"/>
              <a:gd name="connsiteX4" fmla="*/ 1539154 w 2196132"/>
              <a:gd name="connsiteY4" fmla="*/ 171038 h 1424765"/>
              <a:gd name="connsiteX5" fmla="*/ 1784319 w 2196132"/>
              <a:gd name="connsiteY5" fmla="*/ 316812 h 1424765"/>
              <a:gd name="connsiteX6" fmla="*/ 1903588 w 2196132"/>
              <a:gd name="connsiteY6" fmla="*/ 416203 h 1424765"/>
              <a:gd name="connsiteX7" fmla="*/ 2075867 w 2196132"/>
              <a:gd name="connsiteY7" fmla="*/ 416203 h 1424765"/>
              <a:gd name="connsiteX8" fmla="*/ 2102371 w 2196132"/>
              <a:gd name="connsiteY8" fmla="*/ 628238 h 1424765"/>
              <a:gd name="connsiteX9" fmla="*/ 2195136 w 2196132"/>
              <a:gd name="connsiteY9" fmla="*/ 813768 h 1424765"/>
              <a:gd name="connsiteX10" fmla="*/ 2036110 w 2196132"/>
              <a:gd name="connsiteY10" fmla="*/ 1019177 h 1424765"/>
              <a:gd name="connsiteX11" fmla="*/ 1936719 w 2196132"/>
              <a:gd name="connsiteY11" fmla="*/ 1290847 h 1424765"/>
              <a:gd name="connsiteX12" fmla="*/ 1645171 w 2196132"/>
              <a:gd name="connsiteY12" fmla="*/ 1423368 h 1424765"/>
              <a:gd name="connsiteX13" fmla="*/ 1340371 w 2196132"/>
              <a:gd name="connsiteY13" fmla="*/ 1357108 h 1424765"/>
              <a:gd name="connsiteX14" fmla="*/ 1068702 w 2196132"/>
              <a:gd name="connsiteY14" fmla="*/ 1304099 h 1424765"/>
              <a:gd name="connsiteX15" fmla="*/ 783780 w 2196132"/>
              <a:gd name="connsiteY15" fmla="*/ 1383612 h 1424765"/>
              <a:gd name="connsiteX16" fmla="*/ 618128 w 2196132"/>
              <a:gd name="connsiteY16" fmla="*/ 1317351 h 1424765"/>
              <a:gd name="connsiteX17" fmla="*/ 439223 w 2196132"/>
              <a:gd name="connsiteY17" fmla="*/ 1337229 h 1424765"/>
              <a:gd name="connsiteX18" fmla="*/ 233815 w 2196132"/>
              <a:gd name="connsiteY18" fmla="*/ 1211334 h 1424765"/>
              <a:gd name="connsiteX19" fmla="*/ 134423 w 2196132"/>
              <a:gd name="connsiteY19" fmla="*/ 1025803 h 1424765"/>
              <a:gd name="connsiteX20" fmla="*/ 41658 w 2196132"/>
              <a:gd name="connsiteY20" fmla="*/ 939664 h 1424765"/>
              <a:gd name="connsiteX21" fmla="*/ 88041 w 2196132"/>
              <a:gd name="connsiteY21" fmla="*/ 807142 h 1424765"/>
              <a:gd name="connsiteX22" fmla="*/ 1902 w 2196132"/>
              <a:gd name="connsiteY22" fmla="*/ 621612 h 1424765"/>
              <a:gd name="connsiteX23" fmla="*/ 28406 w 2196132"/>
              <a:gd name="connsiteY23" fmla="*/ 482464 h 1424765"/>
              <a:gd name="connsiteX24" fmla="*/ 41658 w 2196132"/>
              <a:gd name="connsiteY24" fmla="*/ 383073 h 14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96132" h="1424765">
                <a:moveTo>
                  <a:pt x="41658" y="383073"/>
                </a:moveTo>
                <a:cubicBezTo>
                  <a:pt x="82519" y="330064"/>
                  <a:pt x="158719" y="225151"/>
                  <a:pt x="273571" y="164412"/>
                </a:cubicBezTo>
                <a:cubicBezTo>
                  <a:pt x="388423" y="103673"/>
                  <a:pt x="586101" y="42934"/>
                  <a:pt x="730771" y="18638"/>
                </a:cubicBezTo>
                <a:cubicBezTo>
                  <a:pt x="875441" y="-5658"/>
                  <a:pt x="1006857" y="-6762"/>
                  <a:pt x="1141588" y="18638"/>
                </a:cubicBezTo>
                <a:cubicBezTo>
                  <a:pt x="1276319" y="44038"/>
                  <a:pt x="1432032" y="121342"/>
                  <a:pt x="1539154" y="171038"/>
                </a:cubicBezTo>
                <a:cubicBezTo>
                  <a:pt x="1646276" y="220734"/>
                  <a:pt x="1723580" y="275951"/>
                  <a:pt x="1784319" y="316812"/>
                </a:cubicBezTo>
                <a:cubicBezTo>
                  <a:pt x="1845058" y="357673"/>
                  <a:pt x="1854997" y="399638"/>
                  <a:pt x="1903588" y="416203"/>
                </a:cubicBezTo>
                <a:cubicBezTo>
                  <a:pt x="1952179" y="432768"/>
                  <a:pt x="2042737" y="380864"/>
                  <a:pt x="2075867" y="416203"/>
                </a:cubicBezTo>
                <a:cubicBezTo>
                  <a:pt x="2108997" y="451542"/>
                  <a:pt x="2082493" y="561977"/>
                  <a:pt x="2102371" y="628238"/>
                </a:cubicBezTo>
                <a:cubicBezTo>
                  <a:pt x="2122249" y="694499"/>
                  <a:pt x="2206180" y="748612"/>
                  <a:pt x="2195136" y="813768"/>
                </a:cubicBezTo>
                <a:cubicBezTo>
                  <a:pt x="2184093" y="878925"/>
                  <a:pt x="2079179" y="939664"/>
                  <a:pt x="2036110" y="1019177"/>
                </a:cubicBezTo>
                <a:cubicBezTo>
                  <a:pt x="1993041" y="1098690"/>
                  <a:pt x="2001876" y="1223482"/>
                  <a:pt x="1936719" y="1290847"/>
                </a:cubicBezTo>
                <a:cubicBezTo>
                  <a:pt x="1871562" y="1358212"/>
                  <a:pt x="1744562" y="1412325"/>
                  <a:pt x="1645171" y="1423368"/>
                </a:cubicBezTo>
                <a:cubicBezTo>
                  <a:pt x="1545780" y="1434411"/>
                  <a:pt x="1436449" y="1376986"/>
                  <a:pt x="1340371" y="1357108"/>
                </a:cubicBezTo>
                <a:cubicBezTo>
                  <a:pt x="1244293" y="1337230"/>
                  <a:pt x="1161467" y="1299682"/>
                  <a:pt x="1068702" y="1304099"/>
                </a:cubicBezTo>
                <a:cubicBezTo>
                  <a:pt x="975937" y="1308516"/>
                  <a:pt x="858876" y="1381403"/>
                  <a:pt x="783780" y="1383612"/>
                </a:cubicBezTo>
                <a:cubicBezTo>
                  <a:pt x="708684" y="1385821"/>
                  <a:pt x="675554" y="1325082"/>
                  <a:pt x="618128" y="1317351"/>
                </a:cubicBezTo>
                <a:cubicBezTo>
                  <a:pt x="560702" y="1309621"/>
                  <a:pt x="503275" y="1354898"/>
                  <a:pt x="439223" y="1337229"/>
                </a:cubicBezTo>
                <a:cubicBezTo>
                  <a:pt x="375171" y="1319560"/>
                  <a:pt x="284615" y="1263238"/>
                  <a:pt x="233815" y="1211334"/>
                </a:cubicBezTo>
                <a:cubicBezTo>
                  <a:pt x="183015" y="1159430"/>
                  <a:pt x="166449" y="1071081"/>
                  <a:pt x="134423" y="1025803"/>
                </a:cubicBezTo>
                <a:cubicBezTo>
                  <a:pt x="102397" y="980525"/>
                  <a:pt x="49388" y="976107"/>
                  <a:pt x="41658" y="939664"/>
                </a:cubicBezTo>
                <a:cubicBezTo>
                  <a:pt x="33928" y="903221"/>
                  <a:pt x="94667" y="860151"/>
                  <a:pt x="88041" y="807142"/>
                </a:cubicBezTo>
                <a:cubicBezTo>
                  <a:pt x="81415" y="754133"/>
                  <a:pt x="11841" y="675725"/>
                  <a:pt x="1902" y="621612"/>
                </a:cubicBezTo>
                <a:cubicBezTo>
                  <a:pt x="-8037" y="567499"/>
                  <a:pt x="23989" y="518908"/>
                  <a:pt x="28406" y="482464"/>
                </a:cubicBezTo>
                <a:cubicBezTo>
                  <a:pt x="32823" y="446021"/>
                  <a:pt x="797" y="436082"/>
                  <a:pt x="41658" y="383073"/>
                </a:cubicBezTo>
                <a:close/>
              </a:path>
            </a:pathLst>
          </a:custGeom>
          <a:noFill/>
          <a:ln w="57150">
            <a:solidFill>
              <a:srgbClr val="F7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2">
            <a:extLst>
              <a:ext uri="{FF2B5EF4-FFF2-40B4-BE49-F238E27FC236}">
                <a16:creationId xmlns:a16="http://schemas.microsoft.com/office/drawing/2014/main" id="{0B4C8A3D-9028-9748-BB13-EB3B758EE818}"/>
              </a:ext>
            </a:extLst>
          </p:cNvPr>
          <p:cNvSpPr txBox="1">
            <a:spLocks noChangeArrowheads="1"/>
          </p:cNvSpPr>
          <p:nvPr/>
        </p:nvSpPr>
        <p:spPr bwMode="auto">
          <a:xfrm>
            <a:off x="3531806" y="5049838"/>
            <a:ext cx="1865371" cy="64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r" eaLnBrk="1" hangingPunct="1">
              <a:lnSpc>
                <a:spcPct val="100000"/>
              </a:lnSpc>
              <a:spcBef>
                <a:spcPct val="0"/>
              </a:spcBef>
              <a:spcAft>
                <a:spcPts val="600"/>
              </a:spcAft>
              <a:buFont typeface="Arial" panose="020B0604020202020204" pitchFamily="34" charset="0"/>
              <a:buNone/>
            </a:pPr>
            <a:r>
              <a:rPr lang="en-GB" altLang="en-US" sz="1400" b="1" dirty="0">
                <a:solidFill>
                  <a:srgbClr val="F7A600"/>
                </a:solidFill>
                <a:ea typeface="Arial Regular"/>
                <a:cs typeface="Arial Regular"/>
              </a:rPr>
              <a:t>Fibrosis laid down</a:t>
            </a:r>
            <a:endParaRPr lang="en-GB" altLang="en-US" sz="1400" dirty="0">
              <a:solidFill>
                <a:srgbClr val="F7A600"/>
              </a:solidFill>
              <a:ea typeface="Arial Regular"/>
              <a:cs typeface="Arial Regular"/>
            </a:endParaRPr>
          </a:p>
        </p:txBody>
      </p:sp>
      <p:cxnSp>
        <p:nvCxnSpPr>
          <p:cNvPr id="15" name="Straight Arrow Connector 14">
            <a:extLst>
              <a:ext uri="{FF2B5EF4-FFF2-40B4-BE49-F238E27FC236}">
                <a16:creationId xmlns:a16="http://schemas.microsoft.com/office/drawing/2014/main" id="{07DA9911-D704-7B40-A07B-4FF4FCBBD353}"/>
              </a:ext>
            </a:extLst>
          </p:cNvPr>
          <p:cNvCxnSpPr>
            <a:cxnSpLocks/>
          </p:cNvCxnSpPr>
          <p:nvPr/>
        </p:nvCxnSpPr>
        <p:spPr>
          <a:xfrm flipV="1">
            <a:off x="4520108" y="3631300"/>
            <a:ext cx="1" cy="1370776"/>
          </a:xfrm>
          <a:prstGeom prst="straightConnector1">
            <a:avLst/>
          </a:prstGeom>
          <a:ln w="12700">
            <a:solidFill>
              <a:srgbClr val="FFC000"/>
            </a:solidFill>
            <a:tailEnd type="ova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63FD478-A29B-9A41-BCF6-DEDC7B03AEDF}"/>
              </a:ext>
            </a:extLst>
          </p:cNvPr>
          <p:cNvSpPr/>
          <p:nvPr/>
        </p:nvSpPr>
        <p:spPr bwMode="auto">
          <a:xfrm>
            <a:off x="4438733" y="3551087"/>
            <a:ext cx="162750" cy="160426"/>
          </a:xfrm>
          <a:prstGeom prst="ellipse">
            <a:avLst/>
          </a:prstGeom>
          <a:solidFill>
            <a:schemeClr val="bg1"/>
          </a:solidFill>
          <a:ln>
            <a:solidFill>
              <a:srgbClr val="F7A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42" name="Text Placeholder 11">
            <a:extLst>
              <a:ext uri="{FF2B5EF4-FFF2-40B4-BE49-F238E27FC236}">
                <a16:creationId xmlns:a16="http://schemas.microsoft.com/office/drawing/2014/main" id="{0851F579-40F1-104B-968F-77187BD9480E}"/>
              </a:ext>
            </a:extLst>
          </p:cNvPr>
          <p:cNvSpPr>
            <a:spLocks noGrp="1"/>
          </p:cNvSpPr>
          <p:nvPr>
            <p:ph type="body" sz="quarter" idx="13"/>
          </p:nvPr>
        </p:nvSpPr>
        <p:spPr>
          <a:xfrm>
            <a:off x="431800" y="1054318"/>
            <a:ext cx="6758410" cy="525351"/>
          </a:xfrm>
        </p:spPr>
        <p:txBody>
          <a:bodyPr>
            <a:normAutofit/>
          </a:bodyPr>
          <a:lstStyle/>
          <a:p>
            <a:pPr>
              <a:spcBef>
                <a:spcPts val="0"/>
              </a:spcBef>
              <a:spcAft>
                <a:spcPts val="600"/>
              </a:spcAft>
              <a:defRPr/>
            </a:pPr>
            <a:r>
              <a:rPr lang="en-GB" dirty="0">
                <a:latin typeface="Arial" panose="020B0604020202020204" pitchFamily="34" charset="0"/>
                <a:ea typeface="Arial Regular" charset="0"/>
                <a:cs typeface="Arial" panose="020B0604020202020204" pitchFamily="34" charset="0"/>
              </a:rPr>
              <a:t>Histologically the oesophagus has four layers:</a:t>
            </a:r>
          </a:p>
        </p:txBody>
      </p:sp>
      <p:sp>
        <p:nvSpPr>
          <p:cNvPr id="43" name="Title 8">
            <a:extLst>
              <a:ext uri="{FF2B5EF4-FFF2-40B4-BE49-F238E27FC236}">
                <a16:creationId xmlns:a16="http://schemas.microsoft.com/office/drawing/2014/main" id="{7BACED51-3E9F-594F-BED6-B48083257E28}"/>
              </a:ext>
            </a:extLst>
          </p:cNvPr>
          <p:cNvSpPr>
            <a:spLocks noGrp="1"/>
          </p:cNvSpPr>
          <p:nvPr>
            <p:ph type="title"/>
          </p:nvPr>
        </p:nvSpPr>
        <p:spPr>
          <a:xfrm>
            <a:off x="428624" y="0"/>
            <a:ext cx="5955992" cy="1020932"/>
          </a:xfrm>
        </p:spPr>
        <p:txBody>
          <a:bodyPr/>
          <a:lstStyle/>
          <a:p>
            <a:r>
              <a:rPr lang="en-GB" dirty="0"/>
              <a:t>Microscopic anatomy of the oesophagus</a:t>
            </a:r>
            <a:r>
              <a:rPr lang="en-GB" baseline="30000" dirty="0"/>
              <a:t>1,2</a:t>
            </a:r>
            <a:endParaRPr lang="en-US" baseline="30000" dirty="0"/>
          </a:p>
        </p:txBody>
      </p:sp>
      <p:sp>
        <p:nvSpPr>
          <p:cNvPr id="46" name="Text Placeholder 3">
            <a:extLst>
              <a:ext uri="{FF2B5EF4-FFF2-40B4-BE49-F238E27FC236}">
                <a16:creationId xmlns:a16="http://schemas.microsoft.com/office/drawing/2014/main" id="{13A2DBA2-95ED-904F-8007-D30FF4F23642}"/>
              </a:ext>
            </a:extLst>
          </p:cNvPr>
          <p:cNvSpPr>
            <a:spLocks noGrp="1"/>
          </p:cNvSpPr>
          <p:nvPr>
            <p:ph type="body" sz="quarter" idx="11"/>
          </p:nvPr>
        </p:nvSpPr>
        <p:spPr>
          <a:xfrm>
            <a:off x="428624" y="5733904"/>
            <a:ext cx="5955991" cy="1124097"/>
          </a:xfrm>
        </p:spPr>
        <p:txBody>
          <a:bodyPr/>
          <a:lstStyle/>
          <a:p>
            <a:pPr marL="136525" indent="-136525"/>
            <a:r>
              <a:rPr lang="en-US" dirty="0"/>
              <a:t>1. 	</a:t>
            </a:r>
            <a:r>
              <a:rPr lang="en-US" dirty="0" err="1"/>
              <a:t>Kuo</a:t>
            </a:r>
            <a:r>
              <a:rPr lang="en-US" dirty="0"/>
              <a:t> B, </a:t>
            </a:r>
            <a:r>
              <a:rPr lang="en-US" dirty="0" err="1"/>
              <a:t>Urma</a:t>
            </a:r>
            <a:r>
              <a:rPr lang="en-US" dirty="0"/>
              <a:t> D. Esophagus – anatomy and development. </a:t>
            </a:r>
            <a:br>
              <a:rPr lang="en-US" dirty="0"/>
            </a:br>
            <a:r>
              <a:rPr lang="en-US" dirty="0"/>
              <a:t>Available at: </a:t>
            </a:r>
            <a:r>
              <a:rPr lang="en-US" dirty="0" err="1"/>
              <a:t>www.nature.com</a:t>
            </a:r>
            <a:r>
              <a:rPr lang="en-US" dirty="0"/>
              <a:t>/</a:t>
            </a:r>
            <a:r>
              <a:rPr lang="en-US" dirty="0" err="1"/>
              <a:t>gimo</a:t>
            </a:r>
            <a:r>
              <a:rPr lang="en-US" dirty="0"/>
              <a:t>/contents/pt1/full/gimo6.html</a:t>
            </a:r>
          </a:p>
          <a:p>
            <a:pPr marL="136525" indent="-136525"/>
            <a:r>
              <a:rPr lang="en-US" dirty="0"/>
              <a:t>2. 	Rice TW, Bronner MP. </a:t>
            </a:r>
            <a:r>
              <a:rPr lang="en-US" dirty="0" err="1"/>
              <a:t>Thorac</a:t>
            </a:r>
            <a:r>
              <a:rPr lang="en-US" dirty="0"/>
              <a:t> </a:t>
            </a:r>
            <a:r>
              <a:rPr lang="en-US" dirty="0" err="1"/>
              <a:t>Surg</a:t>
            </a:r>
            <a:r>
              <a:rPr lang="en-US" dirty="0"/>
              <a:t> </a:t>
            </a:r>
            <a:r>
              <a:rPr lang="en-US" dirty="0" err="1"/>
              <a:t>Clin</a:t>
            </a:r>
            <a:r>
              <a:rPr lang="en-US" dirty="0"/>
              <a:t> 2011; 21(2): 299-305.</a:t>
            </a:r>
          </a:p>
        </p:txBody>
      </p:sp>
    </p:spTree>
    <p:extLst>
      <p:ext uri="{BB962C8B-B14F-4D97-AF65-F5344CB8AC3E}">
        <p14:creationId xmlns:p14="http://schemas.microsoft.com/office/powerpoint/2010/main" val="13942998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233488"/>
            <a:ext cx="8280400" cy="3735841"/>
          </a:xfrm>
          <a:prstGeom prst="rect">
            <a:avLst/>
          </a:prstGeom>
          <a:solidFill>
            <a:schemeClr val="tx1"/>
          </a:solidFill>
        </p:spPr>
        <p:txBody>
          <a:bodyPr lIns="432000" tIns="612000" rIns="0" bIns="0">
            <a:no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pPr>
              <a:lnSpc>
                <a:spcPct val="120000"/>
              </a:lnSpc>
            </a:pPr>
            <a:endParaRPr lang="en-US" sz="2100" b="1" dirty="0">
              <a:solidFill>
                <a:schemeClr val="bg1"/>
              </a:solidFill>
            </a:endParaRPr>
          </a:p>
          <a:p>
            <a:pPr>
              <a:lnSpc>
                <a:spcPct val="120000"/>
              </a:lnSpc>
            </a:pPr>
            <a:r>
              <a:rPr lang="en-US" sz="2400" b="1" dirty="0">
                <a:solidFill>
                  <a:schemeClr val="bg1"/>
                </a:solidFill>
              </a:rPr>
              <a:t>This slide is not to be presented</a:t>
            </a:r>
          </a:p>
          <a:p>
            <a:pPr>
              <a:lnSpc>
                <a:spcPct val="110000"/>
              </a:lnSpc>
            </a:pPr>
            <a:br>
              <a:rPr lang="en-US" sz="975" dirty="0">
                <a:solidFill>
                  <a:schemeClr val="bg1"/>
                </a:solidFill>
              </a:rPr>
            </a:br>
            <a:r>
              <a:rPr lang="en-US" sz="1200" dirty="0">
                <a:solidFill>
                  <a:schemeClr val="bg1"/>
                </a:solidFill>
              </a:rPr>
              <a:t>This deck has been provided for use in presenting about eosinophilic </a:t>
            </a:r>
            <a:r>
              <a:rPr lang="en-US" sz="1200" dirty="0" err="1">
                <a:solidFill>
                  <a:schemeClr val="bg1"/>
                </a:solidFill>
              </a:rPr>
              <a:t>oesophagitis</a:t>
            </a:r>
            <a:r>
              <a:rPr lang="en-US" sz="1200" dirty="0">
                <a:solidFill>
                  <a:schemeClr val="bg1"/>
                </a:solidFill>
              </a:rPr>
              <a:t>.</a:t>
            </a:r>
          </a:p>
          <a:p>
            <a:pPr>
              <a:lnSpc>
                <a:spcPct val="110000"/>
              </a:lnSpc>
            </a:pPr>
            <a:endParaRPr lang="en-US" sz="1200" dirty="0">
              <a:solidFill>
                <a:schemeClr val="bg1"/>
              </a:solidFill>
            </a:endParaRPr>
          </a:p>
          <a:p>
            <a:pPr>
              <a:lnSpc>
                <a:spcPct val="110000"/>
              </a:lnSpc>
            </a:pPr>
            <a:r>
              <a:rPr lang="en-US" sz="1200" dirty="0">
                <a:solidFill>
                  <a:schemeClr val="bg1"/>
                </a:solidFill>
              </a:rPr>
              <a:t>If you are presenting this data at a </a:t>
            </a:r>
            <a:r>
              <a:rPr lang="en-US" sz="1200" dirty="0" err="1">
                <a:solidFill>
                  <a:schemeClr val="bg1"/>
                </a:solidFill>
              </a:rPr>
              <a:t>Dr</a:t>
            </a:r>
            <a:r>
              <a:rPr lang="en-US" sz="1200" dirty="0">
                <a:solidFill>
                  <a:schemeClr val="bg1"/>
                </a:solidFill>
              </a:rPr>
              <a:t> Falk sponsored promotional meeting, please use the </a:t>
            </a:r>
            <a:br>
              <a:rPr lang="en-US" sz="1200" dirty="0">
                <a:solidFill>
                  <a:schemeClr val="bg1"/>
                </a:solidFill>
              </a:rPr>
            </a:br>
            <a:r>
              <a:rPr lang="en-US" sz="1200" dirty="0">
                <a:solidFill>
                  <a:schemeClr val="bg1"/>
                </a:solidFill>
              </a:rPr>
              <a:t>following slide</a:t>
            </a:r>
            <a:r>
              <a:rPr lang="en-US" sz="1200" b="1" dirty="0">
                <a:solidFill>
                  <a:schemeClr val="bg1"/>
                </a:solidFill>
              </a:rPr>
              <a:t> </a:t>
            </a:r>
            <a:r>
              <a:rPr lang="en-US" sz="1200" dirty="0">
                <a:solidFill>
                  <a:schemeClr val="bg1"/>
                </a:solidFill>
              </a:rPr>
              <a:t>as the opening slide and keep the prescribing information slide as part of the presentation.</a:t>
            </a:r>
          </a:p>
          <a:p>
            <a:pPr>
              <a:lnSpc>
                <a:spcPct val="110000"/>
              </a:lnSpc>
            </a:pPr>
            <a:endParaRPr lang="en-US" sz="1200" dirty="0">
              <a:solidFill>
                <a:schemeClr val="bg1"/>
              </a:solidFill>
            </a:endParaRPr>
          </a:p>
          <a:p>
            <a:pPr>
              <a:lnSpc>
                <a:spcPct val="110000"/>
              </a:lnSpc>
            </a:pPr>
            <a:r>
              <a:rPr lang="en-US" sz="1200" dirty="0">
                <a:solidFill>
                  <a:schemeClr val="bg1"/>
                </a:solidFill>
              </a:rPr>
              <a:t>If you would like to incorporate additional slides, they will be subject to review by </a:t>
            </a:r>
            <a:r>
              <a:rPr lang="en-US" sz="1200" dirty="0" err="1">
                <a:solidFill>
                  <a:schemeClr val="bg1"/>
                </a:solidFill>
              </a:rPr>
              <a:t>Dr</a:t>
            </a:r>
            <a:r>
              <a:rPr lang="en-US" sz="1200" dirty="0">
                <a:solidFill>
                  <a:schemeClr val="bg1"/>
                </a:solidFill>
              </a:rPr>
              <a:t> Falk. </a:t>
            </a:r>
            <a:br>
              <a:rPr lang="en-US" sz="1200" dirty="0">
                <a:solidFill>
                  <a:schemeClr val="bg1"/>
                </a:solidFill>
              </a:rPr>
            </a:br>
            <a:r>
              <a:rPr lang="en-US" sz="1200" dirty="0">
                <a:solidFill>
                  <a:schemeClr val="bg1"/>
                </a:solidFill>
              </a:rPr>
              <a:t> </a:t>
            </a:r>
            <a:br>
              <a:rPr lang="en-US" sz="1200" dirty="0">
                <a:solidFill>
                  <a:schemeClr val="bg1"/>
                </a:solidFill>
              </a:rPr>
            </a:br>
            <a:r>
              <a:rPr lang="en-US" sz="1200" dirty="0">
                <a:solidFill>
                  <a:schemeClr val="bg1"/>
                </a:solidFill>
              </a:rPr>
              <a:t>If you are presenting this slide set as part of a meeting where </a:t>
            </a:r>
            <a:r>
              <a:rPr lang="en-US" sz="1200" dirty="0" err="1">
                <a:solidFill>
                  <a:schemeClr val="bg1"/>
                </a:solidFill>
              </a:rPr>
              <a:t>Dr</a:t>
            </a:r>
            <a:r>
              <a:rPr lang="en-US" sz="1200" dirty="0">
                <a:solidFill>
                  <a:schemeClr val="bg1"/>
                </a:solidFill>
              </a:rPr>
              <a:t> Falk have no affiliation or role, </a:t>
            </a:r>
            <a:br>
              <a:rPr lang="en-US" sz="1200" dirty="0">
                <a:solidFill>
                  <a:schemeClr val="bg1"/>
                </a:solidFill>
              </a:rPr>
            </a:br>
            <a:r>
              <a:rPr lang="en-US" sz="1200" dirty="0">
                <a:solidFill>
                  <a:schemeClr val="bg1"/>
                </a:solidFill>
              </a:rPr>
              <a:t>please delete the following two slides.</a:t>
            </a:r>
            <a:endParaRPr lang="en-GB" sz="1200" dirty="0">
              <a:solidFill>
                <a:schemeClr val="bg1"/>
              </a:solidFill>
            </a:endParaRPr>
          </a:p>
        </p:txBody>
      </p:sp>
      <p:sp>
        <p:nvSpPr>
          <p:cNvPr id="5" name="Oval 4"/>
          <p:cNvSpPr/>
          <p:nvPr/>
        </p:nvSpPr>
        <p:spPr>
          <a:xfrm>
            <a:off x="417388" y="1516419"/>
            <a:ext cx="549027" cy="549027"/>
          </a:xfrm>
          <a:prstGeom prst="ellipse">
            <a:avLst/>
          </a:prstGeom>
          <a:solidFill>
            <a:srgbClr val="E41B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charset="0"/>
            </a:endParaRPr>
          </a:p>
        </p:txBody>
      </p:sp>
      <p:sp>
        <p:nvSpPr>
          <p:cNvPr id="4" name="TextBox 3"/>
          <p:cNvSpPr txBox="1"/>
          <p:nvPr/>
        </p:nvSpPr>
        <p:spPr>
          <a:xfrm>
            <a:off x="393422" y="1330151"/>
            <a:ext cx="1691752" cy="784830"/>
          </a:xfrm>
          <a:prstGeom prst="rect">
            <a:avLst/>
          </a:prstGeom>
          <a:noFill/>
        </p:spPr>
        <p:txBody>
          <a:bodyPr wrap="square" rtlCol="0">
            <a:spAutoFit/>
          </a:bodyPr>
          <a:lstStyle/>
          <a:p>
            <a:r>
              <a:rPr lang="en-US" sz="1350" dirty="0">
                <a:solidFill>
                  <a:schemeClr val="bg1"/>
                </a:solidFill>
                <a:latin typeface="Arial" charset="0"/>
              </a:rPr>
              <a:t> </a:t>
            </a:r>
            <a:r>
              <a:rPr lang="en-US" sz="4500" b="1" dirty="0">
                <a:solidFill>
                  <a:schemeClr val="bg1"/>
                </a:solidFill>
                <a:latin typeface="Arial"/>
                <a:cs typeface="Arial"/>
              </a:rPr>
              <a:t>x</a:t>
            </a:r>
            <a:r>
              <a:rPr lang="en-US" sz="4500" dirty="0">
                <a:solidFill>
                  <a:schemeClr val="bg1"/>
                </a:solidFill>
                <a:latin typeface="Arial" charset="0"/>
              </a:rPr>
              <a:t> </a:t>
            </a:r>
            <a:endParaRPr lang="en-US" sz="4500" dirty="0">
              <a:latin typeface="Arial" charset="0"/>
            </a:endParaRPr>
          </a:p>
        </p:txBody>
      </p:sp>
    </p:spTree>
    <p:extLst>
      <p:ext uri="{BB962C8B-B14F-4D97-AF65-F5344CB8AC3E}">
        <p14:creationId xmlns:p14="http://schemas.microsoft.com/office/powerpoint/2010/main" val="3187948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625" y="1653442"/>
            <a:ext cx="4772777" cy="369332"/>
          </a:xfrm>
          <a:prstGeom prst="rect">
            <a:avLst/>
          </a:prstGeom>
        </p:spPr>
        <p:txBody>
          <a:bodyPr wrap="square" lIns="0" tIns="0" rIns="0" bIns="0">
            <a:spAutoFit/>
          </a:bodyPr>
          <a:lstStyle/>
          <a:p>
            <a:r>
              <a:rPr lang="en-US" sz="1200" dirty="0" err="1">
                <a:solidFill>
                  <a:schemeClr val="bg2">
                    <a:lumMod val="25000"/>
                  </a:schemeClr>
                </a:solidFill>
                <a:latin typeface="Arial" charset="0"/>
                <a:ea typeface="Arial" charset="0"/>
                <a:cs typeface="Arial" charset="0"/>
              </a:rPr>
              <a:t>Jorveza</a:t>
            </a:r>
            <a:r>
              <a:rPr lang="en-US" sz="1200" baseline="30000" dirty="0">
                <a:solidFill>
                  <a:schemeClr val="bg2">
                    <a:lumMod val="25000"/>
                  </a:schemeClr>
                </a:solidFill>
                <a:latin typeface="Arial" charset="0"/>
                <a:ea typeface="Arial" charset="0"/>
                <a:cs typeface="Arial" charset="0"/>
              </a:rPr>
              <a:t>®</a:t>
            </a:r>
            <a:r>
              <a:rPr lang="en-US" sz="1200" dirty="0">
                <a:solidFill>
                  <a:schemeClr val="bg2">
                    <a:lumMod val="25000"/>
                  </a:schemeClr>
                </a:solidFill>
                <a:latin typeface="Arial" charset="0"/>
                <a:ea typeface="Arial" charset="0"/>
                <a:cs typeface="Arial" charset="0"/>
              </a:rPr>
              <a:t> (budesonide) is indicated for the treatment of eosinophilic </a:t>
            </a:r>
            <a:r>
              <a:rPr lang="en-US" sz="1200" dirty="0" err="1">
                <a:solidFill>
                  <a:schemeClr val="bg2">
                    <a:lumMod val="25000"/>
                  </a:schemeClr>
                </a:solidFill>
                <a:latin typeface="Arial" charset="0"/>
                <a:ea typeface="Arial" charset="0"/>
                <a:cs typeface="Arial" charset="0"/>
              </a:rPr>
              <a:t>oesophagitis</a:t>
            </a:r>
            <a:r>
              <a:rPr lang="en-US" sz="1200" dirty="0">
                <a:solidFill>
                  <a:schemeClr val="bg2">
                    <a:lumMod val="25000"/>
                  </a:schemeClr>
                </a:solidFill>
                <a:latin typeface="Arial" charset="0"/>
                <a:ea typeface="Arial" charset="0"/>
                <a:cs typeface="Arial" charset="0"/>
              </a:rPr>
              <a:t> (</a:t>
            </a:r>
            <a:r>
              <a:rPr lang="en-US" sz="1200" dirty="0" err="1">
                <a:solidFill>
                  <a:schemeClr val="bg2">
                    <a:lumMod val="25000"/>
                  </a:schemeClr>
                </a:solidFill>
                <a:latin typeface="Arial" charset="0"/>
                <a:ea typeface="Arial" charset="0"/>
                <a:cs typeface="Arial" charset="0"/>
              </a:rPr>
              <a:t>EoE</a:t>
            </a:r>
            <a:r>
              <a:rPr lang="en-US" sz="1200" dirty="0">
                <a:solidFill>
                  <a:schemeClr val="bg2">
                    <a:lumMod val="25000"/>
                  </a:schemeClr>
                </a:solidFill>
                <a:latin typeface="Arial" charset="0"/>
                <a:ea typeface="Arial" charset="0"/>
                <a:cs typeface="Arial" charset="0"/>
              </a:rPr>
              <a:t>) in adults (older than 18 years of age)</a:t>
            </a:r>
          </a:p>
        </p:txBody>
      </p:sp>
      <p:sp>
        <p:nvSpPr>
          <p:cNvPr id="3" name="Rectangle 2"/>
          <p:cNvSpPr/>
          <p:nvPr/>
        </p:nvSpPr>
        <p:spPr>
          <a:xfrm>
            <a:off x="425449" y="2416638"/>
            <a:ext cx="4711701" cy="1055288"/>
          </a:xfrm>
          <a:prstGeom prst="rect">
            <a:avLst/>
          </a:prstGeom>
          <a:ln>
            <a:solidFill>
              <a:schemeClr val="accent1"/>
            </a:solidFill>
          </a:ln>
        </p:spPr>
        <p:txBody>
          <a:bodyPr wrap="square" lIns="180000" tIns="80996" rIns="68577" bIns="80996">
            <a:noAutofit/>
          </a:bodyPr>
          <a:lstStyle/>
          <a:p>
            <a:r>
              <a:rPr lang="en-US" sz="1100" dirty="0">
                <a:solidFill>
                  <a:schemeClr val="bg2">
                    <a:lumMod val="25000"/>
                  </a:schemeClr>
                </a:solidFill>
                <a:latin typeface="Arial" charset="0"/>
                <a:ea typeface="Arial" charset="0"/>
                <a:cs typeface="Arial" charset="0"/>
              </a:rPr>
              <a:t>Adverse events should be reported. Reporting forms and information can be found at </a:t>
            </a:r>
            <a:r>
              <a:rPr lang="en-US" sz="1100" dirty="0" err="1">
                <a:solidFill>
                  <a:schemeClr val="bg2">
                    <a:lumMod val="25000"/>
                  </a:schemeClr>
                </a:solidFill>
                <a:latin typeface="Arial" charset="0"/>
                <a:ea typeface="Arial" charset="0"/>
                <a:cs typeface="Arial" charset="0"/>
              </a:rPr>
              <a:t>www.mhra.gov.uk</a:t>
            </a:r>
            <a:r>
              <a:rPr lang="en-US" sz="1100" dirty="0">
                <a:solidFill>
                  <a:schemeClr val="bg2">
                    <a:lumMod val="25000"/>
                  </a:schemeClr>
                </a:solidFill>
                <a:latin typeface="Arial" charset="0"/>
                <a:ea typeface="Arial" charset="0"/>
                <a:cs typeface="Arial" charset="0"/>
              </a:rPr>
              <a:t>/</a:t>
            </a:r>
            <a:r>
              <a:rPr lang="en-US" sz="1100" dirty="0" err="1">
                <a:solidFill>
                  <a:schemeClr val="bg2">
                    <a:lumMod val="25000"/>
                  </a:schemeClr>
                </a:solidFill>
                <a:latin typeface="Arial" charset="0"/>
                <a:ea typeface="Arial" charset="0"/>
                <a:cs typeface="Arial" charset="0"/>
              </a:rPr>
              <a:t>yellowcard</a:t>
            </a:r>
            <a:r>
              <a:rPr lang="en-US" sz="1100" dirty="0">
                <a:solidFill>
                  <a:schemeClr val="bg2">
                    <a:lumMod val="25000"/>
                  </a:schemeClr>
                </a:solidFill>
                <a:latin typeface="Arial" charset="0"/>
                <a:ea typeface="Arial" charset="0"/>
                <a:cs typeface="Arial" charset="0"/>
              </a:rPr>
              <a:t> (UK residents) or at https://</a:t>
            </a:r>
            <a:r>
              <a:rPr lang="en-US" sz="1100" dirty="0" err="1">
                <a:solidFill>
                  <a:schemeClr val="bg2">
                    <a:lumMod val="25000"/>
                  </a:schemeClr>
                </a:solidFill>
                <a:latin typeface="Arial" charset="0"/>
                <a:ea typeface="Arial" charset="0"/>
                <a:cs typeface="Arial" charset="0"/>
              </a:rPr>
              <a:t>www.hpra.ie</a:t>
            </a:r>
            <a:r>
              <a:rPr lang="en-US" sz="1100" dirty="0">
                <a:solidFill>
                  <a:schemeClr val="bg2">
                    <a:lumMod val="25000"/>
                  </a:schemeClr>
                </a:solidFill>
                <a:latin typeface="Arial" charset="0"/>
                <a:ea typeface="Arial" charset="0"/>
                <a:cs typeface="Arial" charset="0"/>
              </a:rPr>
              <a:t>/homepage/about-us/report-an-issue/human-adverse-reaction-form (residents of the Republic of Ireland). Adverse events should also be reported to </a:t>
            </a:r>
            <a:r>
              <a:rPr lang="en-US" sz="1100" dirty="0" err="1">
                <a:solidFill>
                  <a:schemeClr val="bg2">
                    <a:lumMod val="25000"/>
                  </a:schemeClr>
                </a:solidFill>
                <a:latin typeface="Arial" charset="0"/>
                <a:ea typeface="Arial" charset="0"/>
                <a:cs typeface="Arial" charset="0"/>
              </a:rPr>
              <a:t>Dr</a:t>
            </a:r>
            <a:r>
              <a:rPr lang="en-US" sz="1100" dirty="0">
                <a:solidFill>
                  <a:schemeClr val="bg2">
                    <a:lumMod val="25000"/>
                  </a:schemeClr>
                </a:solidFill>
                <a:latin typeface="Arial" charset="0"/>
                <a:ea typeface="Arial" charset="0"/>
                <a:cs typeface="Arial" charset="0"/>
              </a:rPr>
              <a:t> Falk Pharma UK Ltd.</a:t>
            </a:r>
          </a:p>
        </p:txBody>
      </p:sp>
      <p:sp>
        <p:nvSpPr>
          <p:cNvPr id="6" name="Rectangle 5"/>
          <p:cNvSpPr/>
          <p:nvPr/>
        </p:nvSpPr>
        <p:spPr>
          <a:xfrm>
            <a:off x="425450" y="4112789"/>
            <a:ext cx="6322822" cy="703780"/>
          </a:xfrm>
          <a:prstGeom prst="rect">
            <a:avLst/>
          </a:prstGeom>
        </p:spPr>
        <p:txBody>
          <a:bodyPr wrap="square" lIns="0" tIns="34289" rIns="68577" bIns="34289">
            <a:spAutoFit/>
          </a:bodyPr>
          <a:lstStyle/>
          <a:p>
            <a:pPr>
              <a:lnSpc>
                <a:spcPts val="1725"/>
              </a:lnSpc>
            </a:pPr>
            <a:r>
              <a:rPr lang="en-GB" sz="1200" dirty="0">
                <a:solidFill>
                  <a:schemeClr val="bg2">
                    <a:lumMod val="25000"/>
                  </a:schemeClr>
                </a:solidFill>
                <a:latin typeface="Arial" charset="0"/>
                <a:ea typeface="Arial" charset="0"/>
                <a:cs typeface="Arial" charset="0"/>
              </a:rPr>
              <a:t>This is a Dr Falk promotional meeting and will contain discussion of Dr Falk’s medicines</a:t>
            </a:r>
          </a:p>
          <a:p>
            <a:pPr>
              <a:lnSpc>
                <a:spcPts val="1725"/>
              </a:lnSpc>
            </a:pPr>
            <a:endParaRPr lang="en-GB" sz="1200" dirty="0">
              <a:solidFill>
                <a:schemeClr val="bg2">
                  <a:lumMod val="25000"/>
                </a:schemeClr>
              </a:solidFill>
              <a:latin typeface="Arial" charset="0"/>
              <a:ea typeface="Arial" charset="0"/>
              <a:cs typeface="Arial" charset="0"/>
            </a:endParaRPr>
          </a:p>
          <a:p>
            <a:pPr>
              <a:lnSpc>
                <a:spcPts val="1725"/>
              </a:lnSpc>
            </a:pPr>
            <a:r>
              <a:rPr lang="en-GB" sz="1200" dirty="0">
                <a:solidFill>
                  <a:schemeClr val="bg2">
                    <a:lumMod val="25000"/>
                  </a:schemeClr>
                </a:solidFill>
                <a:latin typeface="Arial" charset="0"/>
                <a:ea typeface="Arial" charset="0"/>
                <a:cs typeface="Arial" charset="0"/>
              </a:rPr>
              <a:t>Prescribing Information is available at this meeting</a:t>
            </a:r>
          </a:p>
        </p:txBody>
      </p:sp>
      <p:sp>
        <p:nvSpPr>
          <p:cNvPr id="5" name="Text Placeholder 4">
            <a:extLst>
              <a:ext uri="{FF2B5EF4-FFF2-40B4-BE49-F238E27FC236}">
                <a16:creationId xmlns:a16="http://schemas.microsoft.com/office/drawing/2014/main" id="{4BE30CC9-328C-654B-A4A5-B9697ADF3093}"/>
              </a:ext>
            </a:extLst>
          </p:cNvPr>
          <p:cNvSpPr>
            <a:spLocks noGrp="1"/>
          </p:cNvSpPr>
          <p:nvPr>
            <p:ph type="body" sz="quarter" idx="11"/>
          </p:nvPr>
        </p:nvSpPr>
        <p:spPr/>
        <p:txBody>
          <a:bodyPr/>
          <a:lstStyle/>
          <a:p>
            <a:pPr marL="0" indent="0" algn="just">
              <a:lnSpc>
                <a:spcPts val="1150"/>
              </a:lnSpc>
            </a:pPr>
            <a:r>
              <a:rPr lang="en-US" dirty="0"/>
              <a:t>UK 2100147</a:t>
            </a:r>
          </a:p>
          <a:p>
            <a:r>
              <a:rPr lang="en-US" dirty="0"/>
              <a:t>Date of preparation: August 2021</a:t>
            </a:r>
          </a:p>
          <a:p>
            <a:endParaRPr lang="en-US" dirty="0"/>
          </a:p>
        </p:txBody>
      </p:sp>
      <p:sp>
        <p:nvSpPr>
          <p:cNvPr id="7" name="TextBox 6">
            <a:extLst>
              <a:ext uri="{FF2B5EF4-FFF2-40B4-BE49-F238E27FC236}">
                <a16:creationId xmlns:a16="http://schemas.microsoft.com/office/drawing/2014/main" id="{33704C1C-4B08-483E-A493-F343D07C7FAF}"/>
              </a:ext>
            </a:extLst>
          </p:cNvPr>
          <p:cNvSpPr txBox="1"/>
          <p:nvPr/>
        </p:nvSpPr>
        <p:spPr>
          <a:xfrm>
            <a:off x="428625" y="736107"/>
            <a:ext cx="457200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1F2F1">
                    <a:lumMod val="25000"/>
                  </a:srgbClr>
                </a:solidFill>
                <a:effectLst/>
                <a:uLnTx/>
                <a:uFillTx/>
                <a:latin typeface="Calibri" panose="020F0502020204030204" pitchFamily="34" charset="0"/>
                <a:ea typeface="+mn-ea"/>
                <a:cs typeface="+mn-cs"/>
              </a:rPr>
              <a:t>Please click on the following link for the prescribing information: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1F2F1">
                    <a:lumMod val="25000"/>
                  </a:srgbClr>
                </a:solidFill>
                <a:effectLst/>
                <a:uLnTx/>
                <a:uFillTx/>
                <a:latin typeface="Calibri" panose="020F0502020204030204" pitchFamily="34" charset="0"/>
                <a:ea typeface="+mn-ea"/>
                <a:cs typeface="+mn-cs"/>
                <a:hlinkClick r:id="rId2">
                  <a:extLst>
                    <a:ext uri="{A12FA001-AC4F-418D-AE19-62706E023703}">
                      <ahyp:hlinkClr xmlns:ahyp="http://schemas.microsoft.com/office/drawing/2018/hyperlinkcolor" val="tx"/>
                    </a:ext>
                  </a:extLst>
                </a:hlinkClick>
              </a:rPr>
              <a:t>https://www.drfalk.co.uk/jorveza-1mg-oro-dipsersible-tablet/</a:t>
            </a:r>
            <a:endParaRPr kumimoji="0" lang="en-US" altLang="en-US" sz="1200" b="0" i="0" u="none" strike="noStrike" kern="1200" cap="none" spc="0" normalizeH="0" baseline="0" noProof="0" dirty="0">
              <a:ln>
                <a:noFill/>
              </a:ln>
              <a:solidFill>
                <a:srgbClr val="F1F2F1">
                  <a:lumMod val="25000"/>
                </a:srgb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25608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140FDC-20C4-FE41-B70F-11AA2748B784}"/>
              </a:ext>
            </a:extLst>
          </p:cNvPr>
          <p:cNvSpPr>
            <a:spLocks noGrp="1"/>
          </p:cNvSpPr>
          <p:nvPr>
            <p:ph type="body" sz="quarter" idx="11"/>
          </p:nvPr>
        </p:nvSpPr>
        <p:spPr/>
        <p:txBody>
          <a:bodyPr/>
          <a:lstStyle/>
          <a:p>
            <a:r>
              <a:rPr lang="en-US" dirty="0"/>
              <a:t>1. 	</a:t>
            </a:r>
            <a:r>
              <a:rPr lang="en-US" dirty="0" err="1"/>
              <a:t>Dellon</a:t>
            </a:r>
            <a:r>
              <a:rPr lang="en-US" dirty="0"/>
              <a:t> ES, Hirano I. Gastroenterology 2018; 154(2): 319-32.</a:t>
            </a:r>
          </a:p>
          <a:p>
            <a:r>
              <a:rPr lang="en-US" dirty="0"/>
              <a:t>2. 	</a:t>
            </a:r>
            <a:r>
              <a:rPr lang="en-US" dirty="0" err="1"/>
              <a:t>Lucendo</a:t>
            </a:r>
            <a:r>
              <a:rPr lang="en-US" dirty="0"/>
              <a:t> AJ </a:t>
            </a:r>
            <a:r>
              <a:rPr lang="en-US" i="1" dirty="0"/>
              <a:t>et al</a:t>
            </a:r>
            <a:r>
              <a:rPr lang="en-US" dirty="0"/>
              <a:t>. United </a:t>
            </a:r>
            <a:r>
              <a:rPr lang="en-US" dirty="0" err="1"/>
              <a:t>Eur</a:t>
            </a:r>
            <a:r>
              <a:rPr lang="en-US" dirty="0"/>
              <a:t> Gastroenterol J 2017; 5(3): 335-58.</a:t>
            </a:r>
          </a:p>
        </p:txBody>
      </p:sp>
      <p:sp>
        <p:nvSpPr>
          <p:cNvPr id="23" name="Rectangle 22">
            <a:extLst>
              <a:ext uri="{FF2B5EF4-FFF2-40B4-BE49-F238E27FC236}">
                <a16:creationId xmlns:a16="http://schemas.microsoft.com/office/drawing/2014/main" id="{720EA197-A8FB-4448-AC2E-9EC059D8E5EF}"/>
              </a:ext>
            </a:extLst>
          </p:cNvPr>
          <p:cNvSpPr/>
          <p:nvPr/>
        </p:nvSpPr>
        <p:spPr>
          <a:xfrm>
            <a:off x="4601654" y="4947207"/>
            <a:ext cx="3704184" cy="415498"/>
          </a:xfrm>
          <a:prstGeom prst="rect">
            <a:avLst/>
          </a:prstGeom>
        </p:spPr>
        <p:txBody>
          <a:bodyPr wrap="square" lIns="0" tIns="0" rIns="0" bIns="0">
            <a:spAutoFit/>
          </a:bodyPr>
          <a:lstStyle/>
          <a:p>
            <a:pPr eaLnBrk="1" fontAlgn="auto" hangingPunct="1">
              <a:spcBef>
                <a:spcPts val="0"/>
              </a:spcBef>
              <a:spcAft>
                <a:spcPts val="0"/>
              </a:spcAft>
              <a:defRPr/>
            </a:pPr>
            <a:r>
              <a:rPr lang="en-US" sz="900" dirty="0">
                <a:solidFill>
                  <a:schemeClr val="bg2">
                    <a:lumMod val="25000"/>
                  </a:schemeClr>
                </a:solidFill>
                <a:latin typeface="Arial" panose="020B0604020202020204" pitchFamily="34" charset="0"/>
                <a:cs typeface="Arial" panose="020B0604020202020204" pitchFamily="34" charset="0"/>
              </a:rPr>
              <a:t>*Reprinted from Gastroenterology, vol. 154, Evan S, </a:t>
            </a:r>
            <a:r>
              <a:rPr lang="en-US" sz="900" dirty="0" err="1">
                <a:solidFill>
                  <a:schemeClr val="bg2">
                    <a:lumMod val="25000"/>
                  </a:schemeClr>
                </a:solidFill>
                <a:latin typeface="Arial" panose="020B0604020202020204" pitchFamily="34" charset="0"/>
                <a:cs typeface="Arial" panose="020B0604020202020204" pitchFamily="34" charset="0"/>
              </a:rPr>
              <a:t>Dellon</a:t>
            </a:r>
            <a:r>
              <a:rPr lang="en-US" sz="900" dirty="0">
                <a:solidFill>
                  <a:schemeClr val="bg2">
                    <a:lumMod val="25000"/>
                  </a:schemeClr>
                </a:solidFill>
                <a:latin typeface="Arial" panose="020B0604020202020204" pitchFamily="34" charset="0"/>
                <a:cs typeface="Arial" panose="020B0604020202020204" pitchFamily="34" charset="0"/>
              </a:rPr>
              <a:t> </a:t>
            </a:r>
            <a:r>
              <a:rPr lang="en-US" sz="900" i="1" dirty="0">
                <a:solidFill>
                  <a:schemeClr val="bg2">
                    <a:lumMod val="25000"/>
                  </a:schemeClr>
                </a:solidFill>
                <a:latin typeface="Arial" panose="020B0604020202020204" pitchFamily="34" charset="0"/>
                <a:cs typeface="Arial" panose="020B0604020202020204" pitchFamily="34" charset="0"/>
              </a:rPr>
              <a:t>et al</a:t>
            </a:r>
            <a:r>
              <a:rPr lang="en-US" sz="900" dirty="0">
                <a:solidFill>
                  <a:schemeClr val="bg2">
                    <a:lumMod val="25000"/>
                  </a:schemeClr>
                </a:solidFill>
                <a:latin typeface="Arial" panose="020B0604020202020204" pitchFamily="34" charset="0"/>
                <a:cs typeface="Arial" panose="020B0604020202020204" pitchFamily="34" charset="0"/>
              </a:rPr>
              <a:t>. Epidemiology and Natural History of Eosinophilic Esophagitis, 319-322. © 2018 with permission from Elsevier.</a:t>
            </a:r>
          </a:p>
        </p:txBody>
      </p:sp>
      <p:sp>
        <p:nvSpPr>
          <p:cNvPr id="24" name="Content Placeholder 12">
            <a:extLst>
              <a:ext uri="{FF2B5EF4-FFF2-40B4-BE49-F238E27FC236}">
                <a16:creationId xmlns:a16="http://schemas.microsoft.com/office/drawing/2014/main" id="{9BB0CC07-9078-F543-9B23-795525C235CB}"/>
              </a:ext>
            </a:extLst>
          </p:cNvPr>
          <p:cNvSpPr txBox="1">
            <a:spLocks noChangeArrowheads="1"/>
          </p:cNvSpPr>
          <p:nvPr/>
        </p:nvSpPr>
        <p:spPr bwMode="auto">
          <a:xfrm>
            <a:off x="4601655" y="1048448"/>
            <a:ext cx="3369540" cy="49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685800" indent="-22860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eaLnBrk="1" hangingPunct="1">
              <a:lnSpc>
                <a:spcPct val="100000"/>
              </a:lnSpc>
              <a:buFont typeface="Arial" panose="020B0604020202020204" pitchFamily="34" charset="0"/>
              <a:buNone/>
            </a:pPr>
            <a:r>
              <a:rPr lang="en-GB" altLang="en-US" sz="1400" b="1" dirty="0">
                <a:solidFill>
                  <a:schemeClr val="bg2">
                    <a:lumMod val="25000"/>
                  </a:schemeClr>
                </a:solidFill>
                <a:latin typeface="Arial" panose="020B0604020202020204" pitchFamily="34" charset="0"/>
                <a:cs typeface="Arial" panose="020B0604020202020204" pitchFamily="34" charset="0"/>
              </a:rPr>
              <a:t>Progression of </a:t>
            </a:r>
            <a:r>
              <a:rPr lang="en-GB" altLang="en-US" sz="1400" b="1" dirty="0" err="1">
                <a:solidFill>
                  <a:schemeClr val="bg2">
                    <a:lumMod val="25000"/>
                  </a:schemeClr>
                </a:solidFill>
                <a:latin typeface="Arial" panose="020B0604020202020204" pitchFamily="34" charset="0"/>
                <a:cs typeface="Arial" panose="020B0604020202020204" pitchFamily="34" charset="0"/>
              </a:rPr>
              <a:t>EoE</a:t>
            </a:r>
            <a:r>
              <a:rPr lang="en-GB" altLang="en-US" sz="1400" b="1" dirty="0">
                <a:solidFill>
                  <a:schemeClr val="bg2">
                    <a:lumMod val="25000"/>
                  </a:schemeClr>
                </a:solidFill>
                <a:latin typeface="Arial" panose="020B0604020202020204" pitchFamily="34" charset="0"/>
                <a:cs typeface="Arial" panose="020B0604020202020204" pitchFamily="34" charset="0"/>
              </a:rPr>
              <a:t> </a:t>
            </a:r>
            <a:br>
              <a:rPr lang="en-GB" altLang="en-US" sz="1400" b="1" dirty="0">
                <a:solidFill>
                  <a:schemeClr val="bg2">
                    <a:lumMod val="25000"/>
                  </a:schemeClr>
                </a:solidFill>
                <a:latin typeface="Arial" panose="020B0604020202020204" pitchFamily="34" charset="0"/>
                <a:cs typeface="Arial" panose="020B0604020202020204" pitchFamily="34" charset="0"/>
              </a:rPr>
            </a:br>
            <a:r>
              <a:rPr lang="en-GB" altLang="en-US" sz="1400" b="1" dirty="0">
                <a:solidFill>
                  <a:schemeClr val="bg2">
                    <a:lumMod val="25000"/>
                  </a:schemeClr>
                </a:solidFill>
                <a:latin typeface="Arial" panose="020B0604020202020204" pitchFamily="34" charset="0"/>
                <a:cs typeface="Arial" panose="020B0604020202020204" pitchFamily="34" charset="0"/>
              </a:rPr>
              <a:t>from inflammation to fibrosis*</a:t>
            </a:r>
            <a:r>
              <a:rPr lang="en-GB" altLang="en-US" sz="1400" b="1" baseline="30000" dirty="0">
                <a:solidFill>
                  <a:schemeClr val="bg2">
                    <a:lumMod val="25000"/>
                  </a:schemeClr>
                </a:solidFill>
                <a:latin typeface="Arial" panose="020B0604020202020204" pitchFamily="34" charset="0"/>
                <a:cs typeface="Arial" panose="020B0604020202020204" pitchFamily="34" charset="0"/>
              </a:rPr>
              <a:t>1</a:t>
            </a:r>
            <a:endParaRPr lang="en-GB" altLang="en-US" sz="1400" b="1" dirty="0">
              <a:solidFill>
                <a:schemeClr val="bg2">
                  <a:lumMod val="25000"/>
                </a:schemeClr>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96516391-0803-814B-BB9B-9A0C175971D4}"/>
              </a:ext>
            </a:extLst>
          </p:cNvPr>
          <p:cNvSpPr/>
          <p:nvPr/>
        </p:nvSpPr>
        <p:spPr>
          <a:xfrm>
            <a:off x="4601654" y="1554336"/>
            <a:ext cx="899957" cy="417682"/>
          </a:xfrm>
          <a:prstGeom prst="rect">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sz="1200" dirty="0">
                <a:solidFill>
                  <a:schemeClr val="bg1"/>
                </a:solidFill>
                <a:latin typeface="Arial Regular"/>
                <a:cs typeface="Arial" panose="020B0604020202020204" pitchFamily="34" charset="0"/>
              </a:rPr>
              <a:t>Normal</a:t>
            </a:r>
          </a:p>
        </p:txBody>
      </p:sp>
      <p:sp>
        <p:nvSpPr>
          <p:cNvPr id="26" name="Pentagon 25">
            <a:extLst>
              <a:ext uri="{FF2B5EF4-FFF2-40B4-BE49-F238E27FC236}">
                <a16:creationId xmlns:a16="http://schemas.microsoft.com/office/drawing/2014/main" id="{A9B7EEB2-3871-4D42-B5CE-1523FD7A5B0C}"/>
              </a:ext>
            </a:extLst>
          </p:cNvPr>
          <p:cNvSpPr/>
          <p:nvPr/>
        </p:nvSpPr>
        <p:spPr>
          <a:xfrm>
            <a:off x="5619273" y="1561686"/>
            <a:ext cx="899956" cy="4103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27" name="Pentagon 26">
            <a:extLst>
              <a:ext uri="{FF2B5EF4-FFF2-40B4-BE49-F238E27FC236}">
                <a16:creationId xmlns:a16="http://schemas.microsoft.com/office/drawing/2014/main" id="{28164523-9CDC-DF46-85B5-3F469CA51608}"/>
              </a:ext>
            </a:extLst>
          </p:cNvPr>
          <p:cNvSpPr/>
          <p:nvPr/>
        </p:nvSpPr>
        <p:spPr>
          <a:xfrm>
            <a:off x="6596106" y="1562019"/>
            <a:ext cx="901939" cy="4103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28" name="Pentagon 27">
            <a:extLst>
              <a:ext uri="{FF2B5EF4-FFF2-40B4-BE49-F238E27FC236}">
                <a16:creationId xmlns:a16="http://schemas.microsoft.com/office/drawing/2014/main" id="{A517DB3A-6F83-AC49-ADEC-10B5CAD2E185}"/>
              </a:ext>
            </a:extLst>
          </p:cNvPr>
          <p:cNvSpPr/>
          <p:nvPr/>
        </p:nvSpPr>
        <p:spPr>
          <a:xfrm>
            <a:off x="7607909" y="1562019"/>
            <a:ext cx="899956" cy="4103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29" name="TextBox 4">
            <a:extLst>
              <a:ext uri="{FF2B5EF4-FFF2-40B4-BE49-F238E27FC236}">
                <a16:creationId xmlns:a16="http://schemas.microsoft.com/office/drawing/2014/main" id="{D3B808EB-6DAD-E64A-A576-87D319614013}"/>
              </a:ext>
            </a:extLst>
          </p:cNvPr>
          <p:cNvSpPr txBox="1">
            <a:spLocks noChangeArrowheads="1"/>
          </p:cNvSpPr>
          <p:nvPr/>
        </p:nvSpPr>
        <p:spPr bwMode="auto">
          <a:xfrm>
            <a:off x="5613457" y="1619262"/>
            <a:ext cx="7711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buFontTx/>
              <a:buNone/>
            </a:pPr>
            <a:r>
              <a:rPr lang="en-US" altLang="en-US" sz="900" dirty="0">
                <a:solidFill>
                  <a:schemeClr val="bg1"/>
                </a:solidFill>
                <a:cs typeface="Arial" panose="020B0604020202020204" pitchFamily="34" charset="0"/>
              </a:rPr>
              <a:t>EoE </a:t>
            </a:r>
            <a:br>
              <a:rPr lang="en-US" altLang="en-US" sz="900" dirty="0">
                <a:solidFill>
                  <a:schemeClr val="bg1"/>
                </a:solidFill>
                <a:cs typeface="Arial" panose="020B0604020202020204" pitchFamily="34" charset="0"/>
              </a:rPr>
            </a:br>
            <a:r>
              <a:rPr lang="en-US" altLang="en-US" sz="900" dirty="0">
                <a:solidFill>
                  <a:schemeClr val="bg1"/>
                </a:solidFill>
                <a:cs typeface="Arial" panose="020B0604020202020204" pitchFamily="34" charset="0"/>
              </a:rPr>
              <a:t>inflammation</a:t>
            </a:r>
          </a:p>
        </p:txBody>
      </p:sp>
      <p:sp>
        <p:nvSpPr>
          <p:cNvPr id="30" name="TextBox 29">
            <a:extLst>
              <a:ext uri="{FF2B5EF4-FFF2-40B4-BE49-F238E27FC236}">
                <a16:creationId xmlns:a16="http://schemas.microsoft.com/office/drawing/2014/main" id="{562EA508-9241-9F41-A74E-5150B43518AB}"/>
              </a:ext>
            </a:extLst>
          </p:cNvPr>
          <p:cNvSpPr txBox="1">
            <a:spLocks noChangeArrowheads="1"/>
          </p:cNvSpPr>
          <p:nvPr/>
        </p:nvSpPr>
        <p:spPr bwMode="auto">
          <a:xfrm>
            <a:off x="6588220" y="1563212"/>
            <a:ext cx="80407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buFontTx/>
              <a:buNone/>
            </a:pPr>
            <a:r>
              <a:rPr lang="en-US" altLang="en-US" sz="900" dirty="0">
                <a:solidFill>
                  <a:schemeClr val="bg1"/>
                </a:solidFill>
                <a:cs typeface="Arial" panose="020B0604020202020204" pitchFamily="34" charset="0"/>
              </a:rPr>
              <a:t>EoE </a:t>
            </a:r>
          </a:p>
          <a:p>
            <a:pPr algn="ctr" eaLnBrk="1" hangingPunct="1">
              <a:lnSpc>
                <a:spcPct val="100000"/>
              </a:lnSpc>
              <a:spcBef>
                <a:spcPct val="0"/>
              </a:spcBef>
              <a:buFontTx/>
              <a:buNone/>
            </a:pPr>
            <a:r>
              <a:rPr lang="en-US" altLang="en-US" sz="900" dirty="0">
                <a:solidFill>
                  <a:schemeClr val="bg1"/>
                </a:solidFill>
                <a:cs typeface="Arial" panose="020B0604020202020204" pitchFamily="34" charset="0"/>
              </a:rPr>
              <a:t>inflammation </a:t>
            </a:r>
            <a:br>
              <a:rPr lang="en-US" altLang="en-US" sz="900" dirty="0">
                <a:solidFill>
                  <a:schemeClr val="bg1"/>
                </a:solidFill>
                <a:cs typeface="Arial" panose="020B0604020202020204" pitchFamily="34" charset="0"/>
              </a:rPr>
            </a:br>
            <a:r>
              <a:rPr lang="en-US" altLang="en-US" sz="900" dirty="0">
                <a:solidFill>
                  <a:schemeClr val="bg1"/>
                </a:solidFill>
                <a:cs typeface="Arial" panose="020B0604020202020204" pitchFamily="34" charset="0"/>
              </a:rPr>
              <a:t>+ fibrosis</a:t>
            </a:r>
          </a:p>
        </p:txBody>
      </p:sp>
      <p:sp>
        <p:nvSpPr>
          <p:cNvPr id="31" name="TextBox 30">
            <a:extLst>
              <a:ext uri="{FF2B5EF4-FFF2-40B4-BE49-F238E27FC236}">
                <a16:creationId xmlns:a16="http://schemas.microsoft.com/office/drawing/2014/main" id="{1C85A63E-BEF3-7444-B35C-E7D0A0512C78}"/>
              </a:ext>
            </a:extLst>
          </p:cNvPr>
          <p:cNvSpPr txBox="1">
            <a:spLocks noChangeArrowheads="1"/>
          </p:cNvSpPr>
          <p:nvPr/>
        </p:nvSpPr>
        <p:spPr bwMode="auto">
          <a:xfrm>
            <a:off x="7597696" y="1610224"/>
            <a:ext cx="8430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Arial Regular"/>
              </a:defRPr>
            </a:lvl1pPr>
            <a:lvl2pPr marL="742950" indent="-285750">
              <a:lnSpc>
                <a:spcPct val="90000"/>
              </a:lnSpc>
              <a:spcBef>
                <a:spcPts val="500"/>
              </a:spcBef>
              <a:buFont typeface="Arial" panose="020B0604020202020204" pitchFamily="34" charset="0"/>
              <a:buChar char="•"/>
              <a:defRPr sz="2400">
                <a:solidFill>
                  <a:schemeClr val="tx1"/>
                </a:solidFill>
                <a:latin typeface="Arial Regular"/>
              </a:defRPr>
            </a:lvl2pPr>
            <a:lvl3pPr marL="1143000" indent="-228600">
              <a:lnSpc>
                <a:spcPct val="90000"/>
              </a:lnSpc>
              <a:spcBef>
                <a:spcPts val="500"/>
              </a:spcBef>
              <a:buFont typeface="Arial" panose="020B0604020202020204" pitchFamily="34" charset="0"/>
              <a:buChar char="•"/>
              <a:defRPr sz="2000">
                <a:solidFill>
                  <a:schemeClr val="tx1"/>
                </a:solidFill>
                <a:latin typeface="Arial Regular"/>
              </a:defRPr>
            </a:lvl3pPr>
            <a:lvl4pPr marL="1600200" indent="-228600">
              <a:lnSpc>
                <a:spcPct val="90000"/>
              </a:lnSpc>
              <a:spcBef>
                <a:spcPts val="500"/>
              </a:spcBef>
              <a:buFont typeface="Arial" panose="020B0604020202020204" pitchFamily="34" charset="0"/>
              <a:buChar char="•"/>
              <a:defRPr>
                <a:solidFill>
                  <a:schemeClr val="tx1"/>
                </a:solidFill>
                <a:latin typeface="Arial Regular"/>
              </a:defRPr>
            </a:lvl4pPr>
            <a:lvl5pPr marL="2057400" indent="-228600">
              <a:lnSpc>
                <a:spcPct val="90000"/>
              </a:lnSpc>
              <a:spcBef>
                <a:spcPts val="500"/>
              </a:spcBef>
              <a:buFont typeface="Arial" panose="020B0604020202020204" pitchFamily="34" charset="0"/>
              <a:buChar char="•"/>
              <a:defRPr>
                <a:solidFill>
                  <a:schemeClr val="tx1"/>
                </a:solidFill>
                <a:latin typeface="Arial Regular"/>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Regular"/>
              </a:defRPr>
            </a:lvl9pPr>
          </a:lstStyle>
          <a:p>
            <a:pPr algn="ctr" eaLnBrk="1" hangingPunct="1">
              <a:lnSpc>
                <a:spcPct val="100000"/>
              </a:lnSpc>
              <a:spcBef>
                <a:spcPct val="0"/>
              </a:spcBef>
              <a:buFontTx/>
              <a:buNone/>
            </a:pPr>
            <a:r>
              <a:rPr lang="en-US" altLang="en-US" sz="900" dirty="0" err="1">
                <a:solidFill>
                  <a:schemeClr val="bg1"/>
                </a:solidFill>
                <a:cs typeface="Arial" panose="020B0604020202020204" pitchFamily="34" charset="0"/>
              </a:rPr>
              <a:t>EoE</a:t>
            </a:r>
            <a:r>
              <a:rPr lang="en-US" altLang="en-US" sz="900" dirty="0">
                <a:solidFill>
                  <a:schemeClr val="bg1"/>
                </a:solidFill>
                <a:cs typeface="Arial" panose="020B0604020202020204" pitchFamily="34" charset="0"/>
              </a:rPr>
              <a:t> </a:t>
            </a:r>
            <a:br>
              <a:rPr lang="en-US" altLang="en-US" sz="900" dirty="0">
                <a:solidFill>
                  <a:schemeClr val="bg1"/>
                </a:solidFill>
                <a:cs typeface="Arial" panose="020B0604020202020204" pitchFamily="34" charset="0"/>
              </a:rPr>
            </a:br>
            <a:r>
              <a:rPr lang="en-US" altLang="en-US" sz="900" dirty="0">
                <a:solidFill>
                  <a:schemeClr val="bg1"/>
                </a:solidFill>
                <a:cs typeface="Arial" panose="020B0604020202020204" pitchFamily="34" charset="0"/>
              </a:rPr>
              <a:t>fibrosis</a:t>
            </a:r>
          </a:p>
        </p:txBody>
      </p:sp>
      <p:pic>
        <p:nvPicPr>
          <p:cNvPr id="32" name="Picture 6">
            <a:extLst>
              <a:ext uri="{FF2B5EF4-FFF2-40B4-BE49-F238E27FC236}">
                <a16:creationId xmlns:a16="http://schemas.microsoft.com/office/drawing/2014/main" id="{C1E0CEA1-F43E-6348-8556-21671792B80E}"/>
              </a:ext>
            </a:extLst>
          </p:cNvPr>
          <p:cNvPicPr>
            <a:picLocks noChangeAspect="1" noChangeArrowheads="1"/>
          </p:cNvPicPr>
          <p:nvPr/>
        </p:nvPicPr>
        <p:blipFill rotWithShape="1">
          <a:blip r:embed="rId2"/>
          <a:srcRect l="-760" t="10267" r="-1" b="10665"/>
          <a:stretch/>
        </p:blipFill>
        <p:spPr bwMode="auto">
          <a:xfrm>
            <a:off x="4572000" y="2010570"/>
            <a:ext cx="3927980" cy="284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F38953F8-DEE3-5F4A-BFA9-6690146869EB}"/>
              </a:ext>
            </a:extLst>
          </p:cNvPr>
          <p:cNvSpPr>
            <a:spLocks noGrp="1"/>
          </p:cNvSpPr>
          <p:nvPr>
            <p:ph type="title"/>
          </p:nvPr>
        </p:nvSpPr>
        <p:spPr>
          <a:xfrm>
            <a:off x="428624" y="157446"/>
            <a:ext cx="5955992" cy="1020932"/>
          </a:xfrm>
          <a:noFill/>
        </p:spPr>
        <p:txBody>
          <a:bodyPr/>
          <a:lstStyle/>
          <a:p>
            <a:r>
              <a:rPr lang="en-US" dirty="0"/>
              <a:t>Natural history of </a:t>
            </a:r>
            <a:r>
              <a:rPr lang="en-US" dirty="0" err="1"/>
              <a:t>EoE</a:t>
            </a:r>
            <a:endParaRPr lang="en-US" dirty="0"/>
          </a:p>
        </p:txBody>
      </p:sp>
      <p:sp>
        <p:nvSpPr>
          <p:cNvPr id="4" name="Text Placeholder 3">
            <a:extLst>
              <a:ext uri="{FF2B5EF4-FFF2-40B4-BE49-F238E27FC236}">
                <a16:creationId xmlns:a16="http://schemas.microsoft.com/office/drawing/2014/main" id="{8EAA7273-BF81-F049-93A3-72134F8673BB}"/>
              </a:ext>
            </a:extLst>
          </p:cNvPr>
          <p:cNvSpPr>
            <a:spLocks noGrp="1"/>
          </p:cNvSpPr>
          <p:nvPr>
            <p:ph type="body" sz="quarter" idx="13"/>
          </p:nvPr>
        </p:nvSpPr>
        <p:spPr>
          <a:xfrm>
            <a:off x="428626" y="1031001"/>
            <a:ext cx="3482604" cy="4430851"/>
          </a:xfrm>
        </p:spPr>
        <p:txBody>
          <a:bodyPr>
            <a:normAutofit/>
          </a:bodyPr>
          <a:lstStyle/>
          <a:p>
            <a:pPr marL="171450" indent="-171450">
              <a:spcBef>
                <a:spcPct val="0"/>
              </a:spcBef>
              <a:spcAft>
                <a:spcPts val="1800"/>
              </a:spcAft>
              <a:buFont typeface="Arial" panose="020B0604020202020204" pitchFamily="34" charset="0"/>
              <a:buChar char="•"/>
            </a:pPr>
            <a:r>
              <a:rPr lang="en-GB" altLang="en-US" dirty="0" err="1">
                <a:latin typeface="Arial" panose="020B0604020202020204" pitchFamily="34" charset="0"/>
                <a:ea typeface="Arial Regular"/>
                <a:cs typeface="Arial" panose="020B0604020202020204" pitchFamily="34" charset="0"/>
              </a:rPr>
              <a:t>EoE</a:t>
            </a:r>
            <a:r>
              <a:rPr lang="en-GB" altLang="en-US" dirty="0">
                <a:latin typeface="Arial" panose="020B0604020202020204" pitchFamily="34" charset="0"/>
                <a:ea typeface="Arial Regular"/>
                <a:cs typeface="Arial" panose="020B0604020202020204" pitchFamily="34" charset="0"/>
              </a:rPr>
              <a:t> is a relatively new disease, so uncertainties remain about its natural history and long-term consequences</a:t>
            </a:r>
            <a:r>
              <a:rPr lang="en-GB" altLang="en-US" baseline="30000" dirty="0">
                <a:latin typeface="Arial" panose="020B0604020202020204" pitchFamily="34" charset="0"/>
                <a:ea typeface="Arial Regular"/>
                <a:cs typeface="Arial" panose="020B0604020202020204" pitchFamily="34" charset="0"/>
              </a:rPr>
              <a:t>1</a:t>
            </a:r>
          </a:p>
          <a:p>
            <a:pPr marL="171450" indent="-171450">
              <a:spcBef>
                <a:spcPct val="0"/>
              </a:spcBef>
              <a:spcAft>
                <a:spcPts val="1800"/>
              </a:spcAft>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Untreated </a:t>
            </a:r>
            <a:r>
              <a:rPr lang="en-GB" altLang="en-US" dirty="0" err="1">
                <a:latin typeface="Arial" panose="020B0604020202020204" pitchFamily="34" charset="0"/>
                <a:ea typeface="Arial Regular"/>
                <a:cs typeface="Arial" panose="020B0604020202020204" pitchFamily="34" charset="0"/>
              </a:rPr>
              <a:t>EoE</a:t>
            </a:r>
            <a:r>
              <a:rPr lang="en-GB" altLang="en-US" dirty="0">
                <a:latin typeface="Arial" panose="020B0604020202020204" pitchFamily="34" charset="0"/>
                <a:ea typeface="Arial Regular"/>
                <a:cs typeface="Arial" panose="020B0604020202020204" pitchFamily="34" charset="0"/>
              </a:rPr>
              <a:t> is usually associated with persistent symptoms and inflammation, and it is thought that over time this leads to oesophageal remodelling resulting in stricture formation and functional abnormalities</a:t>
            </a:r>
            <a:r>
              <a:rPr lang="en-GB" altLang="en-US" baseline="30000" dirty="0">
                <a:latin typeface="Arial" panose="020B0604020202020204" pitchFamily="34" charset="0"/>
                <a:ea typeface="Arial Regular"/>
                <a:cs typeface="Arial" panose="020B0604020202020204" pitchFamily="34" charset="0"/>
              </a:rPr>
              <a:t>2</a:t>
            </a:r>
          </a:p>
          <a:p>
            <a:pPr marL="171450" indent="-171450">
              <a:spcBef>
                <a:spcPct val="0"/>
              </a:spcBef>
              <a:spcAft>
                <a:spcPts val="1800"/>
              </a:spcAft>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There is some evidence that effective </a:t>
            </a:r>
            <a:br>
              <a:rPr lang="en-GB" altLang="en-US" dirty="0">
                <a:latin typeface="Arial" panose="020B0604020202020204" pitchFamily="34" charset="0"/>
                <a:ea typeface="Arial Regular"/>
                <a:cs typeface="Arial" panose="020B0604020202020204" pitchFamily="34" charset="0"/>
              </a:rPr>
            </a:br>
            <a:r>
              <a:rPr lang="en-GB" altLang="en-US" dirty="0">
                <a:latin typeface="Arial" panose="020B0604020202020204" pitchFamily="34" charset="0"/>
                <a:ea typeface="Arial Regular"/>
                <a:cs typeface="Arial" panose="020B0604020202020204" pitchFamily="34" charset="0"/>
              </a:rPr>
              <a:t>anti-inflammatory treatment may limit progression</a:t>
            </a:r>
            <a:r>
              <a:rPr lang="en-GB" altLang="en-US" baseline="30000" dirty="0">
                <a:latin typeface="Arial" panose="020B0604020202020204" pitchFamily="34" charset="0"/>
                <a:ea typeface="Arial Regular"/>
                <a:cs typeface="Arial" panose="020B0604020202020204" pitchFamily="34" charset="0"/>
              </a:rPr>
              <a:t>2</a:t>
            </a:r>
          </a:p>
          <a:p>
            <a:pPr marL="171450" indent="-171450">
              <a:spcBef>
                <a:spcPct val="0"/>
              </a:spcBef>
              <a:spcAft>
                <a:spcPts val="1800"/>
              </a:spcAft>
              <a:buFont typeface="Arial" panose="020B0604020202020204" pitchFamily="34" charset="0"/>
              <a:buChar char="•"/>
            </a:pPr>
            <a:r>
              <a:rPr lang="en-GB" altLang="en-US" dirty="0">
                <a:latin typeface="Arial" panose="020B0604020202020204" pitchFamily="34" charset="0"/>
                <a:ea typeface="Arial Regular"/>
                <a:cs typeface="Arial" panose="020B0604020202020204" pitchFamily="34" charset="0"/>
              </a:rPr>
              <a:t>There is no evidence that </a:t>
            </a:r>
            <a:r>
              <a:rPr lang="en-GB" altLang="en-US" dirty="0" err="1">
                <a:latin typeface="Arial" panose="020B0604020202020204" pitchFamily="34" charset="0"/>
                <a:ea typeface="Arial Regular"/>
                <a:cs typeface="Arial" panose="020B0604020202020204" pitchFamily="34" charset="0"/>
              </a:rPr>
              <a:t>EoE</a:t>
            </a:r>
            <a:r>
              <a:rPr lang="en-GB" altLang="en-US" dirty="0">
                <a:latin typeface="Arial" panose="020B0604020202020204" pitchFamily="34" charset="0"/>
                <a:ea typeface="Arial Regular"/>
                <a:cs typeface="Arial" panose="020B0604020202020204" pitchFamily="34" charset="0"/>
              </a:rPr>
              <a:t> is a </a:t>
            </a:r>
            <a:br>
              <a:rPr lang="en-GB" altLang="en-US" dirty="0">
                <a:latin typeface="Arial" panose="020B0604020202020204" pitchFamily="34" charset="0"/>
                <a:ea typeface="Arial Regular"/>
                <a:cs typeface="Arial" panose="020B0604020202020204" pitchFamily="34" charset="0"/>
              </a:rPr>
            </a:br>
            <a:r>
              <a:rPr lang="en-GB" altLang="en-US" dirty="0">
                <a:latin typeface="Arial" panose="020B0604020202020204" pitchFamily="34" charset="0"/>
                <a:ea typeface="Arial Regular"/>
                <a:cs typeface="Arial" panose="020B0604020202020204" pitchFamily="34" charset="0"/>
              </a:rPr>
              <a:t>pre-malignant condition</a:t>
            </a:r>
            <a:r>
              <a:rPr lang="en-GB" altLang="en-US" baseline="30000" dirty="0">
                <a:latin typeface="Arial" panose="020B0604020202020204" pitchFamily="34" charset="0"/>
                <a:ea typeface="Arial Regular"/>
                <a:cs typeface="Arial" panose="020B0604020202020204" pitchFamily="34" charset="0"/>
              </a:rPr>
              <a:t>2</a:t>
            </a:r>
            <a:endParaRPr lang="en-US" dirty="0"/>
          </a:p>
        </p:txBody>
      </p:sp>
      <p:cxnSp>
        <p:nvCxnSpPr>
          <p:cNvPr id="6" name="Straight Connector 5">
            <a:extLst>
              <a:ext uri="{FF2B5EF4-FFF2-40B4-BE49-F238E27FC236}">
                <a16:creationId xmlns:a16="http://schemas.microsoft.com/office/drawing/2014/main" id="{09723CB3-8352-3B42-80AD-9AD0F2EC2E0E}"/>
              </a:ext>
            </a:extLst>
          </p:cNvPr>
          <p:cNvCxnSpPr/>
          <p:nvPr/>
        </p:nvCxnSpPr>
        <p:spPr>
          <a:xfrm>
            <a:off x="4238277" y="0"/>
            <a:ext cx="0" cy="57339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762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48F51CF4-EDC6-E240-B4A4-80DB7E7E8547}"/>
              </a:ext>
            </a:extLst>
          </p:cNvPr>
          <p:cNvSpPr/>
          <p:nvPr/>
        </p:nvSpPr>
        <p:spPr>
          <a:xfrm>
            <a:off x="431798" y="2472185"/>
            <a:ext cx="8169061" cy="25990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3">
            <a:extLst>
              <a:ext uri="{FF2B5EF4-FFF2-40B4-BE49-F238E27FC236}">
                <a16:creationId xmlns:a16="http://schemas.microsoft.com/office/drawing/2014/main" id="{4E4E1CE2-7299-4B4C-B742-B564D13A96C7}"/>
              </a:ext>
            </a:extLst>
          </p:cNvPr>
          <p:cNvSpPr txBox="1">
            <a:spLocks/>
          </p:cNvSpPr>
          <p:nvPr/>
        </p:nvSpPr>
        <p:spPr>
          <a:xfrm>
            <a:off x="-6875" y="5733906"/>
            <a:ext cx="9144000" cy="1144718"/>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46" name="Title 3">
            <a:extLst>
              <a:ext uri="{FF2B5EF4-FFF2-40B4-BE49-F238E27FC236}">
                <a16:creationId xmlns:a16="http://schemas.microsoft.com/office/drawing/2014/main" id="{F236A98A-8922-CD4E-B441-EE4EE2FD15AC}"/>
              </a:ext>
            </a:extLst>
          </p:cNvPr>
          <p:cNvSpPr txBox="1">
            <a:spLocks/>
          </p:cNvSpPr>
          <p:nvPr/>
        </p:nvSpPr>
        <p:spPr>
          <a:xfrm>
            <a:off x="8811712" y="-1"/>
            <a:ext cx="332288" cy="6857999"/>
          </a:xfrm>
          <a:prstGeom prst="rect">
            <a:avLst/>
          </a:prstGeom>
          <a:solidFill>
            <a:schemeClr val="bg1">
              <a:lumMod val="85000"/>
            </a:schemeClr>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47" name="Title 3">
            <a:extLst>
              <a:ext uri="{FF2B5EF4-FFF2-40B4-BE49-F238E27FC236}">
                <a16:creationId xmlns:a16="http://schemas.microsoft.com/office/drawing/2014/main" id="{A7205F27-0B08-F24D-9FD5-0FEB74E1BC8A}"/>
              </a:ext>
            </a:extLst>
          </p:cNvPr>
          <p:cNvSpPr txBox="1">
            <a:spLocks/>
          </p:cNvSpPr>
          <p:nvPr/>
        </p:nvSpPr>
        <p:spPr>
          <a:xfrm>
            <a:off x="8811712" y="5733905"/>
            <a:ext cx="332288" cy="1144718"/>
          </a:xfrm>
          <a:prstGeom prst="rect">
            <a:avLst/>
          </a:prstGeom>
          <a:solidFill>
            <a:srgbClr val="FF0000"/>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3" name="Text Placeholder 2">
            <a:extLst>
              <a:ext uri="{FF2B5EF4-FFF2-40B4-BE49-F238E27FC236}">
                <a16:creationId xmlns:a16="http://schemas.microsoft.com/office/drawing/2014/main" id="{4464DA8F-09B0-6B42-990B-66BA8513DDE1}"/>
              </a:ext>
            </a:extLst>
          </p:cNvPr>
          <p:cNvSpPr>
            <a:spLocks noGrp="1"/>
          </p:cNvSpPr>
          <p:nvPr>
            <p:ph type="body" sz="quarter" idx="11"/>
          </p:nvPr>
        </p:nvSpPr>
        <p:spPr>
          <a:xfrm>
            <a:off x="428624" y="5733905"/>
            <a:ext cx="5955991" cy="277032"/>
          </a:xfrm>
        </p:spPr>
        <p:txBody>
          <a:bodyPr>
            <a:normAutofit/>
          </a:bodyPr>
          <a:lstStyle/>
          <a:p>
            <a:pPr marL="180975" indent="-180975"/>
            <a:r>
              <a:rPr lang="en-US" sz="1000" dirty="0"/>
              <a:t>1. 	Arias </a:t>
            </a:r>
            <a:r>
              <a:rPr lang="en-US" sz="1000" dirty="0" err="1"/>
              <a:t>Á</a:t>
            </a:r>
            <a:r>
              <a:rPr lang="en-US" sz="1000" dirty="0"/>
              <a:t> </a:t>
            </a:r>
            <a:r>
              <a:rPr lang="en-US" sz="1000" i="1" dirty="0"/>
              <a:t>et al</a:t>
            </a:r>
            <a:r>
              <a:rPr lang="en-US" sz="1000" dirty="0"/>
              <a:t>. Aliment </a:t>
            </a:r>
            <a:r>
              <a:rPr lang="en-US" sz="1000" dirty="0" err="1"/>
              <a:t>Pharmacol</a:t>
            </a:r>
            <a:r>
              <a:rPr lang="en-US" sz="1000" dirty="0"/>
              <a:t> </a:t>
            </a:r>
            <a:r>
              <a:rPr lang="en-US" sz="1000" dirty="0" err="1"/>
              <a:t>Ther</a:t>
            </a:r>
            <a:r>
              <a:rPr lang="en-US" sz="1000" dirty="0"/>
              <a:t> 2016; 43(1): 3-15.</a:t>
            </a:r>
          </a:p>
          <a:p>
            <a:pPr marL="180975" indent="-180975"/>
            <a:endParaRPr lang="en-US" sz="1000" dirty="0"/>
          </a:p>
        </p:txBody>
      </p:sp>
      <p:sp>
        <p:nvSpPr>
          <p:cNvPr id="12" name="Text Placeholder 11">
            <a:extLst>
              <a:ext uri="{FF2B5EF4-FFF2-40B4-BE49-F238E27FC236}">
                <a16:creationId xmlns:a16="http://schemas.microsoft.com/office/drawing/2014/main" id="{113B98B4-5B9E-6C48-B761-0DB8E7E0730B}"/>
              </a:ext>
            </a:extLst>
          </p:cNvPr>
          <p:cNvSpPr>
            <a:spLocks noGrp="1"/>
          </p:cNvSpPr>
          <p:nvPr>
            <p:ph type="body" sz="quarter" idx="13"/>
          </p:nvPr>
        </p:nvSpPr>
        <p:spPr>
          <a:xfrm>
            <a:off x="428625" y="1049123"/>
            <a:ext cx="7887218" cy="586599"/>
          </a:xfrm>
        </p:spPr>
        <p:txBody>
          <a:bodyPr>
            <a:normAutofit/>
          </a:bodyPr>
          <a:lstStyle/>
          <a:p>
            <a:r>
              <a:rPr lang="en-US" sz="1500" dirty="0"/>
              <a:t>A recent meta-analysis of 13 population-based studies from North America, </a:t>
            </a:r>
            <a:br>
              <a:rPr lang="en-US" sz="1500" dirty="0"/>
            </a:br>
            <a:r>
              <a:rPr lang="en-US" sz="1500" dirty="0"/>
              <a:t>Europe and Australia, examined the incidence and prevalence of EoE</a:t>
            </a:r>
            <a:r>
              <a:rPr lang="en-US" sz="1500" baseline="30000" dirty="0"/>
              <a:t>1</a:t>
            </a:r>
          </a:p>
        </p:txBody>
      </p:sp>
      <p:sp>
        <p:nvSpPr>
          <p:cNvPr id="4" name="Title 3">
            <a:extLst>
              <a:ext uri="{FF2B5EF4-FFF2-40B4-BE49-F238E27FC236}">
                <a16:creationId xmlns:a16="http://schemas.microsoft.com/office/drawing/2014/main" id="{868CE48F-B267-1A4C-98AF-FA73C1AFC511}"/>
              </a:ext>
            </a:extLst>
          </p:cNvPr>
          <p:cNvSpPr>
            <a:spLocks noGrp="1"/>
          </p:cNvSpPr>
          <p:nvPr>
            <p:ph type="title"/>
          </p:nvPr>
        </p:nvSpPr>
        <p:spPr>
          <a:xfrm>
            <a:off x="414718" y="21772"/>
            <a:ext cx="5955992" cy="974558"/>
          </a:xfrm>
          <a:noFill/>
        </p:spPr>
        <p:txBody>
          <a:bodyPr>
            <a:normAutofit/>
          </a:bodyPr>
          <a:lstStyle/>
          <a:p>
            <a:r>
              <a:rPr lang="en-US" b="1" dirty="0">
                <a:solidFill>
                  <a:schemeClr val="tx1"/>
                </a:solidFill>
              </a:rPr>
              <a:t>Epidemiology of </a:t>
            </a:r>
            <a:r>
              <a:rPr lang="en-US" b="1" dirty="0" err="1">
                <a:solidFill>
                  <a:schemeClr val="tx1"/>
                </a:solidFill>
              </a:rPr>
              <a:t>EoE</a:t>
            </a:r>
            <a:endParaRPr lang="en-US" b="1" dirty="0">
              <a:solidFill>
                <a:schemeClr val="tx1"/>
              </a:solidFill>
            </a:endParaRPr>
          </a:p>
        </p:txBody>
      </p:sp>
      <p:grpSp>
        <p:nvGrpSpPr>
          <p:cNvPr id="14" name="Group 27">
            <a:extLst>
              <a:ext uri="{FF2B5EF4-FFF2-40B4-BE49-F238E27FC236}">
                <a16:creationId xmlns:a16="http://schemas.microsoft.com/office/drawing/2014/main" id="{1DF931A1-178B-5F41-92FD-88D13CCCF4DF}"/>
              </a:ext>
            </a:extLst>
          </p:cNvPr>
          <p:cNvGrpSpPr>
            <a:grpSpLocks/>
          </p:cNvGrpSpPr>
          <p:nvPr/>
        </p:nvGrpSpPr>
        <p:grpSpPr bwMode="auto">
          <a:xfrm>
            <a:off x="904370" y="3246340"/>
            <a:ext cx="771718" cy="726782"/>
            <a:chOff x="2315029" y="752929"/>
            <a:chExt cx="689428" cy="689428"/>
          </a:xfrm>
        </p:grpSpPr>
        <p:sp>
          <p:nvSpPr>
            <p:cNvPr id="15" name="Oval 14">
              <a:extLst>
                <a:ext uri="{FF2B5EF4-FFF2-40B4-BE49-F238E27FC236}">
                  <a16:creationId xmlns:a16="http://schemas.microsoft.com/office/drawing/2014/main" id="{4C04643E-EE86-F44A-82CB-A2BA99A115B7}"/>
                </a:ext>
              </a:extLst>
            </p:cNvPr>
            <p:cNvSpPr/>
            <p:nvPr/>
          </p:nvSpPr>
          <p:spPr>
            <a:xfrm>
              <a:off x="2315029" y="752929"/>
              <a:ext cx="689428" cy="68942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16" name="Oval 15">
              <a:extLst>
                <a:ext uri="{FF2B5EF4-FFF2-40B4-BE49-F238E27FC236}">
                  <a16:creationId xmlns:a16="http://schemas.microsoft.com/office/drawing/2014/main" id="{0628CD49-5C02-BD4A-AF8C-E041144CA4A1}"/>
                </a:ext>
              </a:extLst>
            </p:cNvPr>
            <p:cNvSpPr/>
            <p:nvPr/>
          </p:nvSpPr>
          <p:spPr>
            <a:xfrm>
              <a:off x="2451169" y="840035"/>
              <a:ext cx="408420" cy="3854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sp>
        <p:nvSpPr>
          <p:cNvPr id="13" name="Rounded Rectangle 12">
            <a:extLst>
              <a:ext uri="{FF2B5EF4-FFF2-40B4-BE49-F238E27FC236}">
                <a16:creationId xmlns:a16="http://schemas.microsoft.com/office/drawing/2014/main" id="{900B4914-6541-4E42-9B5A-79373CD0A5EE}"/>
              </a:ext>
            </a:extLst>
          </p:cNvPr>
          <p:cNvSpPr/>
          <p:nvPr/>
        </p:nvSpPr>
        <p:spPr>
          <a:xfrm>
            <a:off x="630848" y="2017989"/>
            <a:ext cx="2488659" cy="3406534"/>
          </a:xfrm>
          <a:prstGeom prst="roundRect">
            <a:avLst>
              <a:gd name="adj" fmla="val 5317"/>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29" name="Content Placeholder 12">
            <a:extLst>
              <a:ext uri="{FF2B5EF4-FFF2-40B4-BE49-F238E27FC236}">
                <a16:creationId xmlns:a16="http://schemas.microsoft.com/office/drawing/2014/main" id="{5FE6F1BE-9C00-4142-8396-4B5FEC8331BB}"/>
              </a:ext>
            </a:extLst>
          </p:cNvPr>
          <p:cNvSpPr txBox="1">
            <a:spLocks noChangeArrowheads="1"/>
          </p:cNvSpPr>
          <p:nvPr/>
        </p:nvSpPr>
        <p:spPr>
          <a:xfrm>
            <a:off x="782817" y="2277832"/>
            <a:ext cx="2213311" cy="3017592"/>
          </a:xfrm>
          <a:prstGeom prst="rect">
            <a:avLst/>
          </a:prstGeom>
          <a:solidFill>
            <a:schemeClr val="bg1"/>
          </a:solidFill>
        </p:spPr>
        <p:txBody>
          <a:bodyPr lIns="108000" tIns="108000" rIns="108000" bIns="10800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
              </a:spcAft>
              <a:buNone/>
              <a:tabLst>
                <a:tab pos="1598613" algn="l"/>
              </a:tabLst>
            </a:pPr>
            <a:r>
              <a:rPr lang="en-GB" altLang="en-US" sz="2000" b="1" dirty="0" err="1">
                <a:ea typeface="Arial Regular"/>
                <a:cs typeface="Arial Regular"/>
              </a:rPr>
              <a:t>EoE</a:t>
            </a:r>
            <a:r>
              <a:rPr lang="en-GB" altLang="en-US" sz="2000" b="1" dirty="0">
                <a:ea typeface="Arial Regular"/>
                <a:cs typeface="Arial Regular"/>
              </a:rPr>
              <a:t> incidence*</a:t>
            </a:r>
            <a:endParaRPr lang="en-GB" altLang="en-US" sz="2000" dirty="0">
              <a:ea typeface="Arial Regular"/>
              <a:cs typeface="Arial Regular"/>
            </a:endParaRPr>
          </a:p>
        </p:txBody>
      </p:sp>
      <p:grpSp>
        <p:nvGrpSpPr>
          <p:cNvPr id="30" name="Group 16">
            <a:extLst>
              <a:ext uri="{FF2B5EF4-FFF2-40B4-BE49-F238E27FC236}">
                <a16:creationId xmlns:a16="http://schemas.microsoft.com/office/drawing/2014/main" id="{E8D54949-0B80-7541-8217-99CADCDE802C}"/>
              </a:ext>
            </a:extLst>
          </p:cNvPr>
          <p:cNvGrpSpPr>
            <a:grpSpLocks/>
          </p:cNvGrpSpPr>
          <p:nvPr/>
        </p:nvGrpSpPr>
        <p:grpSpPr bwMode="auto">
          <a:xfrm>
            <a:off x="1214644" y="1687129"/>
            <a:ext cx="1321065" cy="641499"/>
            <a:chOff x="3653703" y="1669859"/>
            <a:chExt cx="1393371" cy="652427"/>
          </a:xfrm>
        </p:grpSpPr>
        <p:sp>
          <p:nvSpPr>
            <p:cNvPr id="31" name="Round Same Side Corner Rectangle 30">
              <a:extLst>
                <a:ext uri="{FF2B5EF4-FFF2-40B4-BE49-F238E27FC236}">
                  <a16:creationId xmlns:a16="http://schemas.microsoft.com/office/drawing/2014/main" id="{56A0EE44-7B38-6B4E-A339-3AA7C0B64A92}"/>
                </a:ext>
              </a:extLst>
            </p:cNvPr>
            <p:cNvSpPr/>
            <p:nvPr/>
          </p:nvSpPr>
          <p:spPr>
            <a:xfrm>
              <a:off x="3653703" y="1914942"/>
              <a:ext cx="1393371" cy="207897"/>
            </a:xfrm>
            <a:prstGeom prst="round2SameRect">
              <a:avLst>
                <a:gd name="adj1" fmla="val 41190"/>
                <a:gd name="adj2"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32" name="Round Same Side Corner Rectangle 31">
              <a:extLst>
                <a:ext uri="{FF2B5EF4-FFF2-40B4-BE49-F238E27FC236}">
                  <a16:creationId xmlns:a16="http://schemas.microsoft.com/office/drawing/2014/main" id="{D33C7BF4-2335-E24C-9CF9-C53E9748DF9B}"/>
                </a:ext>
              </a:extLst>
            </p:cNvPr>
            <p:cNvSpPr/>
            <p:nvPr/>
          </p:nvSpPr>
          <p:spPr>
            <a:xfrm>
              <a:off x="4093297" y="1669859"/>
              <a:ext cx="514182" cy="446220"/>
            </a:xfrm>
            <a:prstGeom prst="round2SameRect">
              <a:avLst>
                <a:gd name="adj1" fmla="val 50000"/>
                <a:gd name="adj2"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33" name="Oval 32">
              <a:extLst>
                <a:ext uri="{FF2B5EF4-FFF2-40B4-BE49-F238E27FC236}">
                  <a16:creationId xmlns:a16="http://schemas.microsoft.com/office/drawing/2014/main" id="{52691505-1DAB-ED45-89E7-D63370C9A45B}"/>
                </a:ext>
              </a:extLst>
            </p:cNvPr>
            <p:cNvSpPr/>
            <p:nvPr/>
          </p:nvSpPr>
          <p:spPr>
            <a:xfrm>
              <a:off x="4205973" y="1752681"/>
              <a:ext cx="288831" cy="290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34" name="Rounded Rectangle 33">
              <a:extLst>
                <a:ext uri="{FF2B5EF4-FFF2-40B4-BE49-F238E27FC236}">
                  <a16:creationId xmlns:a16="http://schemas.microsoft.com/office/drawing/2014/main" id="{C24BEB56-3AC6-FF45-9F7D-AFCBA8FC5B9C}"/>
                </a:ext>
              </a:extLst>
            </p:cNvPr>
            <p:cNvSpPr/>
            <p:nvPr/>
          </p:nvSpPr>
          <p:spPr>
            <a:xfrm>
              <a:off x="3653703" y="2122839"/>
              <a:ext cx="1393371" cy="199447"/>
            </a:xfrm>
            <a:prstGeom prst="roundRect">
              <a:avLst>
                <a:gd name="adj" fmla="val 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grpSp>
        <p:nvGrpSpPr>
          <p:cNvPr id="35" name="Group 48">
            <a:extLst>
              <a:ext uri="{FF2B5EF4-FFF2-40B4-BE49-F238E27FC236}">
                <a16:creationId xmlns:a16="http://schemas.microsoft.com/office/drawing/2014/main" id="{814066A0-81AF-0045-8240-D270ED390935}"/>
              </a:ext>
            </a:extLst>
          </p:cNvPr>
          <p:cNvGrpSpPr>
            <a:grpSpLocks/>
          </p:cNvGrpSpPr>
          <p:nvPr/>
        </p:nvGrpSpPr>
        <p:grpSpPr bwMode="auto">
          <a:xfrm>
            <a:off x="996195" y="2990404"/>
            <a:ext cx="1211303" cy="1213256"/>
            <a:chOff x="2972898" y="687123"/>
            <a:chExt cx="689428" cy="689428"/>
          </a:xfrm>
        </p:grpSpPr>
        <p:sp>
          <p:nvSpPr>
            <p:cNvPr id="36" name="Oval 35">
              <a:extLst>
                <a:ext uri="{FF2B5EF4-FFF2-40B4-BE49-F238E27FC236}">
                  <a16:creationId xmlns:a16="http://schemas.microsoft.com/office/drawing/2014/main" id="{A2FD6B5A-FE16-F048-9A05-DDBFCE3F006E}"/>
                </a:ext>
              </a:extLst>
            </p:cNvPr>
            <p:cNvSpPr/>
            <p:nvPr/>
          </p:nvSpPr>
          <p:spPr>
            <a:xfrm>
              <a:off x="2972898" y="687123"/>
              <a:ext cx="689428" cy="6894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37" name="Round Same Side Corner Rectangle 13">
              <a:extLst>
                <a:ext uri="{FF2B5EF4-FFF2-40B4-BE49-F238E27FC236}">
                  <a16:creationId xmlns:a16="http://schemas.microsoft.com/office/drawing/2014/main" id="{DE308319-F3BE-D940-8D9A-E9C1F389FCD1}"/>
                </a:ext>
              </a:extLst>
            </p:cNvPr>
            <p:cNvSpPr/>
            <p:nvPr/>
          </p:nvSpPr>
          <p:spPr>
            <a:xfrm>
              <a:off x="3036281" y="1146742"/>
              <a:ext cx="554879" cy="225368"/>
            </a:xfrm>
            <a:custGeom>
              <a:avLst/>
              <a:gdLst>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0 w 555625"/>
                <a:gd name="connsiteY5" fmla="*/ 295271 h 295271"/>
                <a:gd name="connsiteX6" fmla="*/ 0 w 555625"/>
                <a:gd name="connsiteY6" fmla="*/ 295271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0 w 555625"/>
                <a:gd name="connsiteY5" fmla="*/ 295271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241300 w 555625"/>
                <a:gd name="connsiteY5" fmla="*/ 190496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428625 w 555625"/>
                <a:gd name="connsiteY4" fmla="*/ 212721 h 295271"/>
                <a:gd name="connsiteX5" fmla="*/ 241300 w 555625"/>
                <a:gd name="connsiteY5" fmla="*/ 190496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12721"/>
                <a:gd name="connsiteX1" fmla="*/ 461962 w 555625"/>
                <a:gd name="connsiteY1" fmla="*/ 0 h 212721"/>
                <a:gd name="connsiteX2" fmla="*/ 555625 w 555625"/>
                <a:gd name="connsiteY2" fmla="*/ 93663 h 212721"/>
                <a:gd name="connsiteX3" fmla="*/ 498475 w 555625"/>
                <a:gd name="connsiteY3" fmla="*/ 155571 h 212721"/>
                <a:gd name="connsiteX4" fmla="*/ 428625 w 555625"/>
                <a:gd name="connsiteY4" fmla="*/ 212721 h 212721"/>
                <a:gd name="connsiteX5" fmla="*/ 241300 w 555625"/>
                <a:gd name="connsiteY5" fmla="*/ 190496 h 212721"/>
                <a:gd name="connsiteX6" fmla="*/ 101600 w 555625"/>
                <a:gd name="connsiteY6" fmla="*/ 158746 h 212721"/>
                <a:gd name="connsiteX7" fmla="*/ 0 w 555625"/>
                <a:gd name="connsiteY7" fmla="*/ 93663 h 212721"/>
                <a:gd name="connsiteX8" fmla="*/ 93663 w 555625"/>
                <a:gd name="connsiteY8" fmla="*/ 0 h 212721"/>
                <a:gd name="connsiteX0" fmla="*/ 93663 w 555625"/>
                <a:gd name="connsiteY0" fmla="*/ 0 h 209546"/>
                <a:gd name="connsiteX1" fmla="*/ 461962 w 555625"/>
                <a:gd name="connsiteY1" fmla="*/ 0 h 209546"/>
                <a:gd name="connsiteX2" fmla="*/ 555625 w 555625"/>
                <a:gd name="connsiteY2" fmla="*/ 93663 h 209546"/>
                <a:gd name="connsiteX3" fmla="*/ 498475 w 555625"/>
                <a:gd name="connsiteY3" fmla="*/ 155571 h 209546"/>
                <a:gd name="connsiteX4" fmla="*/ 387350 w 555625"/>
                <a:gd name="connsiteY4" fmla="*/ 209546 h 209546"/>
                <a:gd name="connsiteX5" fmla="*/ 241300 w 555625"/>
                <a:gd name="connsiteY5" fmla="*/ 190496 h 209546"/>
                <a:gd name="connsiteX6" fmla="*/ 101600 w 555625"/>
                <a:gd name="connsiteY6" fmla="*/ 158746 h 209546"/>
                <a:gd name="connsiteX7" fmla="*/ 0 w 555625"/>
                <a:gd name="connsiteY7" fmla="*/ 93663 h 209546"/>
                <a:gd name="connsiteX8" fmla="*/ 93663 w 555625"/>
                <a:gd name="connsiteY8" fmla="*/ 0 h 209546"/>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101600 w 555625"/>
                <a:gd name="connsiteY6" fmla="*/ 158746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387350 w 555625"/>
                <a:gd name="connsiteY4" fmla="*/ 209546 h 228596"/>
                <a:gd name="connsiteX5" fmla="*/ 238125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38125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2246"/>
                <a:gd name="connsiteX1" fmla="*/ 461962 w 555625"/>
                <a:gd name="connsiteY1" fmla="*/ 0 h 222246"/>
                <a:gd name="connsiteX2" fmla="*/ 555625 w 555625"/>
                <a:gd name="connsiteY2" fmla="*/ 93663 h 222246"/>
                <a:gd name="connsiteX3" fmla="*/ 498475 w 555625"/>
                <a:gd name="connsiteY3" fmla="*/ 155571 h 222246"/>
                <a:gd name="connsiteX4" fmla="*/ 415925 w 555625"/>
                <a:gd name="connsiteY4" fmla="*/ 206371 h 222246"/>
                <a:gd name="connsiteX5" fmla="*/ 238125 w 555625"/>
                <a:gd name="connsiteY5" fmla="*/ 222246 h 222246"/>
                <a:gd name="connsiteX6" fmla="*/ 88900 w 555625"/>
                <a:gd name="connsiteY6" fmla="*/ 174621 h 222246"/>
                <a:gd name="connsiteX7" fmla="*/ 0 w 555625"/>
                <a:gd name="connsiteY7" fmla="*/ 93663 h 222246"/>
                <a:gd name="connsiteX8" fmla="*/ 93663 w 555625"/>
                <a:gd name="connsiteY8" fmla="*/ 0 h 222246"/>
                <a:gd name="connsiteX0" fmla="*/ 93663 w 555625"/>
                <a:gd name="connsiteY0" fmla="*/ 0 h 225218"/>
                <a:gd name="connsiteX1" fmla="*/ 461962 w 555625"/>
                <a:gd name="connsiteY1" fmla="*/ 0 h 225218"/>
                <a:gd name="connsiteX2" fmla="*/ 555625 w 555625"/>
                <a:gd name="connsiteY2" fmla="*/ 93663 h 225218"/>
                <a:gd name="connsiteX3" fmla="*/ 498475 w 555625"/>
                <a:gd name="connsiteY3" fmla="*/ 155571 h 225218"/>
                <a:gd name="connsiteX4" fmla="*/ 415925 w 555625"/>
                <a:gd name="connsiteY4" fmla="*/ 206371 h 225218"/>
                <a:gd name="connsiteX5" fmla="*/ 238125 w 555625"/>
                <a:gd name="connsiteY5" fmla="*/ 222246 h 225218"/>
                <a:gd name="connsiteX6" fmla="*/ 88900 w 555625"/>
                <a:gd name="connsiteY6" fmla="*/ 174621 h 225218"/>
                <a:gd name="connsiteX7" fmla="*/ 0 w 555625"/>
                <a:gd name="connsiteY7" fmla="*/ 93663 h 225218"/>
                <a:gd name="connsiteX8" fmla="*/ 93663 w 555625"/>
                <a:gd name="connsiteY8" fmla="*/ 0 h 225218"/>
                <a:gd name="connsiteX0" fmla="*/ 93663 w 555625"/>
                <a:gd name="connsiteY0" fmla="*/ 0 h 225218"/>
                <a:gd name="connsiteX1" fmla="*/ 461962 w 555625"/>
                <a:gd name="connsiteY1" fmla="*/ 0 h 225218"/>
                <a:gd name="connsiteX2" fmla="*/ 555625 w 555625"/>
                <a:gd name="connsiteY2" fmla="*/ 93663 h 225218"/>
                <a:gd name="connsiteX3" fmla="*/ 498475 w 555625"/>
                <a:gd name="connsiteY3" fmla="*/ 155571 h 225218"/>
                <a:gd name="connsiteX4" fmla="*/ 415925 w 555625"/>
                <a:gd name="connsiteY4" fmla="*/ 206371 h 225218"/>
                <a:gd name="connsiteX5" fmla="*/ 238125 w 555625"/>
                <a:gd name="connsiteY5" fmla="*/ 222246 h 225218"/>
                <a:gd name="connsiteX6" fmla="*/ 88900 w 555625"/>
                <a:gd name="connsiteY6" fmla="*/ 174621 h 225218"/>
                <a:gd name="connsiteX7" fmla="*/ 0 w 555625"/>
                <a:gd name="connsiteY7" fmla="*/ 93663 h 225218"/>
                <a:gd name="connsiteX8" fmla="*/ 93663 w 555625"/>
                <a:gd name="connsiteY8" fmla="*/ 0 h 22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625" h="225218">
                  <a:moveTo>
                    <a:pt x="93663" y="0"/>
                  </a:moveTo>
                  <a:lnTo>
                    <a:pt x="461962" y="0"/>
                  </a:lnTo>
                  <a:cubicBezTo>
                    <a:pt x="513691" y="0"/>
                    <a:pt x="555625" y="41934"/>
                    <a:pt x="555625" y="93663"/>
                  </a:cubicBezTo>
                  <a:lnTo>
                    <a:pt x="498475" y="155571"/>
                  </a:lnTo>
                  <a:cubicBezTo>
                    <a:pt x="470958" y="172504"/>
                    <a:pt x="456142" y="183088"/>
                    <a:pt x="415925" y="206371"/>
                  </a:cubicBezTo>
                  <a:cubicBezTo>
                    <a:pt x="349250" y="225421"/>
                    <a:pt x="323850" y="228596"/>
                    <a:pt x="238125" y="222246"/>
                  </a:cubicBezTo>
                  <a:cubicBezTo>
                    <a:pt x="157692" y="213779"/>
                    <a:pt x="143933" y="192613"/>
                    <a:pt x="88900" y="174621"/>
                  </a:cubicBezTo>
                  <a:cubicBezTo>
                    <a:pt x="41275" y="132818"/>
                    <a:pt x="28575" y="129116"/>
                    <a:pt x="0" y="93663"/>
                  </a:cubicBezTo>
                  <a:cubicBezTo>
                    <a:pt x="0" y="41934"/>
                    <a:pt x="41934" y="0"/>
                    <a:pt x="936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38" name="Oval 37">
              <a:extLst>
                <a:ext uri="{FF2B5EF4-FFF2-40B4-BE49-F238E27FC236}">
                  <a16:creationId xmlns:a16="http://schemas.microsoft.com/office/drawing/2014/main" id="{48213EF5-C1FF-3541-817E-E32F23C2D266}"/>
                </a:ext>
              </a:extLst>
            </p:cNvPr>
            <p:cNvSpPr/>
            <p:nvPr/>
          </p:nvSpPr>
          <p:spPr>
            <a:xfrm>
              <a:off x="3108560" y="773718"/>
              <a:ext cx="409209" cy="3863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sp>
        <p:nvSpPr>
          <p:cNvPr id="39" name="Content Placeholder 12">
            <a:extLst>
              <a:ext uri="{FF2B5EF4-FFF2-40B4-BE49-F238E27FC236}">
                <a16:creationId xmlns:a16="http://schemas.microsoft.com/office/drawing/2014/main" id="{519AD6F6-AF3D-AF46-9256-02788B997951}"/>
              </a:ext>
            </a:extLst>
          </p:cNvPr>
          <p:cNvSpPr txBox="1">
            <a:spLocks/>
          </p:cNvSpPr>
          <p:nvPr/>
        </p:nvSpPr>
        <p:spPr>
          <a:xfrm>
            <a:off x="1426014" y="3277599"/>
            <a:ext cx="654494" cy="662310"/>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indent="-179388" fontAlgn="auto">
              <a:lnSpc>
                <a:spcPct val="100000"/>
              </a:lnSpc>
              <a:spcBef>
                <a:spcPts val="0"/>
              </a:spcBef>
              <a:spcAft>
                <a:spcPts val="600"/>
              </a:spcAft>
              <a:defRPr/>
            </a:pPr>
            <a:r>
              <a:rPr lang="en-GB" sz="2000" b="1" spc="-180" dirty="0">
                <a:solidFill>
                  <a:schemeClr val="bg1"/>
                </a:solidFill>
                <a:latin typeface="Arial Regular" charset="0"/>
                <a:ea typeface="Arial Regular" charset="0"/>
                <a:cs typeface="Arial Regular" charset="0"/>
              </a:rPr>
              <a:t>7</a:t>
            </a:r>
            <a:r>
              <a:rPr lang="en-GB" sz="2000" b="1" spc="120" dirty="0">
                <a:solidFill>
                  <a:schemeClr val="bg1"/>
                </a:solidFill>
                <a:latin typeface="Arial Regular" charset="0"/>
                <a:ea typeface="Arial Regular" charset="0"/>
                <a:cs typeface="Arial Regular" charset="0"/>
              </a:rPr>
              <a:t>.</a:t>
            </a:r>
            <a:r>
              <a:rPr lang="en-GB" sz="2000" b="1" spc="-100" dirty="0">
                <a:solidFill>
                  <a:schemeClr val="bg1"/>
                </a:solidFill>
                <a:latin typeface="Arial Regular" charset="0"/>
                <a:ea typeface="Arial Regular" charset="0"/>
                <a:cs typeface="Arial Regular" charset="0"/>
              </a:rPr>
              <a:t>2</a:t>
            </a:r>
            <a:endParaRPr lang="en-GB" sz="2000" b="1" baseline="30000" dirty="0">
              <a:solidFill>
                <a:schemeClr val="bg1"/>
              </a:solidFill>
              <a:latin typeface="Arial Regular" charset="0"/>
              <a:ea typeface="Arial Regular" charset="0"/>
              <a:cs typeface="Arial Regular" charset="0"/>
            </a:endParaRPr>
          </a:p>
        </p:txBody>
      </p:sp>
      <p:sp>
        <p:nvSpPr>
          <p:cNvPr id="41" name="Rectangle 40">
            <a:extLst>
              <a:ext uri="{FF2B5EF4-FFF2-40B4-BE49-F238E27FC236}">
                <a16:creationId xmlns:a16="http://schemas.microsoft.com/office/drawing/2014/main" id="{95570D3D-D8F4-F94C-A223-708761151378}"/>
              </a:ext>
            </a:extLst>
          </p:cNvPr>
          <p:cNvSpPr/>
          <p:nvPr/>
        </p:nvSpPr>
        <p:spPr>
          <a:xfrm>
            <a:off x="955167" y="4994914"/>
            <a:ext cx="2446051" cy="170449"/>
          </a:xfrm>
          <a:prstGeom prst="rect">
            <a:avLst/>
          </a:prstGeom>
        </p:spPr>
        <p:txBody>
          <a:bodyPr lIns="0" tIns="0" rIns="0" bIns="0">
            <a:spAutoFit/>
          </a:bodyPr>
          <a:lstStyle/>
          <a:p>
            <a:pPr eaLnBrk="1" fontAlgn="auto" hangingPunct="1">
              <a:spcBef>
                <a:spcPts val="0"/>
              </a:spcBef>
              <a:spcAft>
                <a:spcPts val="0"/>
              </a:spcAft>
              <a:defRPr/>
            </a:pPr>
            <a:r>
              <a:rPr lang="en-GB" sz="900" dirty="0">
                <a:solidFill>
                  <a:schemeClr val="bg2">
                    <a:lumMod val="25000"/>
                  </a:schemeClr>
                </a:solidFill>
                <a:latin typeface="Arial" panose="020B0604020202020204" pitchFamily="34" charset="0"/>
                <a:cs typeface="Arial" panose="020B0604020202020204" pitchFamily="34" charset="0"/>
              </a:rPr>
              <a:t>*from post-2008 research</a:t>
            </a:r>
            <a:endParaRPr lang="en-US" sz="900" dirty="0">
              <a:solidFill>
                <a:schemeClr val="bg2">
                  <a:lumMod val="25000"/>
                </a:schemeClr>
              </a:solidFill>
              <a:latin typeface="Arial" panose="020B0604020202020204" pitchFamily="34" charset="0"/>
              <a:cs typeface="Arial" panose="020B0604020202020204" pitchFamily="34" charset="0"/>
            </a:endParaRPr>
          </a:p>
        </p:txBody>
      </p:sp>
      <p:sp>
        <p:nvSpPr>
          <p:cNvPr id="43" name="Rectangle 1">
            <a:extLst>
              <a:ext uri="{FF2B5EF4-FFF2-40B4-BE49-F238E27FC236}">
                <a16:creationId xmlns:a16="http://schemas.microsoft.com/office/drawing/2014/main" id="{6AEFB024-5C87-6044-8130-8918CEC8E3EB}"/>
              </a:ext>
            </a:extLst>
          </p:cNvPr>
          <p:cNvSpPr>
            <a:spLocks noChangeArrowheads="1"/>
          </p:cNvSpPr>
          <p:nvPr/>
        </p:nvSpPr>
        <p:spPr bwMode="auto">
          <a:xfrm>
            <a:off x="904370" y="4357929"/>
            <a:ext cx="15141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dirty="0">
                <a:latin typeface="Arial" panose="020B0604020202020204" pitchFamily="34" charset="0"/>
                <a:cs typeface="Arial" panose="020B0604020202020204" pitchFamily="34" charset="0"/>
              </a:rPr>
              <a:t>new cases / </a:t>
            </a:r>
            <a:br>
              <a:rPr lang="en-US" altLang="en-US" sz="1400" b="1" dirty="0">
                <a:latin typeface="Arial" panose="020B0604020202020204" pitchFamily="34" charset="0"/>
                <a:cs typeface="Arial" panose="020B0604020202020204" pitchFamily="34" charset="0"/>
              </a:rPr>
            </a:br>
            <a:r>
              <a:rPr lang="en-US" altLang="en-US" sz="1400" b="1" dirty="0">
                <a:latin typeface="Arial" panose="020B0604020202020204" pitchFamily="34" charset="0"/>
                <a:cs typeface="Arial" panose="020B0604020202020204" pitchFamily="34" charset="0"/>
              </a:rPr>
              <a:t>100,000 / year</a:t>
            </a:r>
          </a:p>
        </p:txBody>
      </p:sp>
      <p:grpSp>
        <p:nvGrpSpPr>
          <p:cNvPr id="6" name="Group 5">
            <a:extLst>
              <a:ext uri="{FF2B5EF4-FFF2-40B4-BE49-F238E27FC236}">
                <a16:creationId xmlns:a16="http://schemas.microsoft.com/office/drawing/2014/main" id="{EFBD3B17-F68E-F84A-8F86-5E2A42C19750}"/>
              </a:ext>
            </a:extLst>
          </p:cNvPr>
          <p:cNvGrpSpPr/>
          <p:nvPr/>
        </p:nvGrpSpPr>
        <p:grpSpPr>
          <a:xfrm>
            <a:off x="3603279" y="2472185"/>
            <a:ext cx="1652775" cy="2179790"/>
            <a:chOff x="3603279" y="2472185"/>
            <a:chExt cx="1652775" cy="2179790"/>
          </a:xfrm>
        </p:grpSpPr>
        <p:sp>
          <p:nvSpPr>
            <p:cNvPr id="49" name="Rounded Rectangle 48">
              <a:extLst>
                <a:ext uri="{FF2B5EF4-FFF2-40B4-BE49-F238E27FC236}">
                  <a16:creationId xmlns:a16="http://schemas.microsoft.com/office/drawing/2014/main" id="{C58B4C2F-28F2-CD47-BB52-E760903F81EC}"/>
                </a:ext>
              </a:extLst>
            </p:cNvPr>
            <p:cNvSpPr/>
            <p:nvPr/>
          </p:nvSpPr>
          <p:spPr>
            <a:xfrm>
              <a:off x="3603279" y="2665155"/>
              <a:ext cx="1451480" cy="1986820"/>
            </a:xfrm>
            <a:prstGeom prst="roundRect">
              <a:avLst>
                <a:gd name="adj" fmla="val 5317"/>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0" name="Content Placeholder 12">
              <a:extLst>
                <a:ext uri="{FF2B5EF4-FFF2-40B4-BE49-F238E27FC236}">
                  <a16:creationId xmlns:a16="http://schemas.microsoft.com/office/drawing/2014/main" id="{CB87EA19-D618-0141-A444-510DD2E7FC56}"/>
                </a:ext>
              </a:extLst>
            </p:cNvPr>
            <p:cNvSpPr txBox="1">
              <a:spLocks noChangeArrowheads="1"/>
            </p:cNvSpPr>
            <p:nvPr/>
          </p:nvSpPr>
          <p:spPr>
            <a:xfrm>
              <a:off x="3691913" y="2816705"/>
              <a:ext cx="1290887" cy="1759974"/>
            </a:xfrm>
            <a:prstGeom prst="rect">
              <a:avLst/>
            </a:prstGeom>
            <a:solidFill>
              <a:schemeClr val="bg1"/>
            </a:solidFill>
          </p:spPr>
          <p:txBody>
            <a:bodyPr lIns="108000" tIns="108000" rIns="108000" bIns="10800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300"/>
                </a:spcAft>
                <a:buNone/>
              </a:pPr>
              <a:r>
                <a:rPr lang="en-GB" altLang="en-US" sz="1000" b="1" dirty="0" err="1">
                  <a:ea typeface="Arial Regular"/>
                  <a:cs typeface="Arial Regular"/>
                </a:rPr>
                <a:t>EoE</a:t>
              </a:r>
              <a:r>
                <a:rPr lang="en-GB" altLang="en-US" sz="1000" b="1" dirty="0">
                  <a:ea typeface="Arial Regular"/>
                  <a:cs typeface="Arial Regular"/>
                </a:rPr>
                <a:t> prevalence</a:t>
              </a:r>
              <a:r>
                <a:rPr lang="en-GB" altLang="en-US" sz="1000" b="1" baseline="30000" dirty="0">
                  <a:ea typeface="Arial Regular"/>
                  <a:cs typeface="Arial Regular"/>
                </a:rPr>
                <a:t>†</a:t>
              </a:r>
              <a:endParaRPr lang="en-GB" altLang="en-US" sz="1000" baseline="30000" dirty="0">
                <a:ea typeface="Arial Regular"/>
                <a:cs typeface="Arial Regular"/>
              </a:endParaRPr>
            </a:p>
          </p:txBody>
        </p:sp>
        <p:grpSp>
          <p:nvGrpSpPr>
            <p:cNvPr id="51" name="Group 16">
              <a:extLst>
                <a:ext uri="{FF2B5EF4-FFF2-40B4-BE49-F238E27FC236}">
                  <a16:creationId xmlns:a16="http://schemas.microsoft.com/office/drawing/2014/main" id="{FB87C462-BD95-6C47-B144-2E1CB5F916FB}"/>
                </a:ext>
              </a:extLst>
            </p:cNvPr>
            <p:cNvGrpSpPr>
              <a:grpSpLocks/>
            </p:cNvGrpSpPr>
            <p:nvPr/>
          </p:nvGrpSpPr>
          <p:grpSpPr bwMode="auto">
            <a:xfrm>
              <a:off x="3943771" y="2472185"/>
              <a:ext cx="770495" cy="374147"/>
              <a:chOff x="3653703" y="1669859"/>
              <a:chExt cx="1393371" cy="652427"/>
            </a:xfrm>
          </p:grpSpPr>
          <p:sp>
            <p:nvSpPr>
              <p:cNvPr id="52" name="Round Same Side Corner Rectangle 30">
                <a:extLst>
                  <a:ext uri="{FF2B5EF4-FFF2-40B4-BE49-F238E27FC236}">
                    <a16:creationId xmlns:a16="http://schemas.microsoft.com/office/drawing/2014/main" id="{BA62E0BD-5556-3549-84E7-203946073392}"/>
                  </a:ext>
                </a:extLst>
              </p:cNvPr>
              <p:cNvSpPr/>
              <p:nvPr/>
            </p:nvSpPr>
            <p:spPr>
              <a:xfrm>
                <a:off x="3653703" y="1914942"/>
                <a:ext cx="1393371" cy="207897"/>
              </a:xfrm>
              <a:prstGeom prst="round2SameRect">
                <a:avLst>
                  <a:gd name="adj1" fmla="val 41190"/>
                  <a:gd name="adj2"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3" name="Round Same Side Corner Rectangle 31">
                <a:extLst>
                  <a:ext uri="{FF2B5EF4-FFF2-40B4-BE49-F238E27FC236}">
                    <a16:creationId xmlns:a16="http://schemas.microsoft.com/office/drawing/2014/main" id="{027D5D8B-5E14-814A-B18B-06EE68790E07}"/>
                  </a:ext>
                </a:extLst>
              </p:cNvPr>
              <p:cNvSpPr/>
              <p:nvPr/>
            </p:nvSpPr>
            <p:spPr>
              <a:xfrm>
                <a:off x="4093297" y="1669859"/>
                <a:ext cx="514182" cy="446220"/>
              </a:xfrm>
              <a:prstGeom prst="round2SameRect">
                <a:avLst>
                  <a:gd name="adj1" fmla="val 50000"/>
                  <a:gd name="adj2"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4" name="Oval 53">
                <a:extLst>
                  <a:ext uri="{FF2B5EF4-FFF2-40B4-BE49-F238E27FC236}">
                    <a16:creationId xmlns:a16="http://schemas.microsoft.com/office/drawing/2014/main" id="{E849FBDD-7003-3A46-8AB2-AE1D0D44AE9E}"/>
                  </a:ext>
                </a:extLst>
              </p:cNvPr>
              <p:cNvSpPr/>
              <p:nvPr/>
            </p:nvSpPr>
            <p:spPr>
              <a:xfrm>
                <a:off x="4205973" y="1752681"/>
                <a:ext cx="288831" cy="290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5" name="Rounded Rectangle 54">
                <a:extLst>
                  <a:ext uri="{FF2B5EF4-FFF2-40B4-BE49-F238E27FC236}">
                    <a16:creationId xmlns:a16="http://schemas.microsoft.com/office/drawing/2014/main" id="{270DF939-C5A2-5640-806E-D0DF57853213}"/>
                  </a:ext>
                </a:extLst>
              </p:cNvPr>
              <p:cNvSpPr/>
              <p:nvPr/>
            </p:nvSpPr>
            <p:spPr>
              <a:xfrm>
                <a:off x="3653703" y="2122839"/>
                <a:ext cx="1393371" cy="199447"/>
              </a:xfrm>
              <a:prstGeom prst="roundRect">
                <a:avLst>
                  <a:gd name="adj" fmla="val 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grpSp>
          <p:nvGrpSpPr>
            <p:cNvPr id="24" name="Group 39">
              <a:extLst>
                <a:ext uri="{FF2B5EF4-FFF2-40B4-BE49-F238E27FC236}">
                  <a16:creationId xmlns:a16="http://schemas.microsoft.com/office/drawing/2014/main" id="{F0EE9161-71D0-F442-8146-86091523D374}"/>
                </a:ext>
              </a:extLst>
            </p:cNvPr>
            <p:cNvGrpSpPr>
              <a:grpSpLocks/>
            </p:cNvGrpSpPr>
            <p:nvPr/>
          </p:nvGrpSpPr>
          <p:grpSpPr bwMode="auto">
            <a:xfrm>
              <a:off x="3804760" y="3264111"/>
              <a:ext cx="707617" cy="707617"/>
              <a:chOff x="2315029" y="752929"/>
              <a:chExt cx="689428" cy="689428"/>
            </a:xfrm>
          </p:grpSpPr>
          <p:sp>
            <p:nvSpPr>
              <p:cNvPr id="25" name="Oval 24">
                <a:extLst>
                  <a:ext uri="{FF2B5EF4-FFF2-40B4-BE49-F238E27FC236}">
                    <a16:creationId xmlns:a16="http://schemas.microsoft.com/office/drawing/2014/main" id="{9FAED904-A309-F34C-A3C6-0D93C9A324FA}"/>
                  </a:ext>
                </a:extLst>
              </p:cNvPr>
              <p:cNvSpPr/>
              <p:nvPr/>
            </p:nvSpPr>
            <p:spPr>
              <a:xfrm>
                <a:off x="2315029" y="752929"/>
                <a:ext cx="689428" cy="6894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26" name="Oval 25">
                <a:extLst>
                  <a:ext uri="{FF2B5EF4-FFF2-40B4-BE49-F238E27FC236}">
                    <a16:creationId xmlns:a16="http://schemas.microsoft.com/office/drawing/2014/main" id="{379185C1-8D8D-904F-832C-811800C79141}"/>
                  </a:ext>
                </a:extLst>
              </p:cNvPr>
              <p:cNvSpPr/>
              <p:nvPr/>
            </p:nvSpPr>
            <p:spPr>
              <a:xfrm>
                <a:off x="2450472" y="839524"/>
                <a:ext cx="408550" cy="3863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27" name="Round Same Side Corner Rectangle 13">
                <a:extLst>
                  <a:ext uri="{FF2B5EF4-FFF2-40B4-BE49-F238E27FC236}">
                    <a16:creationId xmlns:a16="http://schemas.microsoft.com/office/drawing/2014/main" id="{40593D24-FEC6-1145-AA21-66461E4ABE3C}"/>
                  </a:ext>
                </a:extLst>
              </p:cNvPr>
              <p:cNvSpPr/>
              <p:nvPr/>
            </p:nvSpPr>
            <p:spPr>
              <a:xfrm>
                <a:off x="2378310" y="1212548"/>
                <a:ext cx="555095" cy="225368"/>
              </a:xfrm>
              <a:custGeom>
                <a:avLst/>
                <a:gdLst>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0 w 555625"/>
                  <a:gd name="connsiteY5" fmla="*/ 295271 h 295271"/>
                  <a:gd name="connsiteX6" fmla="*/ 0 w 555625"/>
                  <a:gd name="connsiteY6" fmla="*/ 295271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0 w 555625"/>
                  <a:gd name="connsiteY5" fmla="*/ 295271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241300 w 555625"/>
                  <a:gd name="connsiteY5" fmla="*/ 190496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428625 w 555625"/>
                  <a:gd name="connsiteY4" fmla="*/ 212721 h 295271"/>
                  <a:gd name="connsiteX5" fmla="*/ 241300 w 555625"/>
                  <a:gd name="connsiteY5" fmla="*/ 190496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12721"/>
                  <a:gd name="connsiteX1" fmla="*/ 461962 w 555625"/>
                  <a:gd name="connsiteY1" fmla="*/ 0 h 212721"/>
                  <a:gd name="connsiteX2" fmla="*/ 555625 w 555625"/>
                  <a:gd name="connsiteY2" fmla="*/ 93663 h 212721"/>
                  <a:gd name="connsiteX3" fmla="*/ 498475 w 555625"/>
                  <a:gd name="connsiteY3" fmla="*/ 155571 h 212721"/>
                  <a:gd name="connsiteX4" fmla="*/ 428625 w 555625"/>
                  <a:gd name="connsiteY4" fmla="*/ 212721 h 212721"/>
                  <a:gd name="connsiteX5" fmla="*/ 241300 w 555625"/>
                  <a:gd name="connsiteY5" fmla="*/ 190496 h 212721"/>
                  <a:gd name="connsiteX6" fmla="*/ 101600 w 555625"/>
                  <a:gd name="connsiteY6" fmla="*/ 158746 h 212721"/>
                  <a:gd name="connsiteX7" fmla="*/ 0 w 555625"/>
                  <a:gd name="connsiteY7" fmla="*/ 93663 h 212721"/>
                  <a:gd name="connsiteX8" fmla="*/ 93663 w 555625"/>
                  <a:gd name="connsiteY8" fmla="*/ 0 h 212721"/>
                  <a:gd name="connsiteX0" fmla="*/ 93663 w 555625"/>
                  <a:gd name="connsiteY0" fmla="*/ 0 h 209546"/>
                  <a:gd name="connsiteX1" fmla="*/ 461962 w 555625"/>
                  <a:gd name="connsiteY1" fmla="*/ 0 h 209546"/>
                  <a:gd name="connsiteX2" fmla="*/ 555625 w 555625"/>
                  <a:gd name="connsiteY2" fmla="*/ 93663 h 209546"/>
                  <a:gd name="connsiteX3" fmla="*/ 498475 w 555625"/>
                  <a:gd name="connsiteY3" fmla="*/ 155571 h 209546"/>
                  <a:gd name="connsiteX4" fmla="*/ 387350 w 555625"/>
                  <a:gd name="connsiteY4" fmla="*/ 209546 h 209546"/>
                  <a:gd name="connsiteX5" fmla="*/ 241300 w 555625"/>
                  <a:gd name="connsiteY5" fmla="*/ 190496 h 209546"/>
                  <a:gd name="connsiteX6" fmla="*/ 101600 w 555625"/>
                  <a:gd name="connsiteY6" fmla="*/ 158746 h 209546"/>
                  <a:gd name="connsiteX7" fmla="*/ 0 w 555625"/>
                  <a:gd name="connsiteY7" fmla="*/ 93663 h 209546"/>
                  <a:gd name="connsiteX8" fmla="*/ 93663 w 555625"/>
                  <a:gd name="connsiteY8" fmla="*/ 0 h 209546"/>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101600 w 555625"/>
                  <a:gd name="connsiteY6" fmla="*/ 158746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387350 w 555625"/>
                  <a:gd name="connsiteY4" fmla="*/ 209546 h 228596"/>
                  <a:gd name="connsiteX5" fmla="*/ 238125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38125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2246"/>
                  <a:gd name="connsiteX1" fmla="*/ 461962 w 555625"/>
                  <a:gd name="connsiteY1" fmla="*/ 0 h 222246"/>
                  <a:gd name="connsiteX2" fmla="*/ 555625 w 555625"/>
                  <a:gd name="connsiteY2" fmla="*/ 93663 h 222246"/>
                  <a:gd name="connsiteX3" fmla="*/ 498475 w 555625"/>
                  <a:gd name="connsiteY3" fmla="*/ 155571 h 222246"/>
                  <a:gd name="connsiteX4" fmla="*/ 415925 w 555625"/>
                  <a:gd name="connsiteY4" fmla="*/ 206371 h 222246"/>
                  <a:gd name="connsiteX5" fmla="*/ 238125 w 555625"/>
                  <a:gd name="connsiteY5" fmla="*/ 222246 h 222246"/>
                  <a:gd name="connsiteX6" fmla="*/ 88900 w 555625"/>
                  <a:gd name="connsiteY6" fmla="*/ 174621 h 222246"/>
                  <a:gd name="connsiteX7" fmla="*/ 0 w 555625"/>
                  <a:gd name="connsiteY7" fmla="*/ 93663 h 222246"/>
                  <a:gd name="connsiteX8" fmla="*/ 93663 w 555625"/>
                  <a:gd name="connsiteY8" fmla="*/ 0 h 222246"/>
                  <a:gd name="connsiteX0" fmla="*/ 93663 w 555625"/>
                  <a:gd name="connsiteY0" fmla="*/ 0 h 225218"/>
                  <a:gd name="connsiteX1" fmla="*/ 461962 w 555625"/>
                  <a:gd name="connsiteY1" fmla="*/ 0 h 225218"/>
                  <a:gd name="connsiteX2" fmla="*/ 555625 w 555625"/>
                  <a:gd name="connsiteY2" fmla="*/ 93663 h 225218"/>
                  <a:gd name="connsiteX3" fmla="*/ 498475 w 555625"/>
                  <a:gd name="connsiteY3" fmla="*/ 155571 h 225218"/>
                  <a:gd name="connsiteX4" fmla="*/ 415925 w 555625"/>
                  <a:gd name="connsiteY4" fmla="*/ 206371 h 225218"/>
                  <a:gd name="connsiteX5" fmla="*/ 238125 w 555625"/>
                  <a:gd name="connsiteY5" fmla="*/ 222246 h 225218"/>
                  <a:gd name="connsiteX6" fmla="*/ 88900 w 555625"/>
                  <a:gd name="connsiteY6" fmla="*/ 174621 h 225218"/>
                  <a:gd name="connsiteX7" fmla="*/ 0 w 555625"/>
                  <a:gd name="connsiteY7" fmla="*/ 93663 h 225218"/>
                  <a:gd name="connsiteX8" fmla="*/ 93663 w 555625"/>
                  <a:gd name="connsiteY8" fmla="*/ 0 h 225218"/>
                  <a:gd name="connsiteX0" fmla="*/ 93663 w 555625"/>
                  <a:gd name="connsiteY0" fmla="*/ 0 h 225218"/>
                  <a:gd name="connsiteX1" fmla="*/ 461962 w 555625"/>
                  <a:gd name="connsiteY1" fmla="*/ 0 h 225218"/>
                  <a:gd name="connsiteX2" fmla="*/ 555625 w 555625"/>
                  <a:gd name="connsiteY2" fmla="*/ 93663 h 225218"/>
                  <a:gd name="connsiteX3" fmla="*/ 498475 w 555625"/>
                  <a:gd name="connsiteY3" fmla="*/ 155571 h 225218"/>
                  <a:gd name="connsiteX4" fmla="*/ 415925 w 555625"/>
                  <a:gd name="connsiteY4" fmla="*/ 206371 h 225218"/>
                  <a:gd name="connsiteX5" fmla="*/ 238125 w 555625"/>
                  <a:gd name="connsiteY5" fmla="*/ 222246 h 225218"/>
                  <a:gd name="connsiteX6" fmla="*/ 88900 w 555625"/>
                  <a:gd name="connsiteY6" fmla="*/ 174621 h 225218"/>
                  <a:gd name="connsiteX7" fmla="*/ 0 w 555625"/>
                  <a:gd name="connsiteY7" fmla="*/ 93663 h 225218"/>
                  <a:gd name="connsiteX8" fmla="*/ 93663 w 555625"/>
                  <a:gd name="connsiteY8" fmla="*/ 0 h 22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625" h="225218">
                    <a:moveTo>
                      <a:pt x="93663" y="0"/>
                    </a:moveTo>
                    <a:lnTo>
                      <a:pt x="461962" y="0"/>
                    </a:lnTo>
                    <a:cubicBezTo>
                      <a:pt x="513691" y="0"/>
                      <a:pt x="555625" y="41934"/>
                      <a:pt x="555625" y="93663"/>
                    </a:cubicBezTo>
                    <a:lnTo>
                      <a:pt x="498475" y="155571"/>
                    </a:lnTo>
                    <a:cubicBezTo>
                      <a:pt x="470958" y="172504"/>
                      <a:pt x="456142" y="183088"/>
                      <a:pt x="415925" y="206371"/>
                    </a:cubicBezTo>
                    <a:cubicBezTo>
                      <a:pt x="349250" y="225421"/>
                      <a:pt x="323850" y="228596"/>
                      <a:pt x="238125" y="222246"/>
                    </a:cubicBezTo>
                    <a:cubicBezTo>
                      <a:pt x="157692" y="213779"/>
                      <a:pt x="143933" y="192613"/>
                      <a:pt x="88900" y="174621"/>
                    </a:cubicBezTo>
                    <a:cubicBezTo>
                      <a:pt x="41275" y="132818"/>
                      <a:pt x="28575" y="129116"/>
                      <a:pt x="0" y="93663"/>
                    </a:cubicBezTo>
                    <a:cubicBezTo>
                      <a:pt x="0" y="41934"/>
                      <a:pt x="41934" y="0"/>
                      <a:pt x="936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sp>
          <p:nvSpPr>
            <p:cNvPr id="28" name="Content Placeholder 12">
              <a:extLst>
                <a:ext uri="{FF2B5EF4-FFF2-40B4-BE49-F238E27FC236}">
                  <a16:creationId xmlns:a16="http://schemas.microsoft.com/office/drawing/2014/main" id="{BBC68682-F0E7-FC42-A3B5-97EDE77A0AFB}"/>
                </a:ext>
              </a:extLst>
            </p:cNvPr>
            <p:cNvSpPr txBox="1">
              <a:spLocks/>
            </p:cNvSpPr>
            <p:nvPr/>
          </p:nvSpPr>
          <p:spPr>
            <a:xfrm>
              <a:off x="3978737" y="3423064"/>
              <a:ext cx="394260" cy="398818"/>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indent="-179388" fontAlgn="auto">
                <a:lnSpc>
                  <a:spcPct val="100000"/>
                </a:lnSpc>
                <a:spcBef>
                  <a:spcPts val="0"/>
                </a:spcBef>
                <a:spcAft>
                  <a:spcPts val="600"/>
                </a:spcAft>
                <a:defRPr/>
              </a:pPr>
              <a:r>
                <a:rPr lang="en-GB" sz="1500" b="1" spc="-50" dirty="0">
                  <a:solidFill>
                    <a:schemeClr val="bg1"/>
                  </a:solidFill>
                  <a:latin typeface="Arial Regular" charset="0"/>
                  <a:ea typeface="Arial Regular" charset="0"/>
                  <a:cs typeface="Arial Regular" charset="0"/>
                </a:rPr>
                <a:t>28</a:t>
              </a:r>
              <a:r>
                <a:rPr lang="en-GB" sz="1500" b="1" spc="-100" dirty="0">
                  <a:solidFill>
                    <a:schemeClr val="bg1"/>
                  </a:solidFill>
                  <a:latin typeface="Arial Regular" charset="0"/>
                  <a:ea typeface="Arial Regular" charset="0"/>
                  <a:cs typeface="Arial Regular" charset="0"/>
                </a:rPr>
                <a:t>.</a:t>
              </a:r>
              <a:r>
                <a:rPr lang="en-GB" sz="1500" b="1" spc="-50" dirty="0">
                  <a:solidFill>
                    <a:schemeClr val="bg1"/>
                  </a:solidFill>
                  <a:latin typeface="Arial Regular" charset="0"/>
                  <a:ea typeface="Arial Regular" charset="0"/>
                  <a:cs typeface="Arial Regular" charset="0"/>
                </a:rPr>
                <a:t>1</a:t>
              </a:r>
            </a:p>
          </p:txBody>
        </p:sp>
        <p:sp>
          <p:nvSpPr>
            <p:cNvPr id="44" name="Rectangle 38">
              <a:extLst>
                <a:ext uri="{FF2B5EF4-FFF2-40B4-BE49-F238E27FC236}">
                  <a16:creationId xmlns:a16="http://schemas.microsoft.com/office/drawing/2014/main" id="{2A984CAE-D078-8A41-AF02-BBA6B93FF8B3}"/>
                </a:ext>
              </a:extLst>
            </p:cNvPr>
            <p:cNvSpPr>
              <a:spLocks noChangeArrowheads="1"/>
            </p:cNvSpPr>
            <p:nvPr/>
          </p:nvSpPr>
          <p:spPr bwMode="auto">
            <a:xfrm>
              <a:off x="3787947" y="3992826"/>
              <a:ext cx="1110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b="1" dirty="0">
                  <a:latin typeface="Arial" panose="020B0604020202020204" pitchFamily="34" charset="0"/>
                  <a:cs typeface="Arial" panose="020B0604020202020204" pitchFamily="34" charset="0"/>
                </a:rPr>
                <a:t>cases /100,000 inhabitants</a:t>
              </a:r>
            </a:p>
          </p:txBody>
        </p:sp>
        <p:sp>
          <p:nvSpPr>
            <p:cNvPr id="42" name="Rectangle 41">
              <a:extLst>
                <a:ext uri="{FF2B5EF4-FFF2-40B4-BE49-F238E27FC236}">
                  <a16:creationId xmlns:a16="http://schemas.microsoft.com/office/drawing/2014/main" id="{7FD1ECDD-0F81-5646-9E71-C96154D723EB}"/>
                </a:ext>
              </a:extLst>
            </p:cNvPr>
            <p:cNvSpPr/>
            <p:nvPr/>
          </p:nvSpPr>
          <p:spPr>
            <a:xfrm>
              <a:off x="3863058" y="4434705"/>
              <a:ext cx="1392996" cy="76944"/>
            </a:xfrm>
            <a:prstGeom prst="rect">
              <a:avLst/>
            </a:prstGeom>
          </p:spPr>
          <p:txBody>
            <a:bodyPr wrap="square" lIns="0" tIns="0" rIns="0" bIns="0">
              <a:spAutoFit/>
            </a:bodyPr>
            <a:lstStyle/>
            <a:p>
              <a:pPr eaLnBrk="1" fontAlgn="auto" hangingPunct="1">
                <a:spcBef>
                  <a:spcPts val="0"/>
                </a:spcBef>
                <a:spcAft>
                  <a:spcPts val="0"/>
                </a:spcAft>
                <a:defRPr/>
              </a:pPr>
              <a:r>
                <a:rPr lang="en-GB" sz="500" baseline="30000" dirty="0">
                  <a:solidFill>
                    <a:schemeClr val="bg2">
                      <a:lumMod val="25000"/>
                    </a:schemeClr>
                  </a:solidFill>
                  <a:latin typeface="Arial" panose="020B0604020202020204" pitchFamily="34" charset="0"/>
                  <a:cs typeface="Arial" panose="020B0604020202020204" pitchFamily="34" charset="0"/>
                </a:rPr>
                <a:t>†</a:t>
              </a:r>
              <a:r>
                <a:rPr lang="en-GB" sz="500" dirty="0">
                  <a:solidFill>
                    <a:schemeClr val="bg2">
                      <a:lumMod val="25000"/>
                    </a:schemeClr>
                  </a:solidFill>
                  <a:latin typeface="Arial" panose="020B0604020202020204" pitchFamily="34" charset="0"/>
                  <a:cs typeface="Arial" panose="020B0604020202020204" pitchFamily="34" charset="0"/>
                </a:rPr>
                <a:t>from studies with a low risk of bias</a:t>
              </a:r>
              <a:endParaRPr lang="en-US" sz="500" dirty="0">
                <a:solidFill>
                  <a:schemeClr val="bg2">
                    <a:lumMod val="25000"/>
                  </a:schemeClr>
                </a:solidFill>
                <a:latin typeface="Arial" panose="020B0604020202020204" pitchFamily="34" charset="0"/>
                <a:cs typeface="Arial" panose="020B0604020202020204" pitchFamily="34" charset="0"/>
              </a:endParaRPr>
            </a:p>
          </p:txBody>
        </p:sp>
      </p:grpSp>
      <p:sp>
        <p:nvSpPr>
          <p:cNvPr id="48" name="Rectangle 47">
            <a:extLst>
              <a:ext uri="{FF2B5EF4-FFF2-40B4-BE49-F238E27FC236}">
                <a16:creationId xmlns:a16="http://schemas.microsoft.com/office/drawing/2014/main" id="{5852CCE1-9ED0-DF4B-A8AE-8B87536A03BC}"/>
              </a:ext>
            </a:extLst>
          </p:cNvPr>
          <p:cNvSpPr/>
          <p:nvPr/>
        </p:nvSpPr>
        <p:spPr>
          <a:xfrm>
            <a:off x="5813600" y="3173161"/>
            <a:ext cx="2334205" cy="1077218"/>
          </a:xfrm>
          <a:prstGeom prst="rect">
            <a:avLst/>
          </a:prstGeom>
        </p:spPr>
        <p:txBody>
          <a:bodyPr wrap="square" lIns="0" tIns="0" rIns="0" bIns="0">
            <a:spAutoFit/>
          </a:bodyPr>
          <a:lstStyle/>
          <a:p>
            <a:pPr>
              <a:defRPr/>
            </a:pPr>
            <a:r>
              <a:rPr lang="en-GB" sz="1400" dirty="0" err="1">
                <a:solidFill>
                  <a:schemeClr val="bg2">
                    <a:lumMod val="25000"/>
                  </a:schemeClr>
                </a:solidFill>
                <a:latin typeface="Arial" panose="020B0604020202020204" pitchFamily="34" charset="0"/>
                <a:cs typeface="Arial" panose="020B0604020202020204" pitchFamily="34" charset="0"/>
              </a:rPr>
              <a:t>EoE</a:t>
            </a:r>
            <a:r>
              <a:rPr lang="en-GB" sz="1400" dirty="0">
                <a:solidFill>
                  <a:schemeClr val="bg2">
                    <a:lumMod val="25000"/>
                  </a:schemeClr>
                </a:solidFill>
                <a:latin typeface="Arial" panose="020B0604020202020204" pitchFamily="34" charset="0"/>
                <a:cs typeface="Arial" panose="020B0604020202020204" pitchFamily="34" charset="0"/>
              </a:rPr>
              <a:t> can now be classed as a </a:t>
            </a:r>
            <a:r>
              <a:rPr lang="en-GB" sz="1400" b="1" dirty="0">
                <a:latin typeface="Arial" panose="020B0604020202020204" pitchFamily="34" charset="0"/>
                <a:cs typeface="Arial" panose="020B0604020202020204" pitchFamily="34" charset="0"/>
              </a:rPr>
              <a:t>highly prevalent disorder</a:t>
            </a:r>
            <a:r>
              <a:rPr lang="en-GB" sz="1400" dirty="0">
                <a:solidFill>
                  <a:schemeClr val="bg2">
                    <a:lumMod val="25000"/>
                  </a:schemeClr>
                </a:solidFill>
                <a:latin typeface="Arial" panose="020B0604020202020204" pitchFamily="34" charset="0"/>
                <a:cs typeface="Arial" panose="020B0604020202020204" pitchFamily="34" charset="0"/>
              </a:rPr>
              <a:t>, on account of the rising incidence and prevalence rates in recent years</a:t>
            </a:r>
            <a:r>
              <a:rPr lang="en-GB" sz="1400" baseline="30000" dirty="0">
                <a:solidFill>
                  <a:schemeClr val="bg2">
                    <a:lumMod val="25000"/>
                  </a:schemeClr>
                </a:solidFill>
                <a:latin typeface="Arial" panose="020B0604020202020204" pitchFamily="34" charset="0"/>
                <a:cs typeface="Arial" panose="020B0604020202020204" pitchFamily="34" charset="0"/>
              </a:rPr>
              <a:t>1</a:t>
            </a:r>
            <a:endParaRPr lang="en-US" sz="1400" baseline="30000" dirty="0">
              <a:solidFill>
                <a:schemeClr val="bg2">
                  <a:lumMod val="25000"/>
                </a:schemeClr>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AF8B11C1-74F0-514D-BBA9-3CBC80AFCA98}"/>
              </a:ext>
            </a:extLst>
          </p:cNvPr>
          <p:cNvSpPr/>
          <p:nvPr/>
        </p:nvSpPr>
        <p:spPr>
          <a:xfrm>
            <a:off x="417513" y="6303396"/>
            <a:ext cx="2274471" cy="138499"/>
          </a:xfrm>
          <a:prstGeom prst="rect">
            <a:avLst/>
          </a:prstGeom>
        </p:spPr>
        <p:txBody>
          <a:bodyPr wrap="square" lIns="0" tIns="0" rIns="0" bIns="0">
            <a:spAutoFit/>
          </a:bodyPr>
          <a:lstStyle/>
          <a:p>
            <a:r>
              <a:rPr lang="en-GB" sz="900" dirty="0" err="1">
                <a:solidFill>
                  <a:schemeClr val="bg1"/>
                </a:solidFill>
                <a:latin typeface="Arial" panose="020B0604020202020204" pitchFamily="34" charset="0"/>
                <a:cs typeface="Arial" panose="020B0604020202020204" pitchFamily="34" charset="0"/>
              </a:rPr>
              <a:t>EoE</a:t>
            </a:r>
            <a:r>
              <a:rPr lang="en-GB" sz="900" dirty="0">
                <a:solidFill>
                  <a:schemeClr val="bg1"/>
                </a:solidFill>
                <a:latin typeface="Arial" panose="020B0604020202020204" pitchFamily="34" charset="0"/>
                <a:cs typeface="Arial" panose="020B0604020202020204" pitchFamily="34" charset="0"/>
              </a:rPr>
              <a:t>: eosinophilic oesophagitis</a:t>
            </a:r>
          </a:p>
        </p:txBody>
      </p:sp>
    </p:spTree>
    <p:extLst>
      <p:ext uri="{BB962C8B-B14F-4D97-AF65-F5344CB8AC3E}">
        <p14:creationId xmlns:p14="http://schemas.microsoft.com/office/powerpoint/2010/main" val="654690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48F51CF4-EDC6-E240-B4A4-80DB7E7E8547}"/>
              </a:ext>
            </a:extLst>
          </p:cNvPr>
          <p:cNvSpPr/>
          <p:nvPr/>
        </p:nvSpPr>
        <p:spPr>
          <a:xfrm>
            <a:off x="431798" y="2472185"/>
            <a:ext cx="8169061" cy="25990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C58B4C2F-28F2-CD47-BB52-E760903F81EC}"/>
              </a:ext>
            </a:extLst>
          </p:cNvPr>
          <p:cNvSpPr/>
          <p:nvPr/>
        </p:nvSpPr>
        <p:spPr>
          <a:xfrm>
            <a:off x="3025499" y="2017989"/>
            <a:ext cx="2488659" cy="3406534"/>
          </a:xfrm>
          <a:prstGeom prst="roundRect">
            <a:avLst>
              <a:gd name="adj" fmla="val 5317"/>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0" name="Content Placeholder 12">
            <a:extLst>
              <a:ext uri="{FF2B5EF4-FFF2-40B4-BE49-F238E27FC236}">
                <a16:creationId xmlns:a16="http://schemas.microsoft.com/office/drawing/2014/main" id="{CB87EA19-D618-0141-A444-510DD2E7FC56}"/>
              </a:ext>
            </a:extLst>
          </p:cNvPr>
          <p:cNvSpPr txBox="1">
            <a:spLocks noChangeArrowheads="1"/>
          </p:cNvSpPr>
          <p:nvPr/>
        </p:nvSpPr>
        <p:spPr>
          <a:xfrm>
            <a:off x="3177468" y="2277832"/>
            <a:ext cx="2213311" cy="3017592"/>
          </a:xfrm>
          <a:prstGeom prst="rect">
            <a:avLst/>
          </a:prstGeom>
          <a:solidFill>
            <a:schemeClr val="bg1"/>
          </a:solidFill>
        </p:spPr>
        <p:txBody>
          <a:bodyPr lIns="108000" tIns="108000" rIns="108000" bIns="10800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300"/>
              </a:spcAft>
              <a:buNone/>
            </a:pPr>
            <a:br>
              <a:rPr lang="en-GB" altLang="en-US" sz="1200" b="1" dirty="0">
                <a:ea typeface="Arial Regular"/>
                <a:cs typeface="Arial Regular"/>
              </a:rPr>
            </a:br>
            <a:r>
              <a:rPr lang="en-GB" altLang="en-US" sz="1600" b="1" dirty="0" err="1">
                <a:ea typeface="Arial Regular"/>
                <a:cs typeface="Arial Regular"/>
              </a:rPr>
              <a:t>EoE</a:t>
            </a:r>
            <a:r>
              <a:rPr lang="en-GB" altLang="en-US" sz="1600" b="1" dirty="0">
                <a:ea typeface="Arial Regular"/>
                <a:cs typeface="Arial Regular"/>
              </a:rPr>
              <a:t> prevalence</a:t>
            </a:r>
            <a:r>
              <a:rPr lang="en-GB" altLang="en-US" sz="1200" b="1" baseline="30000" dirty="0">
                <a:ea typeface="Arial Regular"/>
                <a:cs typeface="Arial Regular"/>
              </a:rPr>
              <a:t>†</a:t>
            </a:r>
            <a:endParaRPr lang="en-GB" altLang="en-US" sz="1200" baseline="30000" dirty="0">
              <a:ea typeface="Arial Regular"/>
              <a:cs typeface="Arial Regular"/>
            </a:endParaRPr>
          </a:p>
        </p:txBody>
      </p:sp>
      <p:grpSp>
        <p:nvGrpSpPr>
          <p:cNvPr id="51" name="Group 16">
            <a:extLst>
              <a:ext uri="{FF2B5EF4-FFF2-40B4-BE49-F238E27FC236}">
                <a16:creationId xmlns:a16="http://schemas.microsoft.com/office/drawing/2014/main" id="{FB87C462-BD95-6C47-B144-2E1CB5F916FB}"/>
              </a:ext>
            </a:extLst>
          </p:cNvPr>
          <p:cNvGrpSpPr>
            <a:grpSpLocks/>
          </p:cNvGrpSpPr>
          <p:nvPr/>
        </p:nvGrpSpPr>
        <p:grpSpPr bwMode="auto">
          <a:xfrm>
            <a:off x="3609295" y="1687129"/>
            <a:ext cx="1321065" cy="641500"/>
            <a:chOff x="3653703" y="1669859"/>
            <a:chExt cx="1393371" cy="652427"/>
          </a:xfrm>
        </p:grpSpPr>
        <p:sp>
          <p:nvSpPr>
            <p:cNvPr id="52" name="Round Same Side Corner Rectangle 30">
              <a:extLst>
                <a:ext uri="{FF2B5EF4-FFF2-40B4-BE49-F238E27FC236}">
                  <a16:creationId xmlns:a16="http://schemas.microsoft.com/office/drawing/2014/main" id="{BA62E0BD-5556-3549-84E7-203946073392}"/>
                </a:ext>
              </a:extLst>
            </p:cNvPr>
            <p:cNvSpPr/>
            <p:nvPr/>
          </p:nvSpPr>
          <p:spPr>
            <a:xfrm>
              <a:off x="3653703" y="1914942"/>
              <a:ext cx="1393371" cy="207897"/>
            </a:xfrm>
            <a:prstGeom prst="round2SameRect">
              <a:avLst>
                <a:gd name="adj1" fmla="val 41190"/>
                <a:gd name="adj2"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3" name="Round Same Side Corner Rectangle 31">
              <a:extLst>
                <a:ext uri="{FF2B5EF4-FFF2-40B4-BE49-F238E27FC236}">
                  <a16:creationId xmlns:a16="http://schemas.microsoft.com/office/drawing/2014/main" id="{027D5D8B-5E14-814A-B18B-06EE68790E07}"/>
                </a:ext>
              </a:extLst>
            </p:cNvPr>
            <p:cNvSpPr/>
            <p:nvPr/>
          </p:nvSpPr>
          <p:spPr>
            <a:xfrm>
              <a:off x="4093297" y="1669859"/>
              <a:ext cx="514182" cy="446220"/>
            </a:xfrm>
            <a:prstGeom prst="round2SameRect">
              <a:avLst>
                <a:gd name="adj1" fmla="val 50000"/>
                <a:gd name="adj2"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4" name="Oval 53">
              <a:extLst>
                <a:ext uri="{FF2B5EF4-FFF2-40B4-BE49-F238E27FC236}">
                  <a16:creationId xmlns:a16="http://schemas.microsoft.com/office/drawing/2014/main" id="{E849FBDD-7003-3A46-8AB2-AE1D0D44AE9E}"/>
                </a:ext>
              </a:extLst>
            </p:cNvPr>
            <p:cNvSpPr/>
            <p:nvPr/>
          </p:nvSpPr>
          <p:spPr>
            <a:xfrm>
              <a:off x="4205973" y="1752681"/>
              <a:ext cx="288831" cy="290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5" name="Rounded Rectangle 54">
              <a:extLst>
                <a:ext uri="{FF2B5EF4-FFF2-40B4-BE49-F238E27FC236}">
                  <a16:creationId xmlns:a16="http://schemas.microsoft.com/office/drawing/2014/main" id="{270DF939-C5A2-5640-806E-D0DF57853213}"/>
                </a:ext>
              </a:extLst>
            </p:cNvPr>
            <p:cNvSpPr/>
            <p:nvPr/>
          </p:nvSpPr>
          <p:spPr>
            <a:xfrm>
              <a:off x="3653703" y="2122839"/>
              <a:ext cx="1393371" cy="199447"/>
            </a:xfrm>
            <a:prstGeom prst="roundRect">
              <a:avLst>
                <a:gd name="adj" fmla="val 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sp>
        <p:nvSpPr>
          <p:cNvPr id="45" name="Title 3">
            <a:extLst>
              <a:ext uri="{FF2B5EF4-FFF2-40B4-BE49-F238E27FC236}">
                <a16:creationId xmlns:a16="http://schemas.microsoft.com/office/drawing/2014/main" id="{4E4E1CE2-7299-4B4C-B742-B564D13A96C7}"/>
              </a:ext>
            </a:extLst>
          </p:cNvPr>
          <p:cNvSpPr txBox="1">
            <a:spLocks/>
          </p:cNvSpPr>
          <p:nvPr/>
        </p:nvSpPr>
        <p:spPr>
          <a:xfrm>
            <a:off x="-6875" y="5733906"/>
            <a:ext cx="9144000" cy="1144718"/>
          </a:xfrm>
          <a:prstGeom prst="rect">
            <a:avLst/>
          </a:prstGeom>
          <a:solidFill>
            <a:schemeClr val="tx1"/>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46" name="Title 3">
            <a:extLst>
              <a:ext uri="{FF2B5EF4-FFF2-40B4-BE49-F238E27FC236}">
                <a16:creationId xmlns:a16="http://schemas.microsoft.com/office/drawing/2014/main" id="{F236A98A-8922-CD4E-B441-EE4EE2FD15AC}"/>
              </a:ext>
            </a:extLst>
          </p:cNvPr>
          <p:cNvSpPr txBox="1">
            <a:spLocks/>
          </p:cNvSpPr>
          <p:nvPr/>
        </p:nvSpPr>
        <p:spPr>
          <a:xfrm>
            <a:off x="8811712" y="-1"/>
            <a:ext cx="332288" cy="6857999"/>
          </a:xfrm>
          <a:prstGeom prst="rect">
            <a:avLst/>
          </a:prstGeom>
          <a:solidFill>
            <a:schemeClr val="bg1">
              <a:lumMod val="85000"/>
            </a:schemeClr>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47" name="Title 3">
            <a:extLst>
              <a:ext uri="{FF2B5EF4-FFF2-40B4-BE49-F238E27FC236}">
                <a16:creationId xmlns:a16="http://schemas.microsoft.com/office/drawing/2014/main" id="{A7205F27-0B08-F24D-9FD5-0FEB74E1BC8A}"/>
              </a:ext>
            </a:extLst>
          </p:cNvPr>
          <p:cNvSpPr txBox="1">
            <a:spLocks/>
          </p:cNvSpPr>
          <p:nvPr/>
        </p:nvSpPr>
        <p:spPr>
          <a:xfrm>
            <a:off x="8811712" y="5733905"/>
            <a:ext cx="332288" cy="1144718"/>
          </a:xfrm>
          <a:prstGeom prst="rect">
            <a:avLst/>
          </a:prstGeom>
          <a:solidFill>
            <a:srgbClr val="FF0000"/>
          </a:solidFill>
        </p:spPr>
        <p:txBody>
          <a:bodyPr vert="horz" lIns="180000" tIns="0" rIns="0" bIns="0" rtlCol="0" anchor="ctr">
            <a:normAutofit/>
          </a:bodyPr>
          <a:lstStyle>
            <a:lvl1pPr algn="l" defTabSz="914400" rtl="0" eaLnBrk="1" latinLnBrk="0" hangingPunct="1">
              <a:lnSpc>
                <a:spcPct val="100000"/>
              </a:lnSpc>
              <a:spcBef>
                <a:spcPct val="0"/>
              </a:spcBef>
              <a:buNone/>
              <a:defRPr sz="2000" b="0" i="0" kern="1200">
                <a:solidFill>
                  <a:schemeClr val="bg1"/>
                </a:solidFill>
                <a:latin typeface="Arial Regular"/>
                <a:ea typeface="+mj-ea"/>
                <a:cs typeface="+mj-cs"/>
              </a:defRPr>
            </a:lvl1pPr>
          </a:lstStyle>
          <a:p>
            <a:endParaRPr lang="en-US" dirty="0"/>
          </a:p>
        </p:txBody>
      </p:sp>
      <p:sp>
        <p:nvSpPr>
          <p:cNvPr id="3" name="Text Placeholder 2">
            <a:extLst>
              <a:ext uri="{FF2B5EF4-FFF2-40B4-BE49-F238E27FC236}">
                <a16:creationId xmlns:a16="http://schemas.microsoft.com/office/drawing/2014/main" id="{4464DA8F-09B0-6B42-990B-66BA8513DDE1}"/>
              </a:ext>
            </a:extLst>
          </p:cNvPr>
          <p:cNvSpPr>
            <a:spLocks noGrp="1"/>
          </p:cNvSpPr>
          <p:nvPr>
            <p:ph type="body" sz="quarter" idx="11"/>
          </p:nvPr>
        </p:nvSpPr>
        <p:spPr/>
        <p:txBody>
          <a:bodyPr>
            <a:normAutofit/>
          </a:bodyPr>
          <a:lstStyle/>
          <a:p>
            <a:pPr marL="180975" indent="-180975"/>
            <a:r>
              <a:rPr lang="en-US" sz="1000" dirty="0"/>
              <a:t>1. 	Arias </a:t>
            </a:r>
            <a:r>
              <a:rPr lang="en-US" sz="1000" dirty="0" err="1"/>
              <a:t>Á</a:t>
            </a:r>
            <a:r>
              <a:rPr lang="en-US" sz="1000" dirty="0"/>
              <a:t> </a:t>
            </a:r>
            <a:r>
              <a:rPr lang="en-US" sz="1000" i="1" dirty="0"/>
              <a:t>et al</a:t>
            </a:r>
            <a:r>
              <a:rPr lang="en-US" sz="1000" dirty="0"/>
              <a:t>. Aliment </a:t>
            </a:r>
            <a:r>
              <a:rPr lang="en-US" sz="1000" dirty="0" err="1"/>
              <a:t>Pharmacol</a:t>
            </a:r>
            <a:r>
              <a:rPr lang="en-US" sz="1000" dirty="0"/>
              <a:t> </a:t>
            </a:r>
            <a:r>
              <a:rPr lang="en-US" sz="1000" dirty="0" err="1"/>
              <a:t>Ther</a:t>
            </a:r>
            <a:r>
              <a:rPr lang="en-US" sz="1000" dirty="0"/>
              <a:t> 2016; 43(1): 3-15.</a:t>
            </a:r>
          </a:p>
        </p:txBody>
      </p:sp>
      <p:grpSp>
        <p:nvGrpSpPr>
          <p:cNvPr id="24" name="Group 39">
            <a:extLst>
              <a:ext uri="{FF2B5EF4-FFF2-40B4-BE49-F238E27FC236}">
                <a16:creationId xmlns:a16="http://schemas.microsoft.com/office/drawing/2014/main" id="{F0EE9161-71D0-F442-8146-86091523D374}"/>
              </a:ext>
            </a:extLst>
          </p:cNvPr>
          <p:cNvGrpSpPr>
            <a:grpSpLocks/>
          </p:cNvGrpSpPr>
          <p:nvPr/>
        </p:nvGrpSpPr>
        <p:grpSpPr bwMode="auto">
          <a:xfrm>
            <a:off x="3370951" y="3044938"/>
            <a:ext cx="1213257" cy="1213256"/>
            <a:chOff x="2315029" y="752929"/>
            <a:chExt cx="689428" cy="689428"/>
          </a:xfrm>
        </p:grpSpPr>
        <p:sp>
          <p:nvSpPr>
            <p:cNvPr id="25" name="Oval 24">
              <a:extLst>
                <a:ext uri="{FF2B5EF4-FFF2-40B4-BE49-F238E27FC236}">
                  <a16:creationId xmlns:a16="http://schemas.microsoft.com/office/drawing/2014/main" id="{9FAED904-A309-F34C-A3C6-0D93C9A324FA}"/>
                </a:ext>
              </a:extLst>
            </p:cNvPr>
            <p:cNvSpPr/>
            <p:nvPr/>
          </p:nvSpPr>
          <p:spPr>
            <a:xfrm>
              <a:off x="2315029" y="752929"/>
              <a:ext cx="689428" cy="6894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26" name="Oval 25">
              <a:extLst>
                <a:ext uri="{FF2B5EF4-FFF2-40B4-BE49-F238E27FC236}">
                  <a16:creationId xmlns:a16="http://schemas.microsoft.com/office/drawing/2014/main" id="{379185C1-8D8D-904F-832C-811800C79141}"/>
                </a:ext>
              </a:extLst>
            </p:cNvPr>
            <p:cNvSpPr/>
            <p:nvPr/>
          </p:nvSpPr>
          <p:spPr>
            <a:xfrm>
              <a:off x="2450472" y="839524"/>
              <a:ext cx="408550" cy="3863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27" name="Round Same Side Corner Rectangle 13">
              <a:extLst>
                <a:ext uri="{FF2B5EF4-FFF2-40B4-BE49-F238E27FC236}">
                  <a16:creationId xmlns:a16="http://schemas.microsoft.com/office/drawing/2014/main" id="{40593D24-FEC6-1145-AA21-66461E4ABE3C}"/>
                </a:ext>
              </a:extLst>
            </p:cNvPr>
            <p:cNvSpPr/>
            <p:nvPr/>
          </p:nvSpPr>
          <p:spPr>
            <a:xfrm>
              <a:off x="2378310" y="1212548"/>
              <a:ext cx="555095" cy="225368"/>
            </a:xfrm>
            <a:custGeom>
              <a:avLst/>
              <a:gdLst>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0 w 555625"/>
                <a:gd name="connsiteY5" fmla="*/ 295271 h 295271"/>
                <a:gd name="connsiteX6" fmla="*/ 0 w 555625"/>
                <a:gd name="connsiteY6" fmla="*/ 295271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0 w 555625"/>
                <a:gd name="connsiteY5" fmla="*/ 295271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241300 w 555625"/>
                <a:gd name="connsiteY5" fmla="*/ 190496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428625 w 555625"/>
                <a:gd name="connsiteY4" fmla="*/ 212721 h 295271"/>
                <a:gd name="connsiteX5" fmla="*/ 241300 w 555625"/>
                <a:gd name="connsiteY5" fmla="*/ 190496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12721"/>
                <a:gd name="connsiteX1" fmla="*/ 461962 w 555625"/>
                <a:gd name="connsiteY1" fmla="*/ 0 h 212721"/>
                <a:gd name="connsiteX2" fmla="*/ 555625 w 555625"/>
                <a:gd name="connsiteY2" fmla="*/ 93663 h 212721"/>
                <a:gd name="connsiteX3" fmla="*/ 498475 w 555625"/>
                <a:gd name="connsiteY3" fmla="*/ 155571 h 212721"/>
                <a:gd name="connsiteX4" fmla="*/ 428625 w 555625"/>
                <a:gd name="connsiteY4" fmla="*/ 212721 h 212721"/>
                <a:gd name="connsiteX5" fmla="*/ 241300 w 555625"/>
                <a:gd name="connsiteY5" fmla="*/ 190496 h 212721"/>
                <a:gd name="connsiteX6" fmla="*/ 101600 w 555625"/>
                <a:gd name="connsiteY6" fmla="*/ 158746 h 212721"/>
                <a:gd name="connsiteX7" fmla="*/ 0 w 555625"/>
                <a:gd name="connsiteY7" fmla="*/ 93663 h 212721"/>
                <a:gd name="connsiteX8" fmla="*/ 93663 w 555625"/>
                <a:gd name="connsiteY8" fmla="*/ 0 h 212721"/>
                <a:gd name="connsiteX0" fmla="*/ 93663 w 555625"/>
                <a:gd name="connsiteY0" fmla="*/ 0 h 209546"/>
                <a:gd name="connsiteX1" fmla="*/ 461962 w 555625"/>
                <a:gd name="connsiteY1" fmla="*/ 0 h 209546"/>
                <a:gd name="connsiteX2" fmla="*/ 555625 w 555625"/>
                <a:gd name="connsiteY2" fmla="*/ 93663 h 209546"/>
                <a:gd name="connsiteX3" fmla="*/ 498475 w 555625"/>
                <a:gd name="connsiteY3" fmla="*/ 155571 h 209546"/>
                <a:gd name="connsiteX4" fmla="*/ 387350 w 555625"/>
                <a:gd name="connsiteY4" fmla="*/ 209546 h 209546"/>
                <a:gd name="connsiteX5" fmla="*/ 241300 w 555625"/>
                <a:gd name="connsiteY5" fmla="*/ 190496 h 209546"/>
                <a:gd name="connsiteX6" fmla="*/ 101600 w 555625"/>
                <a:gd name="connsiteY6" fmla="*/ 158746 h 209546"/>
                <a:gd name="connsiteX7" fmla="*/ 0 w 555625"/>
                <a:gd name="connsiteY7" fmla="*/ 93663 h 209546"/>
                <a:gd name="connsiteX8" fmla="*/ 93663 w 555625"/>
                <a:gd name="connsiteY8" fmla="*/ 0 h 209546"/>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101600 w 555625"/>
                <a:gd name="connsiteY6" fmla="*/ 158746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387350 w 555625"/>
                <a:gd name="connsiteY4" fmla="*/ 209546 h 228596"/>
                <a:gd name="connsiteX5" fmla="*/ 238125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38125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2246"/>
                <a:gd name="connsiteX1" fmla="*/ 461962 w 555625"/>
                <a:gd name="connsiteY1" fmla="*/ 0 h 222246"/>
                <a:gd name="connsiteX2" fmla="*/ 555625 w 555625"/>
                <a:gd name="connsiteY2" fmla="*/ 93663 h 222246"/>
                <a:gd name="connsiteX3" fmla="*/ 498475 w 555625"/>
                <a:gd name="connsiteY3" fmla="*/ 155571 h 222246"/>
                <a:gd name="connsiteX4" fmla="*/ 415925 w 555625"/>
                <a:gd name="connsiteY4" fmla="*/ 206371 h 222246"/>
                <a:gd name="connsiteX5" fmla="*/ 238125 w 555625"/>
                <a:gd name="connsiteY5" fmla="*/ 222246 h 222246"/>
                <a:gd name="connsiteX6" fmla="*/ 88900 w 555625"/>
                <a:gd name="connsiteY6" fmla="*/ 174621 h 222246"/>
                <a:gd name="connsiteX7" fmla="*/ 0 w 555625"/>
                <a:gd name="connsiteY7" fmla="*/ 93663 h 222246"/>
                <a:gd name="connsiteX8" fmla="*/ 93663 w 555625"/>
                <a:gd name="connsiteY8" fmla="*/ 0 h 222246"/>
                <a:gd name="connsiteX0" fmla="*/ 93663 w 555625"/>
                <a:gd name="connsiteY0" fmla="*/ 0 h 225218"/>
                <a:gd name="connsiteX1" fmla="*/ 461962 w 555625"/>
                <a:gd name="connsiteY1" fmla="*/ 0 h 225218"/>
                <a:gd name="connsiteX2" fmla="*/ 555625 w 555625"/>
                <a:gd name="connsiteY2" fmla="*/ 93663 h 225218"/>
                <a:gd name="connsiteX3" fmla="*/ 498475 w 555625"/>
                <a:gd name="connsiteY3" fmla="*/ 155571 h 225218"/>
                <a:gd name="connsiteX4" fmla="*/ 415925 w 555625"/>
                <a:gd name="connsiteY4" fmla="*/ 206371 h 225218"/>
                <a:gd name="connsiteX5" fmla="*/ 238125 w 555625"/>
                <a:gd name="connsiteY5" fmla="*/ 222246 h 225218"/>
                <a:gd name="connsiteX6" fmla="*/ 88900 w 555625"/>
                <a:gd name="connsiteY6" fmla="*/ 174621 h 225218"/>
                <a:gd name="connsiteX7" fmla="*/ 0 w 555625"/>
                <a:gd name="connsiteY7" fmla="*/ 93663 h 225218"/>
                <a:gd name="connsiteX8" fmla="*/ 93663 w 555625"/>
                <a:gd name="connsiteY8" fmla="*/ 0 h 225218"/>
                <a:gd name="connsiteX0" fmla="*/ 93663 w 555625"/>
                <a:gd name="connsiteY0" fmla="*/ 0 h 225218"/>
                <a:gd name="connsiteX1" fmla="*/ 461962 w 555625"/>
                <a:gd name="connsiteY1" fmla="*/ 0 h 225218"/>
                <a:gd name="connsiteX2" fmla="*/ 555625 w 555625"/>
                <a:gd name="connsiteY2" fmla="*/ 93663 h 225218"/>
                <a:gd name="connsiteX3" fmla="*/ 498475 w 555625"/>
                <a:gd name="connsiteY3" fmla="*/ 155571 h 225218"/>
                <a:gd name="connsiteX4" fmla="*/ 415925 w 555625"/>
                <a:gd name="connsiteY4" fmla="*/ 206371 h 225218"/>
                <a:gd name="connsiteX5" fmla="*/ 238125 w 555625"/>
                <a:gd name="connsiteY5" fmla="*/ 222246 h 225218"/>
                <a:gd name="connsiteX6" fmla="*/ 88900 w 555625"/>
                <a:gd name="connsiteY6" fmla="*/ 174621 h 225218"/>
                <a:gd name="connsiteX7" fmla="*/ 0 w 555625"/>
                <a:gd name="connsiteY7" fmla="*/ 93663 h 225218"/>
                <a:gd name="connsiteX8" fmla="*/ 93663 w 555625"/>
                <a:gd name="connsiteY8" fmla="*/ 0 h 22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625" h="225218">
                  <a:moveTo>
                    <a:pt x="93663" y="0"/>
                  </a:moveTo>
                  <a:lnTo>
                    <a:pt x="461962" y="0"/>
                  </a:lnTo>
                  <a:cubicBezTo>
                    <a:pt x="513691" y="0"/>
                    <a:pt x="555625" y="41934"/>
                    <a:pt x="555625" y="93663"/>
                  </a:cubicBezTo>
                  <a:lnTo>
                    <a:pt x="498475" y="155571"/>
                  </a:lnTo>
                  <a:cubicBezTo>
                    <a:pt x="470958" y="172504"/>
                    <a:pt x="456142" y="183088"/>
                    <a:pt x="415925" y="206371"/>
                  </a:cubicBezTo>
                  <a:cubicBezTo>
                    <a:pt x="349250" y="225421"/>
                    <a:pt x="323850" y="228596"/>
                    <a:pt x="238125" y="222246"/>
                  </a:cubicBezTo>
                  <a:cubicBezTo>
                    <a:pt x="157692" y="213779"/>
                    <a:pt x="143933" y="192613"/>
                    <a:pt x="88900" y="174621"/>
                  </a:cubicBezTo>
                  <a:cubicBezTo>
                    <a:pt x="41275" y="132818"/>
                    <a:pt x="28575" y="129116"/>
                    <a:pt x="0" y="93663"/>
                  </a:cubicBezTo>
                  <a:cubicBezTo>
                    <a:pt x="0" y="41934"/>
                    <a:pt x="41934" y="0"/>
                    <a:pt x="936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sp>
        <p:nvSpPr>
          <p:cNvPr id="28" name="Content Placeholder 12">
            <a:extLst>
              <a:ext uri="{FF2B5EF4-FFF2-40B4-BE49-F238E27FC236}">
                <a16:creationId xmlns:a16="http://schemas.microsoft.com/office/drawing/2014/main" id="{BBC68682-F0E7-FC42-A3B5-97EDE77A0AFB}"/>
              </a:ext>
            </a:extLst>
          </p:cNvPr>
          <p:cNvSpPr txBox="1">
            <a:spLocks/>
          </p:cNvSpPr>
          <p:nvPr/>
        </p:nvSpPr>
        <p:spPr>
          <a:xfrm>
            <a:off x="3749307" y="3365505"/>
            <a:ext cx="675985" cy="683800"/>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indent="-179388" fontAlgn="auto">
              <a:lnSpc>
                <a:spcPct val="100000"/>
              </a:lnSpc>
              <a:spcBef>
                <a:spcPts val="0"/>
              </a:spcBef>
              <a:spcAft>
                <a:spcPts val="600"/>
              </a:spcAft>
              <a:defRPr/>
            </a:pPr>
            <a:r>
              <a:rPr lang="en-GB" sz="2000" b="1" spc="-50" dirty="0">
                <a:solidFill>
                  <a:schemeClr val="bg1"/>
                </a:solidFill>
                <a:latin typeface="Arial Regular" charset="0"/>
                <a:ea typeface="Arial Regular" charset="0"/>
                <a:cs typeface="Arial Regular" charset="0"/>
              </a:rPr>
              <a:t>28</a:t>
            </a:r>
            <a:r>
              <a:rPr lang="en-GB" sz="2000" b="1" spc="-100" dirty="0">
                <a:solidFill>
                  <a:schemeClr val="bg1"/>
                </a:solidFill>
                <a:latin typeface="Arial Regular" charset="0"/>
                <a:ea typeface="Arial Regular" charset="0"/>
                <a:cs typeface="Arial Regular" charset="0"/>
              </a:rPr>
              <a:t>.</a:t>
            </a:r>
            <a:r>
              <a:rPr lang="en-GB" sz="2000" b="1" spc="-50" dirty="0">
                <a:solidFill>
                  <a:schemeClr val="bg1"/>
                </a:solidFill>
                <a:latin typeface="Arial Regular" charset="0"/>
                <a:ea typeface="Arial Regular" charset="0"/>
                <a:cs typeface="Arial Regular" charset="0"/>
              </a:rPr>
              <a:t>1</a:t>
            </a:r>
          </a:p>
        </p:txBody>
      </p:sp>
      <p:sp>
        <p:nvSpPr>
          <p:cNvPr id="42" name="Rectangle 41">
            <a:extLst>
              <a:ext uri="{FF2B5EF4-FFF2-40B4-BE49-F238E27FC236}">
                <a16:creationId xmlns:a16="http://schemas.microsoft.com/office/drawing/2014/main" id="{7FD1ECDD-0F81-5646-9E71-C96154D723EB}"/>
              </a:ext>
            </a:extLst>
          </p:cNvPr>
          <p:cNvSpPr/>
          <p:nvPr/>
        </p:nvSpPr>
        <p:spPr>
          <a:xfrm>
            <a:off x="3406619" y="5004683"/>
            <a:ext cx="2448005" cy="170449"/>
          </a:xfrm>
          <a:prstGeom prst="rect">
            <a:avLst/>
          </a:prstGeom>
        </p:spPr>
        <p:txBody>
          <a:bodyPr lIns="0" tIns="0" rIns="0" bIns="0">
            <a:spAutoFit/>
          </a:bodyPr>
          <a:lstStyle/>
          <a:p>
            <a:pPr eaLnBrk="1" fontAlgn="auto" hangingPunct="1">
              <a:spcBef>
                <a:spcPts val="0"/>
              </a:spcBef>
              <a:spcAft>
                <a:spcPts val="0"/>
              </a:spcAft>
              <a:defRPr/>
            </a:pPr>
            <a:r>
              <a:rPr lang="en-GB" sz="900" baseline="30000" dirty="0">
                <a:solidFill>
                  <a:schemeClr val="bg2">
                    <a:lumMod val="25000"/>
                  </a:schemeClr>
                </a:solidFill>
                <a:latin typeface="Arial" panose="020B0604020202020204" pitchFamily="34" charset="0"/>
                <a:cs typeface="Arial" panose="020B0604020202020204" pitchFamily="34" charset="0"/>
              </a:rPr>
              <a:t>†</a:t>
            </a:r>
            <a:r>
              <a:rPr lang="en-GB" sz="900" dirty="0">
                <a:solidFill>
                  <a:schemeClr val="bg2">
                    <a:lumMod val="25000"/>
                  </a:schemeClr>
                </a:solidFill>
                <a:latin typeface="Arial" panose="020B0604020202020204" pitchFamily="34" charset="0"/>
                <a:cs typeface="Arial" panose="020B0604020202020204" pitchFamily="34" charset="0"/>
              </a:rPr>
              <a:t>from studies with a low risk of bias</a:t>
            </a:r>
            <a:endParaRPr lang="en-US" sz="900" dirty="0">
              <a:solidFill>
                <a:schemeClr val="bg2">
                  <a:lumMod val="25000"/>
                </a:schemeClr>
              </a:solidFill>
              <a:latin typeface="Arial" panose="020B0604020202020204" pitchFamily="34" charset="0"/>
              <a:cs typeface="Arial" panose="020B0604020202020204" pitchFamily="34" charset="0"/>
            </a:endParaRPr>
          </a:p>
        </p:txBody>
      </p:sp>
      <p:sp>
        <p:nvSpPr>
          <p:cNvPr id="44" name="Rectangle 38">
            <a:extLst>
              <a:ext uri="{FF2B5EF4-FFF2-40B4-BE49-F238E27FC236}">
                <a16:creationId xmlns:a16="http://schemas.microsoft.com/office/drawing/2014/main" id="{2A984CAE-D078-8A41-AF02-BBA6B93FF8B3}"/>
              </a:ext>
            </a:extLst>
          </p:cNvPr>
          <p:cNvSpPr>
            <a:spLocks noChangeArrowheads="1"/>
          </p:cNvSpPr>
          <p:nvPr/>
        </p:nvSpPr>
        <p:spPr bwMode="auto">
          <a:xfrm>
            <a:off x="3342125" y="4294369"/>
            <a:ext cx="19042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dirty="0">
                <a:latin typeface="Arial" panose="020B0604020202020204" pitchFamily="34" charset="0"/>
                <a:cs typeface="Arial" panose="020B0604020202020204" pitchFamily="34" charset="0"/>
              </a:rPr>
              <a:t>cases /</a:t>
            </a:r>
          </a:p>
          <a:p>
            <a:r>
              <a:rPr lang="en-US" altLang="en-US" sz="1400" b="1" dirty="0">
                <a:latin typeface="Arial" panose="020B0604020202020204" pitchFamily="34" charset="0"/>
                <a:cs typeface="Arial" panose="020B0604020202020204" pitchFamily="34" charset="0"/>
              </a:rPr>
              <a:t>100,000 inhabitants</a:t>
            </a:r>
          </a:p>
        </p:txBody>
      </p:sp>
      <p:grpSp>
        <p:nvGrpSpPr>
          <p:cNvPr id="2" name="Group 1">
            <a:extLst>
              <a:ext uri="{FF2B5EF4-FFF2-40B4-BE49-F238E27FC236}">
                <a16:creationId xmlns:a16="http://schemas.microsoft.com/office/drawing/2014/main" id="{21E41C36-C87C-E144-B394-11304F9A9387}"/>
              </a:ext>
            </a:extLst>
          </p:cNvPr>
          <p:cNvGrpSpPr/>
          <p:nvPr/>
        </p:nvGrpSpPr>
        <p:grpSpPr>
          <a:xfrm>
            <a:off x="982312" y="2561671"/>
            <a:ext cx="1451480" cy="2179790"/>
            <a:chOff x="6945949" y="954512"/>
            <a:chExt cx="1451480" cy="2179790"/>
          </a:xfrm>
        </p:grpSpPr>
        <p:sp>
          <p:nvSpPr>
            <p:cNvPr id="57" name="Rounded Rectangle 56">
              <a:extLst>
                <a:ext uri="{FF2B5EF4-FFF2-40B4-BE49-F238E27FC236}">
                  <a16:creationId xmlns:a16="http://schemas.microsoft.com/office/drawing/2014/main" id="{1DFBE08E-D945-0E46-8BAF-FE20EF0F70B2}"/>
                </a:ext>
              </a:extLst>
            </p:cNvPr>
            <p:cNvSpPr/>
            <p:nvPr/>
          </p:nvSpPr>
          <p:spPr>
            <a:xfrm>
              <a:off x="6945949" y="1147482"/>
              <a:ext cx="1451480" cy="1986820"/>
            </a:xfrm>
            <a:prstGeom prst="roundRect">
              <a:avLst>
                <a:gd name="adj" fmla="val 5317"/>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58" name="Content Placeholder 12">
              <a:extLst>
                <a:ext uri="{FF2B5EF4-FFF2-40B4-BE49-F238E27FC236}">
                  <a16:creationId xmlns:a16="http://schemas.microsoft.com/office/drawing/2014/main" id="{9F1F0B7E-9D88-8A43-991B-C754AA9B8A55}"/>
                </a:ext>
              </a:extLst>
            </p:cNvPr>
            <p:cNvSpPr txBox="1">
              <a:spLocks noChangeArrowheads="1"/>
            </p:cNvSpPr>
            <p:nvPr/>
          </p:nvSpPr>
          <p:spPr>
            <a:xfrm>
              <a:off x="7034583" y="1299032"/>
              <a:ext cx="1290887" cy="1759974"/>
            </a:xfrm>
            <a:prstGeom prst="rect">
              <a:avLst/>
            </a:prstGeom>
            <a:solidFill>
              <a:schemeClr val="bg1"/>
            </a:solidFill>
          </p:spPr>
          <p:txBody>
            <a:bodyPr lIns="108000" tIns="108000" rIns="108000" bIns="10800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300"/>
                </a:spcAft>
                <a:buNone/>
              </a:pPr>
              <a:r>
                <a:rPr lang="en-GB" altLang="en-US" sz="1000" b="1" dirty="0" err="1">
                  <a:ea typeface="Arial Regular"/>
                  <a:cs typeface="Arial Regular"/>
                </a:rPr>
                <a:t>EoE</a:t>
              </a:r>
              <a:r>
                <a:rPr lang="en-GB" altLang="en-US" sz="1000" b="1" dirty="0">
                  <a:ea typeface="Arial Regular"/>
                  <a:cs typeface="Arial Regular"/>
                </a:rPr>
                <a:t> incidence*</a:t>
              </a:r>
              <a:endParaRPr lang="en-GB" altLang="en-US" sz="1000" baseline="30000" dirty="0">
                <a:ea typeface="Arial Regular"/>
                <a:cs typeface="Arial Regular"/>
              </a:endParaRPr>
            </a:p>
          </p:txBody>
        </p:sp>
        <p:grpSp>
          <p:nvGrpSpPr>
            <p:cNvPr id="59" name="Group 16">
              <a:extLst>
                <a:ext uri="{FF2B5EF4-FFF2-40B4-BE49-F238E27FC236}">
                  <a16:creationId xmlns:a16="http://schemas.microsoft.com/office/drawing/2014/main" id="{3B76EE12-85B7-3D4A-9E79-6AD9917C9C2F}"/>
                </a:ext>
              </a:extLst>
            </p:cNvPr>
            <p:cNvGrpSpPr>
              <a:grpSpLocks/>
            </p:cNvGrpSpPr>
            <p:nvPr/>
          </p:nvGrpSpPr>
          <p:grpSpPr bwMode="auto">
            <a:xfrm>
              <a:off x="7286441" y="954512"/>
              <a:ext cx="770495" cy="374147"/>
              <a:chOff x="3653703" y="1669859"/>
              <a:chExt cx="1393371" cy="652427"/>
            </a:xfrm>
          </p:grpSpPr>
          <p:sp>
            <p:nvSpPr>
              <p:cNvPr id="67" name="Round Same Side Corner Rectangle 30">
                <a:extLst>
                  <a:ext uri="{FF2B5EF4-FFF2-40B4-BE49-F238E27FC236}">
                    <a16:creationId xmlns:a16="http://schemas.microsoft.com/office/drawing/2014/main" id="{C6F89BDB-475F-2647-BABA-1790045829B6}"/>
                  </a:ext>
                </a:extLst>
              </p:cNvPr>
              <p:cNvSpPr/>
              <p:nvPr/>
            </p:nvSpPr>
            <p:spPr>
              <a:xfrm>
                <a:off x="3653703" y="1914942"/>
                <a:ext cx="1393371" cy="207897"/>
              </a:xfrm>
              <a:prstGeom prst="round2SameRect">
                <a:avLst>
                  <a:gd name="adj1" fmla="val 41190"/>
                  <a:gd name="adj2"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68" name="Round Same Side Corner Rectangle 31">
                <a:extLst>
                  <a:ext uri="{FF2B5EF4-FFF2-40B4-BE49-F238E27FC236}">
                    <a16:creationId xmlns:a16="http://schemas.microsoft.com/office/drawing/2014/main" id="{6CAC46D0-ABF0-DD41-B058-B547CE53DD92}"/>
                  </a:ext>
                </a:extLst>
              </p:cNvPr>
              <p:cNvSpPr/>
              <p:nvPr/>
            </p:nvSpPr>
            <p:spPr>
              <a:xfrm>
                <a:off x="4093297" y="1669859"/>
                <a:ext cx="514182" cy="446220"/>
              </a:xfrm>
              <a:prstGeom prst="round2SameRect">
                <a:avLst>
                  <a:gd name="adj1" fmla="val 50000"/>
                  <a:gd name="adj2"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69" name="Oval 68">
                <a:extLst>
                  <a:ext uri="{FF2B5EF4-FFF2-40B4-BE49-F238E27FC236}">
                    <a16:creationId xmlns:a16="http://schemas.microsoft.com/office/drawing/2014/main" id="{9701EFA3-DFB6-5E49-AF97-B283592712A4}"/>
                  </a:ext>
                </a:extLst>
              </p:cNvPr>
              <p:cNvSpPr/>
              <p:nvPr/>
            </p:nvSpPr>
            <p:spPr>
              <a:xfrm>
                <a:off x="4205973" y="1752681"/>
                <a:ext cx="288831" cy="290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70" name="Rounded Rectangle 69">
                <a:extLst>
                  <a:ext uri="{FF2B5EF4-FFF2-40B4-BE49-F238E27FC236}">
                    <a16:creationId xmlns:a16="http://schemas.microsoft.com/office/drawing/2014/main" id="{FB069A88-D610-594D-BE50-722F598081D9}"/>
                  </a:ext>
                </a:extLst>
              </p:cNvPr>
              <p:cNvSpPr/>
              <p:nvPr/>
            </p:nvSpPr>
            <p:spPr>
              <a:xfrm>
                <a:off x="3653703" y="2122839"/>
                <a:ext cx="1393371" cy="199447"/>
              </a:xfrm>
              <a:prstGeom prst="roundRect">
                <a:avLst>
                  <a:gd name="adj" fmla="val 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grpSp>
          <p:nvGrpSpPr>
            <p:cNvPr id="60" name="Group 39">
              <a:extLst>
                <a:ext uri="{FF2B5EF4-FFF2-40B4-BE49-F238E27FC236}">
                  <a16:creationId xmlns:a16="http://schemas.microsoft.com/office/drawing/2014/main" id="{CB3F7BA6-37B9-3C48-88B7-FDDB6CB97B46}"/>
                </a:ext>
              </a:extLst>
            </p:cNvPr>
            <p:cNvGrpSpPr>
              <a:grpSpLocks/>
            </p:cNvGrpSpPr>
            <p:nvPr/>
          </p:nvGrpSpPr>
          <p:grpSpPr bwMode="auto">
            <a:xfrm>
              <a:off x="7147430" y="1746438"/>
              <a:ext cx="707617" cy="707617"/>
              <a:chOff x="2315029" y="752929"/>
              <a:chExt cx="689428" cy="689428"/>
            </a:xfrm>
          </p:grpSpPr>
          <p:sp>
            <p:nvSpPr>
              <p:cNvPr id="64" name="Oval 63">
                <a:extLst>
                  <a:ext uri="{FF2B5EF4-FFF2-40B4-BE49-F238E27FC236}">
                    <a16:creationId xmlns:a16="http://schemas.microsoft.com/office/drawing/2014/main" id="{E5CC0AED-4F07-A449-9A01-FEE1A0FFCD56}"/>
                  </a:ext>
                </a:extLst>
              </p:cNvPr>
              <p:cNvSpPr/>
              <p:nvPr/>
            </p:nvSpPr>
            <p:spPr>
              <a:xfrm>
                <a:off x="2315029" y="752929"/>
                <a:ext cx="689428" cy="6894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65" name="Oval 64">
                <a:extLst>
                  <a:ext uri="{FF2B5EF4-FFF2-40B4-BE49-F238E27FC236}">
                    <a16:creationId xmlns:a16="http://schemas.microsoft.com/office/drawing/2014/main" id="{17E46FBF-B6B4-6141-A089-AB51341FB475}"/>
                  </a:ext>
                </a:extLst>
              </p:cNvPr>
              <p:cNvSpPr/>
              <p:nvPr/>
            </p:nvSpPr>
            <p:spPr>
              <a:xfrm>
                <a:off x="2450472" y="839524"/>
                <a:ext cx="408550" cy="3863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sp>
            <p:nvSpPr>
              <p:cNvPr id="66" name="Round Same Side Corner Rectangle 13">
                <a:extLst>
                  <a:ext uri="{FF2B5EF4-FFF2-40B4-BE49-F238E27FC236}">
                    <a16:creationId xmlns:a16="http://schemas.microsoft.com/office/drawing/2014/main" id="{71D83E41-35E8-5B4C-9913-EE4963E88935}"/>
                  </a:ext>
                </a:extLst>
              </p:cNvPr>
              <p:cNvSpPr/>
              <p:nvPr/>
            </p:nvSpPr>
            <p:spPr>
              <a:xfrm>
                <a:off x="2378310" y="1212548"/>
                <a:ext cx="555095" cy="225368"/>
              </a:xfrm>
              <a:custGeom>
                <a:avLst/>
                <a:gdLst>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0 w 555625"/>
                  <a:gd name="connsiteY5" fmla="*/ 295271 h 295271"/>
                  <a:gd name="connsiteX6" fmla="*/ 0 w 555625"/>
                  <a:gd name="connsiteY6" fmla="*/ 295271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0 w 555625"/>
                  <a:gd name="connsiteY5" fmla="*/ 295271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555625 w 555625"/>
                  <a:gd name="connsiteY4" fmla="*/ 295271 h 295271"/>
                  <a:gd name="connsiteX5" fmla="*/ 241300 w 555625"/>
                  <a:gd name="connsiteY5" fmla="*/ 190496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95271"/>
                  <a:gd name="connsiteX1" fmla="*/ 461962 w 555625"/>
                  <a:gd name="connsiteY1" fmla="*/ 0 h 295271"/>
                  <a:gd name="connsiteX2" fmla="*/ 555625 w 555625"/>
                  <a:gd name="connsiteY2" fmla="*/ 93663 h 295271"/>
                  <a:gd name="connsiteX3" fmla="*/ 555625 w 555625"/>
                  <a:gd name="connsiteY3" fmla="*/ 295271 h 295271"/>
                  <a:gd name="connsiteX4" fmla="*/ 428625 w 555625"/>
                  <a:gd name="connsiteY4" fmla="*/ 212721 h 295271"/>
                  <a:gd name="connsiteX5" fmla="*/ 241300 w 555625"/>
                  <a:gd name="connsiteY5" fmla="*/ 190496 h 295271"/>
                  <a:gd name="connsiteX6" fmla="*/ 101600 w 555625"/>
                  <a:gd name="connsiteY6" fmla="*/ 158746 h 295271"/>
                  <a:gd name="connsiteX7" fmla="*/ 0 w 555625"/>
                  <a:gd name="connsiteY7" fmla="*/ 93663 h 295271"/>
                  <a:gd name="connsiteX8" fmla="*/ 93663 w 555625"/>
                  <a:gd name="connsiteY8" fmla="*/ 0 h 295271"/>
                  <a:gd name="connsiteX0" fmla="*/ 93663 w 555625"/>
                  <a:gd name="connsiteY0" fmla="*/ 0 h 212721"/>
                  <a:gd name="connsiteX1" fmla="*/ 461962 w 555625"/>
                  <a:gd name="connsiteY1" fmla="*/ 0 h 212721"/>
                  <a:gd name="connsiteX2" fmla="*/ 555625 w 555625"/>
                  <a:gd name="connsiteY2" fmla="*/ 93663 h 212721"/>
                  <a:gd name="connsiteX3" fmla="*/ 498475 w 555625"/>
                  <a:gd name="connsiteY3" fmla="*/ 155571 h 212721"/>
                  <a:gd name="connsiteX4" fmla="*/ 428625 w 555625"/>
                  <a:gd name="connsiteY4" fmla="*/ 212721 h 212721"/>
                  <a:gd name="connsiteX5" fmla="*/ 241300 w 555625"/>
                  <a:gd name="connsiteY5" fmla="*/ 190496 h 212721"/>
                  <a:gd name="connsiteX6" fmla="*/ 101600 w 555625"/>
                  <a:gd name="connsiteY6" fmla="*/ 158746 h 212721"/>
                  <a:gd name="connsiteX7" fmla="*/ 0 w 555625"/>
                  <a:gd name="connsiteY7" fmla="*/ 93663 h 212721"/>
                  <a:gd name="connsiteX8" fmla="*/ 93663 w 555625"/>
                  <a:gd name="connsiteY8" fmla="*/ 0 h 212721"/>
                  <a:gd name="connsiteX0" fmla="*/ 93663 w 555625"/>
                  <a:gd name="connsiteY0" fmla="*/ 0 h 209546"/>
                  <a:gd name="connsiteX1" fmla="*/ 461962 w 555625"/>
                  <a:gd name="connsiteY1" fmla="*/ 0 h 209546"/>
                  <a:gd name="connsiteX2" fmla="*/ 555625 w 555625"/>
                  <a:gd name="connsiteY2" fmla="*/ 93663 h 209546"/>
                  <a:gd name="connsiteX3" fmla="*/ 498475 w 555625"/>
                  <a:gd name="connsiteY3" fmla="*/ 155571 h 209546"/>
                  <a:gd name="connsiteX4" fmla="*/ 387350 w 555625"/>
                  <a:gd name="connsiteY4" fmla="*/ 209546 h 209546"/>
                  <a:gd name="connsiteX5" fmla="*/ 241300 w 555625"/>
                  <a:gd name="connsiteY5" fmla="*/ 190496 h 209546"/>
                  <a:gd name="connsiteX6" fmla="*/ 101600 w 555625"/>
                  <a:gd name="connsiteY6" fmla="*/ 158746 h 209546"/>
                  <a:gd name="connsiteX7" fmla="*/ 0 w 555625"/>
                  <a:gd name="connsiteY7" fmla="*/ 93663 h 209546"/>
                  <a:gd name="connsiteX8" fmla="*/ 93663 w 555625"/>
                  <a:gd name="connsiteY8" fmla="*/ 0 h 209546"/>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101600 w 555625"/>
                  <a:gd name="connsiteY6" fmla="*/ 158746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19071"/>
                  <a:gd name="connsiteX1" fmla="*/ 461962 w 555625"/>
                  <a:gd name="connsiteY1" fmla="*/ 0 h 219071"/>
                  <a:gd name="connsiteX2" fmla="*/ 555625 w 555625"/>
                  <a:gd name="connsiteY2" fmla="*/ 93663 h 219071"/>
                  <a:gd name="connsiteX3" fmla="*/ 498475 w 555625"/>
                  <a:gd name="connsiteY3" fmla="*/ 155571 h 219071"/>
                  <a:gd name="connsiteX4" fmla="*/ 387350 w 555625"/>
                  <a:gd name="connsiteY4" fmla="*/ 209546 h 219071"/>
                  <a:gd name="connsiteX5" fmla="*/ 225425 w 555625"/>
                  <a:gd name="connsiteY5" fmla="*/ 219071 h 219071"/>
                  <a:gd name="connsiteX6" fmla="*/ 88900 w 555625"/>
                  <a:gd name="connsiteY6" fmla="*/ 174621 h 219071"/>
                  <a:gd name="connsiteX7" fmla="*/ 0 w 555625"/>
                  <a:gd name="connsiteY7" fmla="*/ 93663 h 219071"/>
                  <a:gd name="connsiteX8" fmla="*/ 93663 w 555625"/>
                  <a:gd name="connsiteY8" fmla="*/ 0 h 219071"/>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387350 w 555625"/>
                  <a:gd name="connsiteY4" fmla="*/ 209546 h 228596"/>
                  <a:gd name="connsiteX5" fmla="*/ 238125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38125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06400 w 555625"/>
                  <a:gd name="connsiteY4" fmla="*/ 209546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8596"/>
                  <a:gd name="connsiteX1" fmla="*/ 461962 w 555625"/>
                  <a:gd name="connsiteY1" fmla="*/ 0 h 228596"/>
                  <a:gd name="connsiteX2" fmla="*/ 555625 w 555625"/>
                  <a:gd name="connsiteY2" fmla="*/ 93663 h 228596"/>
                  <a:gd name="connsiteX3" fmla="*/ 498475 w 555625"/>
                  <a:gd name="connsiteY3" fmla="*/ 155571 h 228596"/>
                  <a:gd name="connsiteX4" fmla="*/ 415925 w 555625"/>
                  <a:gd name="connsiteY4" fmla="*/ 206371 h 228596"/>
                  <a:gd name="connsiteX5" fmla="*/ 254000 w 555625"/>
                  <a:gd name="connsiteY5" fmla="*/ 228596 h 228596"/>
                  <a:gd name="connsiteX6" fmla="*/ 88900 w 555625"/>
                  <a:gd name="connsiteY6" fmla="*/ 174621 h 228596"/>
                  <a:gd name="connsiteX7" fmla="*/ 0 w 555625"/>
                  <a:gd name="connsiteY7" fmla="*/ 93663 h 228596"/>
                  <a:gd name="connsiteX8" fmla="*/ 93663 w 555625"/>
                  <a:gd name="connsiteY8" fmla="*/ 0 h 228596"/>
                  <a:gd name="connsiteX0" fmla="*/ 93663 w 555625"/>
                  <a:gd name="connsiteY0" fmla="*/ 0 h 222246"/>
                  <a:gd name="connsiteX1" fmla="*/ 461962 w 555625"/>
                  <a:gd name="connsiteY1" fmla="*/ 0 h 222246"/>
                  <a:gd name="connsiteX2" fmla="*/ 555625 w 555625"/>
                  <a:gd name="connsiteY2" fmla="*/ 93663 h 222246"/>
                  <a:gd name="connsiteX3" fmla="*/ 498475 w 555625"/>
                  <a:gd name="connsiteY3" fmla="*/ 155571 h 222246"/>
                  <a:gd name="connsiteX4" fmla="*/ 415925 w 555625"/>
                  <a:gd name="connsiteY4" fmla="*/ 206371 h 222246"/>
                  <a:gd name="connsiteX5" fmla="*/ 238125 w 555625"/>
                  <a:gd name="connsiteY5" fmla="*/ 222246 h 222246"/>
                  <a:gd name="connsiteX6" fmla="*/ 88900 w 555625"/>
                  <a:gd name="connsiteY6" fmla="*/ 174621 h 222246"/>
                  <a:gd name="connsiteX7" fmla="*/ 0 w 555625"/>
                  <a:gd name="connsiteY7" fmla="*/ 93663 h 222246"/>
                  <a:gd name="connsiteX8" fmla="*/ 93663 w 555625"/>
                  <a:gd name="connsiteY8" fmla="*/ 0 h 222246"/>
                  <a:gd name="connsiteX0" fmla="*/ 93663 w 555625"/>
                  <a:gd name="connsiteY0" fmla="*/ 0 h 225218"/>
                  <a:gd name="connsiteX1" fmla="*/ 461962 w 555625"/>
                  <a:gd name="connsiteY1" fmla="*/ 0 h 225218"/>
                  <a:gd name="connsiteX2" fmla="*/ 555625 w 555625"/>
                  <a:gd name="connsiteY2" fmla="*/ 93663 h 225218"/>
                  <a:gd name="connsiteX3" fmla="*/ 498475 w 555625"/>
                  <a:gd name="connsiteY3" fmla="*/ 155571 h 225218"/>
                  <a:gd name="connsiteX4" fmla="*/ 415925 w 555625"/>
                  <a:gd name="connsiteY4" fmla="*/ 206371 h 225218"/>
                  <a:gd name="connsiteX5" fmla="*/ 238125 w 555625"/>
                  <a:gd name="connsiteY5" fmla="*/ 222246 h 225218"/>
                  <a:gd name="connsiteX6" fmla="*/ 88900 w 555625"/>
                  <a:gd name="connsiteY6" fmla="*/ 174621 h 225218"/>
                  <a:gd name="connsiteX7" fmla="*/ 0 w 555625"/>
                  <a:gd name="connsiteY7" fmla="*/ 93663 h 225218"/>
                  <a:gd name="connsiteX8" fmla="*/ 93663 w 555625"/>
                  <a:gd name="connsiteY8" fmla="*/ 0 h 225218"/>
                  <a:gd name="connsiteX0" fmla="*/ 93663 w 555625"/>
                  <a:gd name="connsiteY0" fmla="*/ 0 h 225218"/>
                  <a:gd name="connsiteX1" fmla="*/ 461962 w 555625"/>
                  <a:gd name="connsiteY1" fmla="*/ 0 h 225218"/>
                  <a:gd name="connsiteX2" fmla="*/ 555625 w 555625"/>
                  <a:gd name="connsiteY2" fmla="*/ 93663 h 225218"/>
                  <a:gd name="connsiteX3" fmla="*/ 498475 w 555625"/>
                  <a:gd name="connsiteY3" fmla="*/ 155571 h 225218"/>
                  <a:gd name="connsiteX4" fmla="*/ 415925 w 555625"/>
                  <a:gd name="connsiteY4" fmla="*/ 206371 h 225218"/>
                  <a:gd name="connsiteX5" fmla="*/ 238125 w 555625"/>
                  <a:gd name="connsiteY5" fmla="*/ 222246 h 225218"/>
                  <a:gd name="connsiteX6" fmla="*/ 88900 w 555625"/>
                  <a:gd name="connsiteY6" fmla="*/ 174621 h 225218"/>
                  <a:gd name="connsiteX7" fmla="*/ 0 w 555625"/>
                  <a:gd name="connsiteY7" fmla="*/ 93663 h 225218"/>
                  <a:gd name="connsiteX8" fmla="*/ 93663 w 555625"/>
                  <a:gd name="connsiteY8" fmla="*/ 0 h 22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625" h="225218">
                    <a:moveTo>
                      <a:pt x="93663" y="0"/>
                    </a:moveTo>
                    <a:lnTo>
                      <a:pt x="461962" y="0"/>
                    </a:lnTo>
                    <a:cubicBezTo>
                      <a:pt x="513691" y="0"/>
                      <a:pt x="555625" y="41934"/>
                      <a:pt x="555625" y="93663"/>
                    </a:cubicBezTo>
                    <a:lnTo>
                      <a:pt x="498475" y="155571"/>
                    </a:lnTo>
                    <a:cubicBezTo>
                      <a:pt x="470958" y="172504"/>
                      <a:pt x="456142" y="183088"/>
                      <a:pt x="415925" y="206371"/>
                    </a:cubicBezTo>
                    <a:cubicBezTo>
                      <a:pt x="349250" y="225421"/>
                      <a:pt x="323850" y="228596"/>
                      <a:pt x="238125" y="222246"/>
                    </a:cubicBezTo>
                    <a:cubicBezTo>
                      <a:pt x="157692" y="213779"/>
                      <a:pt x="143933" y="192613"/>
                      <a:pt x="88900" y="174621"/>
                    </a:cubicBezTo>
                    <a:cubicBezTo>
                      <a:pt x="41275" y="132818"/>
                      <a:pt x="28575" y="129116"/>
                      <a:pt x="0" y="93663"/>
                    </a:cubicBezTo>
                    <a:cubicBezTo>
                      <a:pt x="0" y="41934"/>
                      <a:pt x="41934" y="0"/>
                      <a:pt x="936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Regular"/>
                </a:endParaRPr>
              </a:p>
            </p:txBody>
          </p:sp>
        </p:grpSp>
        <p:sp>
          <p:nvSpPr>
            <p:cNvPr id="61" name="Content Placeholder 12">
              <a:extLst>
                <a:ext uri="{FF2B5EF4-FFF2-40B4-BE49-F238E27FC236}">
                  <a16:creationId xmlns:a16="http://schemas.microsoft.com/office/drawing/2014/main" id="{2A6CE08E-F516-DF4C-8AF0-F442450D9734}"/>
                </a:ext>
              </a:extLst>
            </p:cNvPr>
            <p:cNvSpPr txBox="1">
              <a:spLocks/>
            </p:cNvSpPr>
            <p:nvPr/>
          </p:nvSpPr>
          <p:spPr>
            <a:xfrm>
              <a:off x="7373205" y="1891152"/>
              <a:ext cx="394260" cy="398818"/>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indent="-179388" fontAlgn="auto">
                <a:lnSpc>
                  <a:spcPct val="100000"/>
                </a:lnSpc>
                <a:spcBef>
                  <a:spcPts val="0"/>
                </a:spcBef>
                <a:spcAft>
                  <a:spcPts val="600"/>
                </a:spcAft>
                <a:defRPr/>
              </a:pPr>
              <a:r>
                <a:rPr lang="en-GB" sz="1500" b="1" spc="-50" dirty="0">
                  <a:solidFill>
                    <a:schemeClr val="bg1"/>
                  </a:solidFill>
                  <a:latin typeface="Arial Regular" charset="0"/>
                  <a:ea typeface="Arial Regular" charset="0"/>
                  <a:cs typeface="Arial Regular" charset="0"/>
                </a:rPr>
                <a:t>7.2</a:t>
              </a:r>
            </a:p>
          </p:txBody>
        </p:sp>
        <p:sp>
          <p:nvSpPr>
            <p:cNvPr id="62" name="Rectangle 38">
              <a:extLst>
                <a:ext uri="{FF2B5EF4-FFF2-40B4-BE49-F238E27FC236}">
                  <a16:creationId xmlns:a16="http://schemas.microsoft.com/office/drawing/2014/main" id="{DFFDF459-7C96-EA48-8CD7-6CDCBACB6E09}"/>
                </a:ext>
              </a:extLst>
            </p:cNvPr>
            <p:cNvSpPr>
              <a:spLocks noChangeArrowheads="1"/>
            </p:cNvSpPr>
            <p:nvPr/>
          </p:nvSpPr>
          <p:spPr bwMode="auto">
            <a:xfrm>
              <a:off x="7130617" y="2475153"/>
              <a:ext cx="1110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b="1" dirty="0">
                  <a:latin typeface="Arial" panose="020B0604020202020204" pitchFamily="34" charset="0"/>
                  <a:cs typeface="Arial" panose="020B0604020202020204" pitchFamily="34" charset="0"/>
                </a:rPr>
                <a:t>New cases /</a:t>
              </a:r>
            </a:p>
            <a:p>
              <a:r>
                <a:rPr lang="en-US" altLang="en-US" sz="1000" b="1" dirty="0">
                  <a:latin typeface="Arial" panose="020B0604020202020204" pitchFamily="34" charset="0"/>
                  <a:cs typeface="Arial" panose="020B0604020202020204" pitchFamily="34" charset="0"/>
                </a:rPr>
                <a:t>100,000 / year</a:t>
              </a:r>
            </a:p>
          </p:txBody>
        </p:sp>
      </p:grpSp>
      <p:sp>
        <p:nvSpPr>
          <p:cNvPr id="63" name="Rectangle 62">
            <a:extLst>
              <a:ext uri="{FF2B5EF4-FFF2-40B4-BE49-F238E27FC236}">
                <a16:creationId xmlns:a16="http://schemas.microsoft.com/office/drawing/2014/main" id="{D94AB925-65FB-AC42-94E7-80FD266D2BD8}"/>
              </a:ext>
            </a:extLst>
          </p:cNvPr>
          <p:cNvSpPr/>
          <p:nvPr/>
        </p:nvSpPr>
        <p:spPr>
          <a:xfrm>
            <a:off x="1240997" y="4510852"/>
            <a:ext cx="1392996" cy="76944"/>
          </a:xfrm>
          <a:prstGeom prst="rect">
            <a:avLst/>
          </a:prstGeom>
        </p:spPr>
        <p:txBody>
          <a:bodyPr wrap="square" lIns="0" tIns="0" rIns="0" bIns="0">
            <a:spAutoFit/>
          </a:bodyPr>
          <a:lstStyle/>
          <a:p>
            <a:pPr eaLnBrk="1" fontAlgn="auto" hangingPunct="1">
              <a:spcBef>
                <a:spcPts val="0"/>
              </a:spcBef>
              <a:spcAft>
                <a:spcPts val="0"/>
              </a:spcAft>
              <a:defRPr/>
            </a:pPr>
            <a:r>
              <a:rPr lang="en-GB" sz="500" baseline="30000" dirty="0">
                <a:solidFill>
                  <a:schemeClr val="bg2">
                    <a:lumMod val="25000"/>
                  </a:schemeClr>
                </a:solidFill>
                <a:latin typeface="Arial" panose="020B0604020202020204" pitchFamily="34" charset="0"/>
                <a:cs typeface="Arial" panose="020B0604020202020204" pitchFamily="34" charset="0"/>
              </a:rPr>
              <a:t>*</a:t>
            </a:r>
            <a:r>
              <a:rPr lang="en-GB" sz="500" dirty="0">
                <a:solidFill>
                  <a:schemeClr val="bg2">
                    <a:lumMod val="25000"/>
                  </a:schemeClr>
                </a:solidFill>
                <a:latin typeface="Arial" panose="020B0604020202020204" pitchFamily="34" charset="0"/>
                <a:cs typeface="Arial" panose="020B0604020202020204" pitchFamily="34" charset="0"/>
              </a:rPr>
              <a:t>from post-2008 research</a:t>
            </a:r>
            <a:endParaRPr lang="en-US" sz="500" dirty="0">
              <a:solidFill>
                <a:schemeClr val="bg2">
                  <a:lumMod val="25000"/>
                </a:schemeClr>
              </a:solidFill>
              <a:latin typeface="Arial" panose="020B0604020202020204" pitchFamily="34" charset="0"/>
              <a:cs typeface="Arial" panose="020B0604020202020204" pitchFamily="34" charset="0"/>
            </a:endParaRPr>
          </a:p>
        </p:txBody>
      </p:sp>
      <p:sp>
        <p:nvSpPr>
          <p:cNvPr id="43" name="Text Placeholder 11">
            <a:extLst>
              <a:ext uri="{FF2B5EF4-FFF2-40B4-BE49-F238E27FC236}">
                <a16:creationId xmlns:a16="http://schemas.microsoft.com/office/drawing/2014/main" id="{F461C174-FAAF-364F-B6B7-04F06B0F418C}"/>
              </a:ext>
            </a:extLst>
          </p:cNvPr>
          <p:cNvSpPr>
            <a:spLocks noGrp="1"/>
          </p:cNvSpPr>
          <p:nvPr>
            <p:ph type="body" sz="quarter" idx="13"/>
          </p:nvPr>
        </p:nvSpPr>
        <p:spPr>
          <a:xfrm>
            <a:off x="428625" y="1049123"/>
            <a:ext cx="7887218" cy="586599"/>
          </a:xfrm>
        </p:spPr>
        <p:txBody>
          <a:bodyPr>
            <a:normAutofit/>
          </a:bodyPr>
          <a:lstStyle/>
          <a:p>
            <a:r>
              <a:rPr lang="en-US" sz="1500" dirty="0"/>
              <a:t>A recent meta-analysis of 13 population-based studies from North America, </a:t>
            </a:r>
            <a:br>
              <a:rPr lang="en-US" sz="1500" dirty="0"/>
            </a:br>
            <a:r>
              <a:rPr lang="en-US" sz="1500" dirty="0"/>
              <a:t>Europe and Australia, examined the incidence and prevalence of EoE</a:t>
            </a:r>
            <a:r>
              <a:rPr lang="en-US" sz="1500" baseline="30000" dirty="0"/>
              <a:t>1</a:t>
            </a:r>
          </a:p>
        </p:txBody>
      </p:sp>
      <p:sp>
        <p:nvSpPr>
          <p:cNvPr id="48" name="Title 3">
            <a:extLst>
              <a:ext uri="{FF2B5EF4-FFF2-40B4-BE49-F238E27FC236}">
                <a16:creationId xmlns:a16="http://schemas.microsoft.com/office/drawing/2014/main" id="{79627127-36DE-8C4D-ADA7-880A4182FC0F}"/>
              </a:ext>
            </a:extLst>
          </p:cNvPr>
          <p:cNvSpPr>
            <a:spLocks noGrp="1"/>
          </p:cNvSpPr>
          <p:nvPr>
            <p:ph type="title"/>
          </p:nvPr>
        </p:nvSpPr>
        <p:spPr>
          <a:xfrm>
            <a:off x="414718" y="21772"/>
            <a:ext cx="5955992" cy="974558"/>
          </a:xfrm>
          <a:noFill/>
        </p:spPr>
        <p:txBody>
          <a:bodyPr>
            <a:normAutofit/>
          </a:bodyPr>
          <a:lstStyle/>
          <a:p>
            <a:r>
              <a:rPr lang="en-US" b="1" dirty="0">
                <a:solidFill>
                  <a:schemeClr val="tx1"/>
                </a:solidFill>
              </a:rPr>
              <a:t>Epidemiology of </a:t>
            </a:r>
            <a:r>
              <a:rPr lang="en-US" b="1" dirty="0" err="1">
                <a:solidFill>
                  <a:schemeClr val="tx1"/>
                </a:solidFill>
              </a:rPr>
              <a:t>EoE</a:t>
            </a:r>
            <a:endParaRPr lang="en-US" b="1" dirty="0">
              <a:solidFill>
                <a:schemeClr val="tx1"/>
              </a:solidFill>
            </a:endParaRPr>
          </a:p>
        </p:txBody>
      </p:sp>
      <p:sp>
        <p:nvSpPr>
          <p:cNvPr id="39" name="Rectangle 38">
            <a:extLst>
              <a:ext uri="{FF2B5EF4-FFF2-40B4-BE49-F238E27FC236}">
                <a16:creationId xmlns:a16="http://schemas.microsoft.com/office/drawing/2014/main" id="{648ED84B-0F3E-2A40-B1A9-34887EC9975F}"/>
              </a:ext>
            </a:extLst>
          </p:cNvPr>
          <p:cNvSpPr/>
          <p:nvPr/>
        </p:nvSpPr>
        <p:spPr>
          <a:xfrm>
            <a:off x="5813600" y="3173161"/>
            <a:ext cx="2334205" cy="1077218"/>
          </a:xfrm>
          <a:prstGeom prst="rect">
            <a:avLst/>
          </a:prstGeom>
        </p:spPr>
        <p:txBody>
          <a:bodyPr wrap="square" lIns="0" tIns="0" rIns="0" bIns="0">
            <a:spAutoFit/>
          </a:bodyPr>
          <a:lstStyle/>
          <a:p>
            <a:pPr>
              <a:defRPr/>
            </a:pPr>
            <a:r>
              <a:rPr lang="en-GB" sz="1400" dirty="0" err="1">
                <a:solidFill>
                  <a:schemeClr val="bg2">
                    <a:lumMod val="25000"/>
                  </a:schemeClr>
                </a:solidFill>
                <a:latin typeface="Arial" panose="020B0604020202020204" pitchFamily="34" charset="0"/>
                <a:cs typeface="Arial" panose="020B0604020202020204" pitchFamily="34" charset="0"/>
              </a:rPr>
              <a:t>EoE</a:t>
            </a:r>
            <a:r>
              <a:rPr lang="en-GB" sz="1400" dirty="0">
                <a:solidFill>
                  <a:schemeClr val="bg2">
                    <a:lumMod val="25000"/>
                  </a:schemeClr>
                </a:solidFill>
                <a:latin typeface="Arial" panose="020B0604020202020204" pitchFamily="34" charset="0"/>
                <a:cs typeface="Arial" panose="020B0604020202020204" pitchFamily="34" charset="0"/>
              </a:rPr>
              <a:t> can now be classed as a </a:t>
            </a:r>
            <a:r>
              <a:rPr lang="en-GB" sz="1400" b="1" dirty="0">
                <a:latin typeface="Arial" panose="020B0604020202020204" pitchFamily="34" charset="0"/>
                <a:cs typeface="Arial" panose="020B0604020202020204" pitchFamily="34" charset="0"/>
              </a:rPr>
              <a:t>highly prevalent disorder</a:t>
            </a:r>
            <a:r>
              <a:rPr lang="en-GB" sz="1400" dirty="0">
                <a:solidFill>
                  <a:schemeClr val="bg2">
                    <a:lumMod val="25000"/>
                  </a:schemeClr>
                </a:solidFill>
                <a:latin typeface="Arial" panose="020B0604020202020204" pitchFamily="34" charset="0"/>
                <a:cs typeface="Arial" panose="020B0604020202020204" pitchFamily="34" charset="0"/>
              </a:rPr>
              <a:t>, on account of the rising incidence and prevalence rates in recent years</a:t>
            </a:r>
            <a:r>
              <a:rPr lang="en-GB" sz="1400" baseline="30000" dirty="0">
                <a:solidFill>
                  <a:schemeClr val="bg2">
                    <a:lumMod val="25000"/>
                  </a:schemeClr>
                </a:solidFill>
                <a:latin typeface="Arial" panose="020B0604020202020204" pitchFamily="34" charset="0"/>
                <a:cs typeface="Arial" panose="020B0604020202020204" pitchFamily="34" charset="0"/>
              </a:rPr>
              <a:t>1</a:t>
            </a:r>
            <a:endParaRPr lang="en-US" sz="1400" baseline="30000" dirty="0">
              <a:solidFill>
                <a:schemeClr val="bg2">
                  <a:lumMod val="25000"/>
                </a:schemeClr>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54FD6EBB-C4C2-CD40-8D58-CE58D26EB6CF}"/>
              </a:ext>
            </a:extLst>
          </p:cNvPr>
          <p:cNvSpPr/>
          <p:nvPr/>
        </p:nvSpPr>
        <p:spPr>
          <a:xfrm>
            <a:off x="417513" y="6303396"/>
            <a:ext cx="2274471" cy="138499"/>
          </a:xfrm>
          <a:prstGeom prst="rect">
            <a:avLst/>
          </a:prstGeom>
        </p:spPr>
        <p:txBody>
          <a:bodyPr wrap="square" lIns="0" tIns="0" rIns="0" bIns="0">
            <a:spAutoFit/>
          </a:bodyPr>
          <a:lstStyle/>
          <a:p>
            <a:r>
              <a:rPr lang="en-GB" sz="900" dirty="0" err="1">
                <a:solidFill>
                  <a:schemeClr val="bg1"/>
                </a:solidFill>
                <a:latin typeface="Arial" panose="020B0604020202020204" pitchFamily="34" charset="0"/>
                <a:cs typeface="Arial" panose="020B0604020202020204" pitchFamily="34" charset="0"/>
              </a:rPr>
              <a:t>EoE</a:t>
            </a:r>
            <a:r>
              <a:rPr lang="en-GB" sz="900" dirty="0">
                <a:solidFill>
                  <a:schemeClr val="bg1"/>
                </a:solidFill>
                <a:latin typeface="Arial" panose="020B0604020202020204" pitchFamily="34" charset="0"/>
                <a:cs typeface="Arial" panose="020B0604020202020204" pitchFamily="34" charset="0"/>
              </a:rPr>
              <a:t>: eosinophilic oesophagitis</a:t>
            </a:r>
          </a:p>
        </p:txBody>
      </p:sp>
    </p:spTree>
    <p:extLst>
      <p:ext uri="{BB962C8B-B14F-4D97-AF65-F5344CB8AC3E}">
        <p14:creationId xmlns:p14="http://schemas.microsoft.com/office/powerpoint/2010/main" val="3560675083"/>
      </p:ext>
    </p:extLst>
  </p:cSld>
  <p:clrMapOvr>
    <a:masterClrMapping/>
  </p:clrMapOvr>
</p:sld>
</file>

<file path=ppt/theme/theme1.xml><?xml version="1.0" encoding="utf-8"?>
<a:theme xmlns:a="http://schemas.openxmlformats.org/drawingml/2006/main" name="Office Theme">
  <a:themeElements>
    <a:clrScheme name="Custom 20">
      <a:dk1>
        <a:srgbClr val="007E93"/>
      </a:dk1>
      <a:lt1>
        <a:srgbClr val="FFFFFF"/>
      </a:lt1>
      <a:dk2>
        <a:srgbClr val="C0CF15"/>
      </a:dk2>
      <a:lt2>
        <a:srgbClr val="F1F2F1"/>
      </a:lt2>
      <a:accent1>
        <a:srgbClr val="585958"/>
      </a:accent1>
      <a:accent2>
        <a:srgbClr val="0A8AD3"/>
      </a:accent2>
      <a:accent3>
        <a:srgbClr val="090946"/>
      </a:accent3>
      <a:accent4>
        <a:srgbClr val="FFFFFF"/>
      </a:accent4>
      <a:accent5>
        <a:srgbClr val="FFFFFF"/>
      </a:accent5>
      <a:accent6>
        <a:srgbClr val="FFFF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26">
      <a:dk1>
        <a:srgbClr val="007E93"/>
      </a:dk1>
      <a:lt1>
        <a:srgbClr val="FFFFFF"/>
      </a:lt1>
      <a:dk2>
        <a:srgbClr val="C0CF15"/>
      </a:dk2>
      <a:lt2>
        <a:srgbClr val="F1F2F1"/>
      </a:lt2>
      <a:accent1>
        <a:srgbClr val="1E1E1E"/>
      </a:accent1>
      <a:accent2>
        <a:srgbClr val="0A8AD3"/>
      </a:accent2>
      <a:accent3>
        <a:srgbClr val="000000"/>
      </a:accent3>
      <a:accent4>
        <a:srgbClr val="FFFFFF"/>
      </a:accent4>
      <a:accent5>
        <a:srgbClr val="FFFFFF"/>
      </a:accent5>
      <a:accent6>
        <a:srgbClr val="FFFFFF"/>
      </a:accent6>
      <a:hlink>
        <a:srgbClr val="FFFFFF"/>
      </a:hlink>
      <a:folHlink>
        <a:srgbClr val="FFFFF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9339</TotalTime>
  <Words>7914</Words>
  <Application>Microsoft Office PowerPoint</Application>
  <PresentationFormat>On-screen Show (4:3)</PresentationFormat>
  <Paragraphs>1119</Paragraphs>
  <Slides>61</Slides>
  <Notes>1</Notes>
  <HiddenSlides>2</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61</vt:i4>
      </vt:variant>
    </vt:vector>
  </HeadingPairs>
  <TitlesOfParts>
    <vt:vector size="70" baseType="lpstr">
      <vt:lpstr>.AppleSystemUIFont</vt:lpstr>
      <vt:lpstr>Arial</vt:lpstr>
      <vt:lpstr>Arial Regular</vt:lpstr>
      <vt:lpstr>Calibri</vt:lpstr>
      <vt:lpstr>System Font Regular</vt:lpstr>
      <vt:lpstr>Office Theme</vt:lpstr>
      <vt:lpstr>2_Office Theme</vt:lpstr>
      <vt:lpstr>3_Office Theme</vt:lpstr>
      <vt:lpstr>Photo Editor Photo</vt:lpstr>
      <vt:lpstr>Eosinophilic oesophagitis Overview for multi-disciplinary teams</vt:lpstr>
      <vt:lpstr>Eosinophil numbers typically increase as you go down the gut1 </vt:lpstr>
      <vt:lpstr>Eosinophilic oesophagitis (EoE)</vt:lpstr>
      <vt:lpstr>PowerPoint Presentation</vt:lpstr>
      <vt:lpstr>Microscopic anatomy of the oesophagus1,2</vt:lpstr>
      <vt:lpstr>Microscopic anatomy of the oesophagus1,2</vt:lpstr>
      <vt:lpstr>Natural history of EoE</vt:lpstr>
      <vt:lpstr>Epidemiology of EoE</vt:lpstr>
      <vt:lpstr>Epidemiology of EoE</vt:lpstr>
      <vt:lpstr>Demographic features of EoE</vt:lpstr>
      <vt:lpstr>EoE is increasingly common in North America and Europe1,2</vt:lpstr>
      <vt:lpstr>The most common symptoms of EoE1,2</vt:lpstr>
      <vt:lpstr>What “dysphagia” means to those with EoE</vt:lpstr>
      <vt:lpstr>EoE-specific quality of life is correlated with symptoms and disease activity1,2</vt:lpstr>
      <vt:lpstr>Updated international consensus diagnostic criteria for eosinophilic oesophagitis in children and adults from the AGREE conference1</vt:lpstr>
      <vt:lpstr>“In dysphagia, biopsy the oesophagus even if it looks normal”1</vt:lpstr>
      <vt:lpstr>Differential diagnosis1</vt:lpstr>
      <vt:lpstr>Distinguishing EoE from gastro-oesophageal reflux disease (GORD)</vt:lpstr>
      <vt:lpstr>EoE and GORD have differences in their histological presentations1</vt:lpstr>
      <vt:lpstr>EoE has a distinctive histological presentation1,2</vt:lpstr>
      <vt:lpstr>EoE and GORD have differences in their histological presentations1</vt:lpstr>
      <vt:lpstr>The “3D-approach” to EoE treatment: drugs, diet and dilation1</vt:lpstr>
      <vt:lpstr>Treating patients with confirmed EoE1</vt:lpstr>
      <vt:lpstr>EoE endpoints:  histology or symptoms?</vt:lpstr>
      <vt:lpstr>A trial of PPI therapy is no longer proposed as  part of the diagnostic evaluation in suspected EoE</vt:lpstr>
      <vt:lpstr>Drug treatment of EoE: PPIs</vt:lpstr>
      <vt:lpstr>Dietary therapy for EoE</vt:lpstr>
      <vt:lpstr>Drug treatment of EoE: corticosteroids</vt:lpstr>
      <vt:lpstr>Off-label corticosteroids are not optimised for oesophageal delivery1</vt:lpstr>
      <vt:lpstr>Off-label corticosteroids have not delivered consistent efficacy in EoE1</vt:lpstr>
      <vt:lpstr>Orodispersible budesonide (Jorveza)  is the first licensed medical treatment for EoE1</vt:lpstr>
      <vt:lpstr>Jorveza pivotal study design1 </vt:lpstr>
      <vt:lpstr>Jorveza was highly effective at inducing remission in EoE*1</vt:lpstr>
      <vt:lpstr>Jorveza: secondary efficacy endpoints</vt:lpstr>
      <vt:lpstr>Jorveza improved both inflammatory and fibrotic signs of EoE1,2</vt:lpstr>
      <vt:lpstr>Jorveza led to a quick onset  of symptom resolution1</vt:lpstr>
      <vt:lpstr>Orodispersible Jorveza is preferred by patients over a viscous budesonide suspension1 </vt:lpstr>
      <vt:lpstr>Jorveza (orodispersible budesonide)  maintenance therapy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Jorveza was generally well tolerated</vt:lpstr>
      <vt:lpstr>Jorveza: method of administration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Firth</dc:creator>
  <cp:lastModifiedBy>Caroline Turnbull</cp:lastModifiedBy>
  <cp:revision>428</cp:revision>
  <cp:lastPrinted>2020-07-25T18:34:43Z</cp:lastPrinted>
  <dcterms:created xsi:type="dcterms:W3CDTF">2018-04-20T09:46:16Z</dcterms:created>
  <dcterms:modified xsi:type="dcterms:W3CDTF">2023-03-17T10:35:40Z</dcterms:modified>
</cp:coreProperties>
</file>