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Lst>
  <p:notesMasterIdLst>
    <p:notesMasterId r:id="rId21"/>
  </p:notesMasterIdLst>
  <p:handoutMasterIdLst>
    <p:handoutMasterId r:id="rId22"/>
  </p:handoutMasterIdLst>
  <p:sldIdLst>
    <p:sldId id="256" r:id="rId3"/>
    <p:sldId id="1353" r:id="rId4"/>
    <p:sldId id="1350" r:id="rId5"/>
    <p:sldId id="1346" r:id="rId6"/>
    <p:sldId id="1347" r:id="rId7"/>
    <p:sldId id="349" r:id="rId8"/>
    <p:sldId id="351" r:id="rId9"/>
    <p:sldId id="352" r:id="rId10"/>
    <p:sldId id="353" r:id="rId11"/>
    <p:sldId id="354" r:id="rId12"/>
    <p:sldId id="1277" r:id="rId13"/>
    <p:sldId id="1279" r:id="rId14"/>
    <p:sldId id="1348" r:id="rId15"/>
    <p:sldId id="1278" r:id="rId16"/>
    <p:sldId id="1341" r:id="rId17"/>
    <p:sldId id="1351" r:id="rId18"/>
    <p:sldId id="1354" r:id="rId19"/>
    <p:sldId id="1352" r:id="rId20"/>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3" pos="272" userDrawn="1">
          <p15:clr>
            <a:srgbClr val="A4A3A4"/>
          </p15:clr>
        </p15:guide>
        <p15:guide id="20" orient="horz" pos="300" userDrawn="1">
          <p15:clr>
            <a:srgbClr val="A4A3A4"/>
          </p15:clr>
        </p15:guide>
        <p15:guide id="23" pos="4195" userDrawn="1">
          <p15:clr>
            <a:srgbClr val="A4A3A4"/>
          </p15:clr>
        </p15:guide>
        <p15:guide id="25" orient="horz" pos="3634" userDrawn="1">
          <p15:clr>
            <a:srgbClr val="A4A3A4"/>
          </p15:clr>
        </p15:guide>
        <p15:guide id="26" orient="horz" pos="28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ina Tennant" initials="ST" lastIdx="1" clrIdx="0"/>
  <p:cmAuthor id="2" name="Caroline Turnbull" initials="CT" lastIdx="8" clrIdx="1"/>
  <p:cmAuthor id="3" name="Anna Thomas" initials="AT"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60734"/>
    <a:srgbClr val="6130B4"/>
    <a:srgbClr val="F7A600"/>
    <a:srgbClr val="EE79AD"/>
    <a:srgbClr val="2609A0"/>
    <a:srgbClr val="4C30A5"/>
    <a:srgbClr val="595958"/>
    <a:srgbClr val="D1D1D1"/>
    <a:srgbClr val="C0BE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53"/>
    <p:restoredTop sz="95687"/>
  </p:normalViewPr>
  <p:slideViewPr>
    <p:cSldViewPr snapToGrid="0" snapToObjects="1" showGuides="1">
      <p:cViewPr varScale="1">
        <p:scale>
          <a:sx n="107" d="100"/>
          <a:sy n="107" d="100"/>
        </p:scale>
        <p:origin x="2034" y="102"/>
      </p:cViewPr>
      <p:guideLst>
        <p:guide pos="272"/>
        <p:guide orient="horz" pos="300"/>
        <p:guide pos="4195"/>
        <p:guide orient="horz" pos="3634"/>
        <p:guide orient="horz" pos="2818"/>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showGuides="1">
      <p:cViewPr varScale="1">
        <p:scale>
          <a:sx n="163" d="100"/>
          <a:sy n="163" d="100"/>
        </p:scale>
        <p:origin x="359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118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b="0" i="0">
                <a:latin typeface="Arial" panose="020B0604020202020204" pitchFamily="34" charset="0"/>
              </a:defRPr>
            </a:lvl1pPr>
          </a:lstStyle>
          <a:p>
            <a:fld id="{8DD88D93-95C4-44C3-BC97-278CD71CB7BD}" type="datetimeFigureOut">
              <a:rPr lang="en-GB" smtClean="0"/>
              <a:pPr/>
              <a:t>17/03/2023</a:t>
            </a:fld>
            <a:endParaRPr lang="en-GB" dirty="0"/>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70C55064-9B7C-436E-B2BA-0D4166BB0184}" type="slidenum">
              <a:rPr lang="en-GB" smtClean="0"/>
              <a:pPr/>
              <a:t>‹#›</a:t>
            </a:fld>
            <a:endParaRPr lang="en-GB" dirty="0"/>
          </a:p>
        </p:txBody>
      </p:sp>
    </p:spTree>
    <p:extLst>
      <p:ext uri="{BB962C8B-B14F-4D97-AF65-F5344CB8AC3E}">
        <p14:creationId xmlns:p14="http://schemas.microsoft.com/office/powerpoint/2010/main" val="60947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2</a:t>
            </a:fld>
            <a:endParaRPr lang="en-GB" dirty="0"/>
          </a:p>
        </p:txBody>
      </p:sp>
    </p:spTree>
    <p:extLst>
      <p:ext uri="{BB962C8B-B14F-4D97-AF65-F5344CB8AC3E}">
        <p14:creationId xmlns:p14="http://schemas.microsoft.com/office/powerpoint/2010/main" val="124670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3</a:t>
            </a:fld>
            <a:endParaRPr lang="en-GB" dirty="0"/>
          </a:p>
        </p:txBody>
      </p:sp>
    </p:spTree>
    <p:extLst>
      <p:ext uri="{BB962C8B-B14F-4D97-AF65-F5344CB8AC3E}">
        <p14:creationId xmlns:p14="http://schemas.microsoft.com/office/powerpoint/2010/main" val="1214742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4</a:t>
            </a:fld>
            <a:endParaRPr lang="en-GB" dirty="0"/>
          </a:p>
        </p:txBody>
      </p:sp>
    </p:spTree>
    <p:extLst>
      <p:ext uri="{BB962C8B-B14F-4D97-AF65-F5344CB8AC3E}">
        <p14:creationId xmlns:p14="http://schemas.microsoft.com/office/powerpoint/2010/main" val="2777985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5</a:t>
            </a:fld>
            <a:endParaRPr lang="en-GB" dirty="0"/>
          </a:p>
        </p:txBody>
      </p:sp>
    </p:spTree>
    <p:extLst>
      <p:ext uri="{BB962C8B-B14F-4D97-AF65-F5344CB8AC3E}">
        <p14:creationId xmlns:p14="http://schemas.microsoft.com/office/powerpoint/2010/main" val="160983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0C55064-9B7C-436E-B2BA-0D4166BB0184}"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655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15</a:t>
            </a:fld>
            <a:endParaRPr lang="en-GB" dirty="0"/>
          </a:p>
        </p:txBody>
      </p:sp>
    </p:spTree>
    <p:extLst>
      <p:ext uri="{BB962C8B-B14F-4D97-AF65-F5344CB8AC3E}">
        <p14:creationId xmlns:p14="http://schemas.microsoft.com/office/powerpoint/2010/main" val="757677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16</a:t>
            </a:fld>
            <a:endParaRPr lang="en-GB"/>
          </a:p>
        </p:txBody>
      </p:sp>
    </p:spTree>
    <p:extLst>
      <p:ext uri="{BB962C8B-B14F-4D97-AF65-F5344CB8AC3E}">
        <p14:creationId xmlns:p14="http://schemas.microsoft.com/office/powerpoint/2010/main" val="2825097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17</a:t>
            </a:fld>
            <a:endParaRPr lang="en-GB"/>
          </a:p>
        </p:txBody>
      </p:sp>
    </p:spTree>
    <p:extLst>
      <p:ext uri="{BB962C8B-B14F-4D97-AF65-F5344CB8AC3E}">
        <p14:creationId xmlns:p14="http://schemas.microsoft.com/office/powerpoint/2010/main" val="562195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18</a:t>
            </a:fld>
            <a:endParaRPr lang="en-GB" dirty="0"/>
          </a:p>
        </p:txBody>
      </p:sp>
    </p:spTree>
    <p:extLst>
      <p:ext uri="{BB962C8B-B14F-4D97-AF65-F5344CB8AC3E}">
        <p14:creationId xmlns:p14="http://schemas.microsoft.com/office/powerpoint/2010/main" val="333184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8621D22-05C4-1848-AC05-0764946A001D}"/>
              </a:ext>
            </a:extLst>
          </p:cNvPr>
          <p:cNvSpPr txBox="1">
            <a:spLocks/>
          </p:cNvSpPr>
          <p:nvPr userDrawn="1"/>
        </p:nvSpPr>
        <p:spPr>
          <a:xfrm>
            <a:off x="1" y="5588950"/>
            <a:ext cx="8811712" cy="1275185"/>
          </a:xfrm>
          <a:prstGeom prst="rect">
            <a:avLst/>
          </a:prstGeom>
          <a:solidFill>
            <a:schemeClr val="tx1"/>
          </a:solid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endParaRPr lang="en-US" b="0" i="0" dirty="0">
              <a:latin typeface="Arial" panose="020B0604020202020204" pitchFamily="34" charset="0"/>
            </a:endParaRPr>
          </a:p>
        </p:txBody>
      </p:sp>
      <p:sp>
        <p:nvSpPr>
          <p:cNvPr id="7" name="Title 3">
            <a:extLst>
              <a:ext uri="{FF2B5EF4-FFF2-40B4-BE49-F238E27FC236}">
                <a16:creationId xmlns:a16="http://schemas.microsoft.com/office/drawing/2014/main" id="{64EE31F2-D52D-3743-B66F-DF4150D9B44B}"/>
              </a:ext>
            </a:extLst>
          </p:cNvPr>
          <p:cNvSpPr txBox="1">
            <a:spLocks/>
          </p:cNvSpPr>
          <p:nvPr userDrawn="1"/>
        </p:nvSpPr>
        <p:spPr>
          <a:xfrm>
            <a:off x="8811712" y="5589737"/>
            <a:ext cx="332288" cy="1268263"/>
          </a:xfrm>
          <a:prstGeom prst="rect">
            <a:avLst/>
          </a:prstGeom>
          <a:solidFill>
            <a:schemeClr val="tx2"/>
          </a:solid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endParaRPr lang="en-US" b="0" i="0" dirty="0">
              <a:latin typeface="Arial" panose="020B0604020202020204" pitchFamily="34" charset="0"/>
            </a:endParaRPr>
          </a:p>
        </p:txBody>
      </p:sp>
      <p:sp>
        <p:nvSpPr>
          <p:cNvPr id="11" name="Text Placeholder 10">
            <a:extLst>
              <a:ext uri="{FF2B5EF4-FFF2-40B4-BE49-F238E27FC236}">
                <a16:creationId xmlns:a16="http://schemas.microsoft.com/office/drawing/2014/main" id="{5F7D7DA7-F872-3F4A-B227-6438715F6EB3}"/>
              </a:ext>
            </a:extLst>
          </p:cNvPr>
          <p:cNvSpPr>
            <a:spLocks noGrp="1"/>
          </p:cNvSpPr>
          <p:nvPr>
            <p:ph type="body" sz="quarter" idx="11"/>
          </p:nvPr>
        </p:nvSpPr>
        <p:spPr>
          <a:xfrm>
            <a:off x="428624" y="5588950"/>
            <a:ext cx="5955991" cy="1269051"/>
          </a:xfrm>
          <a:noFill/>
        </p:spPr>
        <p:txBody>
          <a:bodyPr lIns="0" tIns="108000" rIns="108000" bIns="0">
            <a:noAutofit/>
          </a:bodyPr>
          <a:lstStyle>
            <a:lvl1pPr marL="136525" indent="-136525">
              <a:lnSpc>
                <a:spcPct val="100000"/>
              </a:lnSpc>
              <a:spcBef>
                <a:spcPts val="0"/>
              </a:spcBef>
              <a:buNone/>
              <a:tabLst/>
              <a:defRPr sz="900">
                <a:solidFill>
                  <a:schemeClr val="bg1"/>
                </a:solidFill>
              </a:defRPr>
            </a:lvl1pPr>
            <a:lvl2pPr marL="457200" indent="0">
              <a:buNone/>
              <a:defRPr sz="1000">
                <a:solidFill>
                  <a:schemeClr val="accent1"/>
                </a:solidFill>
              </a:defRPr>
            </a:lvl2pPr>
            <a:lvl3pPr marL="914400" indent="0">
              <a:buNone/>
              <a:defRPr sz="1000">
                <a:solidFill>
                  <a:schemeClr val="accent1"/>
                </a:solidFill>
              </a:defRPr>
            </a:lvl3pPr>
            <a:lvl4pPr marL="1371600" indent="0">
              <a:buNone/>
              <a:defRPr sz="1000">
                <a:solidFill>
                  <a:schemeClr val="accent1"/>
                </a:solidFill>
              </a:defRPr>
            </a:lvl4pPr>
            <a:lvl5pPr marL="1828800" indent="0">
              <a:buNone/>
              <a:defRPr sz="1000">
                <a:solidFill>
                  <a:schemeClr val="accent1"/>
                </a:solidFill>
              </a:defRPr>
            </a:lvl5pPr>
          </a:lstStyle>
          <a:p>
            <a:pPr lvl="0"/>
            <a:r>
              <a:rPr lang="en-US" dirty="0"/>
              <a:t>Edit Master text styles</a:t>
            </a:r>
          </a:p>
        </p:txBody>
      </p:sp>
      <p:sp>
        <p:nvSpPr>
          <p:cNvPr id="15" name="Text Placeholder 14">
            <a:extLst>
              <a:ext uri="{FF2B5EF4-FFF2-40B4-BE49-F238E27FC236}">
                <a16:creationId xmlns:a16="http://schemas.microsoft.com/office/drawing/2014/main" id="{D29E677C-88C7-394E-973A-B905EFFE722A}"/>
              </a:ext>
            </a:extLst>
          </p:cNvPr>
          <p:cNvSpPr>
            <a:spLocks noGrp="1"/>
          </p:cNvSpPr>
          <p:nvPr>
            <p:ph type="body" sz="quarter" idx="13"/>
          </p:nvPr>
        </p:nvSpPr>
        <p:spPr>
          <a:xfrm>
            <a:off x="428625" y="1047566"/>
            <a:ext cx="7887218" cy="3529611"/>
          </a:xfrm>
        </p:spPr>
        <p:txBody>
          <a:bodyPr lIns="0" tIns="0" rIns="0" bIns="0">
            <a:normAutofit/>
          </a:bodyPr>
          <a:lstStyle>
            <a:lvl1pPr marL="177800" indent="-177800">
              <a:lnSpc>
                <a:spcPct val="100000"/>
              </a:lnSpc>
              <a:spcBef>
                <a:spcPts val="1200"/>
              </a:spcBef>
              <a:buFont typeface="Arial" panose="020B0604020202020204" pitchFamily="34" charset="0"/>
              <a:buChar char="•"/>
              <a:tabLst/>
              <a:defRPr sz="1500">
                <a:solidFill>
                  <a:schemeClr val="bg2">
                    <a:lumMod val="25000"/>
                  </a:schemeClr>
                </a:solidFill>
              </a:defRPr>
            </a:lvl1pPr>
            <a:lvl2pPr marL="180975" indent="-174625">
              <a:lnSpc>
                <a:spcPct val="100000"/>
              </a:lnSpc>
              <a:spcBef>
                <a:spcPts val="1200"/>
              </a:spcBef>
              <a:tabLst/>
              <a:defRPr sz="1500">
                <a:solidFill>
                  <a:schemeClr val="bg2">
                    <a:lumMod val="25000"/>
                  </a:schemeClr>
                </a:solidFill>
              </a:defRPr>
            </a:lvl2pPr>
            <a:lvl3pPr marL="401638" indent="-176213">
              <a:lnSpc>
                <a:spcPct val="100000"/>
              </a:lnSpc>
              <a:spcBef>
                <a:spcPts val="1200"/>
              </a:spcBef>
              <a:buFont typeface=".AppleSystemUIFont"/>
              <a:buChar char="–"/>
              <a:tabLst/>
              <a:defRPr sz="1500">
                <a:solidFill>
                  <a:schemeClr val="accent1"/>
                </a:solidFill>
              </a:defRPr>
            </a:lvl3pPr>
            <a:lvl4pPr marL="355600" indent="-174625">
              <a:tabLst/>
              <a:defRPr sz="1600"/>
            </a:lvl4pPr>
            <a:lvl5pPr marL="355600" indent="-174625">
              <a:tabLst/>
              <a:defRPr sz="1600"/>
            </a:lvl5pPr>
          </a:lstStyle>
          <a:p>
            <a:pPr lvl="0"/>
            <a:r>
              <a:rPr lang="en-US" dirty="0"/>
              <a:t>Edit Master text styles</a:t>
            </a:r>
          </a:p>
          <a:p>
            <a:pPr lvl="1"/>
            <a:r>
              <a:rPr lang="en-US" dirty="0"/>
              <a:t>Second level</a:t>
            </a:r>
          </a:p>
        </p:txBody>
      </p:sp>
      <p:sp>
        <p:nvSpPr>
          <p:cNvPr id="2" name="Title 1"/>
          <p:cNvSpPr>
            <a:spLocks noGrp="1"/>
          </p:cNvSpPr>
          <p:nvPr>
            <p:ph type="title"/>
          </p:nvPr>
        </p:nvSpPr>
        <p:spPr>
          <a:xfrm>
            <a:off x="428624" y="245291"/>
            <a:ext cx="5955992" cy="709750"/>
          </a:xfrm>
          <a:solidFill>
            <a:schemeClr val="bg1"/>
          </a:solidFill>
        </p:spPr>
        <p:txBody>
          <a:bodyPr lIns="0" tIns="0" rIns="0" bIns="0" anchor="t" anchorCtr="0">
            <a:normAutofit/>
          </a:bodyPr>
          <a:lstStyle>
            <a:lvl1pPr algn="l">
              <a:lnSpc>
                <a:spcPct val="100000"/>
              </a:lnSpc>
              <a:defRPr sz="1800" b="1">
                <a:solidFill>
                  <a:schemeClr val="tx1"/>
                </a:solidFill>
              </a:defRPr>
            </a:lvl1pPr>
          </a:lstStyle>
          <a:p>
            <a:r>
              <a:rPr lang="en-US" dirty="0"/>
              <a:t>Click to edit Master title style</a:t>
            </a:r>
          </a:p>
        </p:txBody>
      </p:sp>
      <p:sp>
        <p:nvSpPr>
          <p:cNvPr id="4" name="Title 3">
            <a:extLst>
              <a:ext uri="{FF2B5EF4-FFF2-40B4-BE49-F238E27FC236}">
                <a16:creationId xmlns:a16="http://schemas.microsoft.com/office/drawing/2014/main" id="{A96743B3-8C3F-665D-F935-38E4BA537E35}"/>
              </a:ext>
            </a:extLst>
          </p:cNvPr>
          <p:cNvSpPr txBox="1">
            <a:spLocks/>
          </p:cNvSpPr>
          <p:nvPr userDrawn="1"/>
        </p:nvSpPr>
        <p:spPr>
          <a:xfrm>
            <a:off x="-5264" y="0"/>
            <a:ext cx="289744" cy="467360"/>
          </a:xfrm>
          <a:prstGeom prst="rect">
            <a:avLst/>
          </a:prstGeom>
          <a:solidFill>
            <a:schemeClr val="tx2"/>
          </a:solid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endParaRPr lang="en-US" b="0" i="0" dirty="0">
              <a:latin typeface="Arial" panose="020B0604020202020204" pitchFamily="34" charset="0"/>
            </a:endParaRPr>
          </a:p>
        </p:txBody>
      </p:sp>
    </p:spTree>
    <p:extLst>
      <p:ext uri="{BB962C8B-B14F-4D97-AF65-F5344CB8AC3E}">
        <p14:creationId xmlns:p14="http://schemas.microsoft.com/office/powerpoint/2010/main" val="1502974152"/>
      </p:ext>
    </p:extLst>
  </p:cSld>
  <p:clrMapOvr>
    <a:masterClrMapping/>
  </p:clrMapOvr>
  <p:extLst>
    <p:ext uri="{DCECCB84-F9BA-43D5-87BE-67443E8EF086}">
      <p15:sldGuideLst xmlns:p15="http://schemas.microsoft.com/office/powerpoint/2012/main">
        <p15:guide id="1" orient="horz" pos="3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742495"/>
            <a:ext cx="6739847" cy="2897151"/>
          </a:xfrm>
          <a:solidFill>
            <a:schemeClr val="tx1"/>
          </a:solidFill>
          <a:ln>
            <a:noFill/>
          </a:ln>
        </p:spPr>
        <p:txBody>
          <a:bodyPr lIns="576000" anchor="ctr" anchorCtr="0">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3489022"/>
            <a:ext cx="6739847" cy="497351"/>
          </a:xfrm>
        </p:spPr>
        <p:txBody>
          <a:bodyPr lIns="57600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Rectangle 3">
            <a:extLst>
              <a:ext uri="{FF2B5EF4-FFF2-40B4-BE49-F238E27FC236}">
                <a16:creationId xmlns:a16="http://schemas.microsoft.com/office/drawing/2014/main" id="{218A361E-B162-8593-BF71-6D0572A40802}"/>
              </a:ext>
            </a:extLst>
          </p:cNvPr>
          <p:cNvSpPr/>
          <p:nvPr userDrawn="1"/>
        </p:nvSpPr>
        <p:spPr>
          <a:xfrm rot="16200000">
            <a:off x="5863821" y="2618522"/>
            <a:ext cx="2897150" cy="11450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0" i="0" dirty="0">
              <a:latin typeface="Arial" panose="020B0604020202020204" pitchFamily="34" charset="0"/>
            </a:endParaRPr>
          </a:p>
        </p:txBody>
      </p:sp>
    </p:spTree>
    <p:extLst>
      <p:ext uri="{BB962C8B-B14F-4D97-AF65-F5344CB8AC3E}">
        <p14:creationId xmlns:p14="http://schemas.microsoft.com/office/powerpoint/2010/main" val="12901354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8621D22-05C4-1848-AC05-0764946A001D}"/>
              </a:ext>
            </a:extLst>
          </p:cNvPr>
          <p:cNvSpPr txBox="1">
            <a:spLocks/>
          </p:cNvSpPr>
          <p:nvPr userDrawn="1"/>
        </p:nvSpPr>
        <p:spPr>
          <a:xfrm>
            <a:off x="1" y="5660904"/>
            <a:ext cx="8811712" cy="1203232"/>
          </a:xfrm>
          <a:prstGeom prst="rect">
            <a:avLst/>
          </a:prstGeom>
          <a:solidFill>
            <a:schemeClr val="tx1"/>
          </a:solid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endParaRPr lang="en-US" dirty="0"/>
          </a:p>
        </p:txBody>
      </p:sp>
      <p:sp>
        <p:nvSpPr>
          <p:cNvPr id="6" name="Title 3">
            <a:extLst>
              <a:ext uri="{FF2B5EF4-FFF2-40B4-BE49-F238E27FC236}">
                <a16:creationId xmlns:a16="http://schemas.microsoft.com/office/drawing/2014/main" id="{569696F5-119A-DE44-8D31-1248E0173253}"/>
              </a:ext>
            </a:extLst>
          </p:cNvPr>
          <p:cNvSpPr txBox="1">
            <a:spLocks/>
          </p:cNvSpPr>
          <p:nvPr userDrawn="1"/>
        </p:nvSpPr>
        <p:spPr>
          <a:xfrm>
            <a:off x="8811712" y="0"/>
            <a:ext cx="332288" cy="5733904"/>
          </a:xfrm>
          <a:prstGeom prst="rect">
            <a:avLst/>
          </a:prstGeom>
          <a:solidFill>
            <a:schemeClr val="bg1">
              <a:lumMod val="85000"/>
            </a:schemeClr>
          </a:solid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endParaRPr lang="en-US" dirty="0"/>
          </a:p>
        </p:txBody>
      </p:sp>
      <p:sp>
        <p:nvSpPr>
          <p:cNvPr id="15" name="Text Placeholder 14">
            <a:extLst>
              <a:ext uri="{FF2B5EF4-FFF2-40B4-BE49-F238E27FC236}">
                <a16:creationId xmlns:a16="http://schemas.microsoft.com/office/drawing/2014/main" id="{D29E677C-88C7-394E-973A-B905EFFE722A}"/>
              </a:ext>
            </a:extLst>
          </p:cNvPr>
          <p:cNvSpPr>
            <a:spLocks noGrp="1"/>
          </p:cNvSpPr>
          <p:nvPr>
            <p:ph type="body" sz="quarter" idx="13"/>
          </p:nvPr>
        </p:nvSpPr>
        <p:spPr>
          <a:xfrm>
            <a:off x="428625" y="1047566"/>
            <a:ext cx="7887218" cy="3529611"/>
          </a:xfrm>
        </p:spPr>
        <p:txBody>
          <a:bodyPr lIns="0" tIns="0" rIns="0" bIns="0">
            <a:normAutofit/>
          </a:bodyPr>
          <a:lstStyle>
            <a:lvl1pPr marL="177800" indent="-177800">
              <a:lnSpc>
                <a:spcPct val="100000"/>
              </a:lnSpc>
              <a:spcBef>
                <a:spcPts val="1200"/>
              </a:spcBef>
              <a:buFont typeface="Arial" panose="020B0604020202020204" pitchFamily="34" charset="0"/>
              <a:buChar char="•"/>
              <a:tabLst/>
              <a:defRPr sz="1500">
                <a:solidFill>
                  <a:schemeClr val="bg2">
                    <a:lumMod val="25000"/>
                  </a:schemeClr>
                </a:solidFill>
              </a:defRPr>
            </a:lvl1pPr>
            <a:lvl2pPr marL="180975" indent="-174625">
              <a:lnSpc>
                <a:spcPct val="100000"/>
              </a:lnSpc>
              <a:spcBef>
                <a:spcPts val="1200"/>
              </a:spcBef>
              <a:tabLst/>
              <a:defRPr sz="1500">
                <a:solidFill>
                  <a:schemeClr val="bg2">
                    <a:lumMod val="25000"/>
                  </a:schemeClr>
                </a:solidFill>
              </a:defRPr>
            </a:lvl2pPr>
            <a:lvl3pPr marL="401638" indent="-176213">
              <a:lnSpc>
                <a:spcPct val="100000"/>
              </a:lnSpc>
              <a:spcBef>
                <a:spcPts val="1200"/>
              </a:spcBef>
              <a:buFont typeface=".AppleSystemUIFont"/>
              <a:buChar char="–"/>
              <a:tabLst/>
              <a:defRPr sz="1500">
                <a:solidFill>
                  <a:schemeClr val="accent1"/>
                </a:solidFill>
              </a:defRPr>
            </a:lvl3pPr>
            <a:lvl4pPr marL="355600" indent="-174625">
              <a:tabLst/>
              <a:defRPr sz="1600"/>
            </a:lvl4pPr>
            <a:lvl5pPr marL="355600" indent="-174625">
              <a:tabLst/>
              <a:defRPr sz="1600"/>
            </a:lvl5pPr>
          </a:lstStyle>
          <a:p>
            <a:pPr lvl="0"/>
            <a:r>
              <a:rPr lang="en-US" dirty="0"/>
              <a:t>Edit Master text styles</a:t>
            </a:r>
          </a:p>
          <a:p>
            <a:pPr lvl="1"/>
            <a:r>
              <a:rPr lang="en-US" dirty="0"/>
              <a:t>Second level</a:t>
            </a:r>
          </a:p>
        </p:txBody>
      </p:sp>
      <p:sp>
        <p:nvSpPr>
          <p:cNvPr id="2" name="Title 1"/>
          <p:cNvSpPr>
            <a:spLocks noGrp="1"/>
          </p:cNvSpPr>
          <p:nvPr>
            <p:ph type="title"/>
          </p:nvPr>
        </p:nvSpPr>
        <p:spPr>
          <a:xfrm>
            <a:off x="428624" y="0"/>
            <a:ext cx="5955992" cy="1020932"/>
          </a:xfrm>
          <a:solidFill>
            <a:schemeClr val="bg1"/>
          </a:solidFill>
        </p:spPr>
        <p:txBody>
          <a:bodyPr lIns="0" tIns="0" rIns="0" bIns="0">
            <a:normAutofit/>
          </a:bodyPr>
          <a:lstStyle>
            <a:lvl1pPr algn="l">
              <a:lnSpc>
                <a:spcPct val="100000"/>
              </a:lnSpc>
              <a:defRPr sz="1800" b="1">
                <a:solidFill>
                  <a:schemeClr val="tx1"/>
                </a:solidFill>
              </a:defRPr>
            </a:lvl1pPr>
          </a:lstStyle>
          <a:p>
            <a:r>
              <a:rPr lang="en-US" dirty="0"/>
              <a:t>Click to edit Master title style</a:t>
            </a:r>
          </a:p>
        </p:txBody>
      </p:sp>
      <p:sp>
        <p:nvSpPr>
          <p:cNvPr id="3" name="Title 3">
            <a:extLst>
              <a:ext uri="{FF2B5EF4-FFF2-40B4-BE49-F238E27FC236}">
                <a16:creationId xmlns:a16="http://schemas.microsoft.com/office/drawing/2014/main" id="{E842CA34-1250-21A2-7C73-265188826DF0}"/>
              </a:ext>
            </a:extLst>
          </p:cNvPr>
          <p:cNvSpPr txBox="1">
            <a:spLocks/>
          </p:cNvSpPr>
          <p:nvPr userDrawn="1"/>
        </p:nvSpPr>
        <p:spPr>
          <a:xfrm>
            <a:off x="8811712" y="5654768"/>
            <a:ext cx="332288" cy="1203232"/>
          </a:xfrm>
          <a:prstGeom prst="rect">
            <a:avLst/>
          </a:prstGeom>
          <a:solidFill>
            <a:schemeClr val="tx2"/>
          </a:solid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endParaRPr lang="en-US" dirty="0"/>
          </a:p>
        </p:txBody>
      </p:sp>
      <p:sp>
        <p:nvSpPr>
          <p:cNvPr id="4" name="Title 3">
            <a:extLst>
              <a:ext uri="{FF2B5EF4-FFF2-40B4-BE49-F238E27FC236}">
                <a16:creationId xmlns:a16="http://schemas.microsoft.com/office/drawing/2014/main" id="{CC40521C-A5DC-D869-ACFF-BEE1AAB3A518}"/>
              </a:ext>
            </a:extLst>
          </p:cNvPr>
          <p:cNvSpPr txBox="1">
            <a:spLocks/>
          </p:cNvSpPr>
          <p:nvPr userDrawn="1"/>
        </p:nvSpPr>
        <p:spPr>
          <a:xfrm>
            <a:off x="-5264" y="0"/>
            <a:ext cx="289744" cy="467360"/>
          </a:xfrm>
          <a:prstGeom prst="rect">
            <a:avLst/>
          </a:prstGeom>
          <a:solidFill>
            <a:schemeClr val="tx2"/>
          </a:solid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endParaRPr lang="en-US" dirty="0"/>
          </a:p>
        </p:txBody>
      </p:sp>
    </p:spTree>
    <p:extLst>
      <p:ext uri="{BB962C8B-B14F-4D97-AF65-F5344CB8AC3E}">
        <p14:creationId xmlns:p14="http://schemas.microsoft.com/office/powerpoint/2010/main" val="8520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29E677C-88C7-394E-973A-B905EFFE722A}"/>
              </a:ext>
            </a:extLst>
          </p:cNvPr>
          <p:cNvSpPr>
            <a:spLocks noGrp="1"/>
          </p:cNvSpPr>
          <p:nvPr>
            <p:ph type="body" sz="quarter" idx="13"/>
          </p:nvPr>
        </p:nvSpPr>
        <p:spPr>
          <a:xfrm>
            <a:off x="428625" y="1047566"/>
            <a:ext cx="7887218" cy="3529611"/>
          </a:xfrm>
        </p:spPr>
        <p:txBody>
          <a:bodyPr lIns="0" tIns="0" rIns="0" bIns="0">
            <a:normAutofit/>
          </a:bodyPr>
          <a:lstStyle>
            <a:lvl1pPr marL="177800" indent="-177800">
              <a:lnSpc>
                <a:spcPct val="100000"/>
              </a:lnSpc>
              <a:spcBef>
                <a:spcPts val="1200"/>
              </a:spcBef>
              <a:buFont typeface="Arial" panose="020B0604020202020204" pitchFamily="34" charset="0"/>
              <a:buChar char="•"/>
              <a:tabLst/>
              <a:defRPr sz="1500">
                <a:solidFill>
                  <a:schemeClr val="bg2">
                    <a:lumMod val="25000"/>
                  </a:schemeClr>
                </a:solidFill>
              </a:defRPr>
            </a:lvl1pPr>
            <a:lvl2pPr marL="180975" indent="-174625">
              <a:lnSpc>
                <a:spcPct val="100000"/>
              </a:lnSpc>
              <a:spcBef>
                <a:spcPts val="1200"/>
              </a:spcBef>
              <a:tabLst/>
              <a:defRPr sz="1500">
                <a:solidFill>
                  <a:schemeClr val="bg2">
                    <a:lumMod val="25000"/>
                  </a:schemeClr>
                </a:solidFill>
              </a:defRPr>
            </a:lvl2pPr>
            <a:lvl3pPr marL="401638" indent="-176213">
              <a:lnSpc>
                <a:spcPct val="100000"/>
              </a:lnSpc>
              <a:spcBef>
                <a:spcPts val="1200"/>
              </a:spcBef>
              <a:buFont typeface=".AppleSystemUIFont"/>
              <a:buChar char="–"/>
              <a:tabLst/>
              <a:defRPr sz="1500">
                <a:solidFill>
                  <a:schemeClr val="accent1"/>
                </a:solidFill>
              </a:defRPr>
            </a:lvl3pPr>
            <a:lvl4pPr marL="355600" indent="-174625">
              <a:tabLst/>
              <a:defRPr sz="1600"/>
            </a:lvl4pPr>
            <a:lvl5pPr marL="355600" indent="-174625">
              <a:tabLst/>
              <a:defRPr sz="1600"/>
            </a:lvl5pPr>
          </a:lstStyle>
          <a:p>
            <a:pPr lvl="0"/>
            <a:r>
              <a:rPr lang="en-US" dirty="0"/>
              <a:t>Edit Master text styles</a:t>
            </a:r>
          </a:p>
          <a:p>
            <a:pPr lvl="1"/>
            <a:r>
              <a:rPr lang="en-US" dirty="0"/>
              <a:t>Second level</a:t>
            </a:r>
          </a:p>
        </p:txBody>
      </p:sp>
      <p:sp>
        <p:nvSpPr>
          <p:cNvPr id="2" name="Title 1"/>
          <p:cNvSpPr>
            <a:spLocks noGrp="1"/>
          </p:cNvSpPr>
          <p:nvPr>
            <p:ph type="title"/>
          </p:nvPr>
        </p:nvSpPr>
        <p:spPr>
          <a:xfrm>
            <a:off x="428624" y="0"/>
            <a:ext cx="5955992" cy="769257"/>
          </a:xfrm>
          <a:solidFill>
            <a:schemeClr val="bg1"/>
          </a:solidFill>
        </p:spPr>
        <p:txBody>
          <a:bodyPr lIns="0" tIns="0" rIns="0" bIns="0">
            <a:normAutofit/>
          </a:bodyPr>
          <a:lstStyle>
            <a:lvl1pPr algn="l">
              <a:lnSpc>
                <a:spcPct val="100000"/>
              </a:lnSpc>
              <a:defRPr sz="1800" b="1">
                <a:solidFill>
                  <a:schemeClr val="tx1"/>
                </a:solidFill>
              </a:defRPr>
            </a:lvl1pPr>
          </a:lstStyle>
          <a:p>
            <a:r>
              <a:rPr lang="en-US" dirty="0"/>
              <a:t>Click to edit Master title style</a:t>
            </a:r>
          </a:p>
        </p:txBody>
      </p:sp>
      <p:sp>
        <p:nvSpPr>
          <p:cNvPr id="3" name="Title 3">
            <a:extLst>
              <a:ext uri="{FF2B5EF4-FFF2-40B4-BE49-F238E27FC236}">
                <a16:creationId xmlns:a16="http://schemas.microsoft.com/office/drawing/2014/main" id="{E842CA34-1250-21A2-7C73-265188826DF0}"/>
              </a:ext>
            </a:extLst>
          </p:cNvPr>
          <p:cNvSpPr txBox="1">
            <a:spLocks/>
          </p:cNvSpPr>
          <p:nvPr userDrawn="1"/>
        </p:nvSpPr>
        <p:spPr>
          <a:xfrm>
            <a:off x="8811712" y="5582815"/>
            <a:ext cx="332288" cy="1275185"/>
          </a:xfrm>
          <a:prstGeom prst="rect">
            <a:avLst/>
          </a:prstGeom>
          <a:solidFill>
            <a:schemeClr val="tx2"/>
          </a:solid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endParaRPr lang="en-US" dirty="0"/>
          </a:p>
        </p:txBody>
      </p:sp>
      <p:sp>
        <p:nvSpPr>
          <p:cNvPr id="4" name="Title 3">
            <a:extLst>
              <a:ext uri="{FF2B5EF4-FFF2-40B4-BE49-F238E27FC236}">
                <a16:creationId xmlns:a16="http://schemas.microsoft.com/office/drawing/2014/main" id="{CC40521C-A5DC-D869-ACFF-BEE1AAB3A518}"/>
              </a:ext>
            </a:extLst>
          </p:cNvPr>
          <p:cNvSpPr txBox="1">
            <a:spLocks/>
          </p:cNvSpPr>
          <p:nvPr userDrawn="1"/>
        </p:nvSpPr>
        <p:spPr>
          <a:xfrm>
            <a:off x="-5264" y="0"/>
            <a:ext cx="289744" cy="467360"/>
          </a:xfrm>
          <a:prstGeom prst="rect">
            <a:avLst/>
          </a:prstGeom>
          <a:solidFill>
            <a:schemeClr val="tx2"/>
          </a:solid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endParaRPr lang="en-US" dirty="0"/>
          </a:p>
        </p:txBody>
      </p:sp>
      <p:sp>
        <p:nvSpPr>
          <p:cNvPr id="7" name="Title 3">
            <a:extLst>
              <a:ext uri="{FF2B5EF4-FFF2-40B4-BE49-F238E27FC236}">
                <a16:creationId xmlns:a16="http://schemas.microsoft.com/office/drawing/2014/main" id="{0987CA49-27FF-E915-5C91-94AB6B9A2089}"/>
              </a:ext>
            </a:extLst>
          </p:cNvPr>
          <p:cNvSpPr txBox="1">
            <a:spLocks/>
          </p:cNvSpPr>
          <p:nvPr userDrawn="1"/>
        </p:nvSpPr>
        <p:spPr>
          <a:xfrm>
            <a:off x="1" y="5588950"/>
            <a:ext cx="8811712" cy="1275185"/>
          </a:xfrm>
          <a:prstGeom prst="rect">
            <a:avLst/>
          </a:prstGeom>
          <a:solidFill>
            <a:schemeClr val="tx1"/>
          </a:solid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endParaRPr lang="en-US" b="0" i="0" dirty="0">
              <a:latin typeface="Arial" panose="020B0604020202020204" pitchFamily="34" charset="0"/>
            </a:endParaRPr>
          </a:p>
        </p:txBody>
      </p:sp>
    </p:spTree>
    <p:extLst>
      <p:ext uri="{BB962C8B-B14F-4D97-AF65-F5344CB8AC3E}">
        <p14:creationId xmlns:p14="http://schemas.microsoft.com/office/powerpoint/2010/main" val="7691665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8621D22-05C4-1848-AC05-0764946A001D}"/>
              </a:ext>
            </a:extLst>
          </p:cNvPr>
          <p:cNvSpPr txBox="1">
            <a:spLocks/>
          </p:cNvSpPr>
          <p:nvPr userDrawn="1"/>
        </p:nvSpPr>
        <p:spPr>
          <a:xfrm>
            <a:off x="1" y="5588950"/>
            <a:ext cx="8811712" cy="1275185"/>
          </a:xfrm>
          <a:prstGeom prst="rect">
            <a:avLst/>
          </a:prstGeom>
          <a:solidFill>
            <a:schemeClr val="tx1"/>
          </a:solid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endParaRPr lang="en-US" b="0" i="0" dirty="0">
              <a:latin typeface="Arial" panose="020B0604020202020204" pitchFamily="34" charset="0"/>
            </a:endParaRPr>
          </a:p>
        </p:txBody>
      </p:sp>
      <p:sp>
        <p:nvSpPr>
          <p:cNvPr id="7" name="Title 3">
            <a:extLst>
              <a:ext uri="{FF2B5EF4-FFF2-40B4-BE49-F238E27FC236}">
                <a16:creationId xmlns:a16="http://schemas.microsoft.com/office/drawing/2014/main" id="{64EE31F2-D52D-3743-B66F-DF4150D9B44B}"/>
              </a:ext>
            </a:extLst>
          </p:cNvPr>
          <p:cNvSpPr txBox="1">
            <a:spLocks/>
          </p:cNvSpPr>
          <p:nvPr userDrawn="1"/>
        </p:nvSpPr>
        <p:spPr>
          <a:xfrm>
            <a:off x="8811712" y="5589737"/>
            <a:ext cx="332288" cy="1268263"/>
          </a:xfrm>
          <a:prstGeom prst="rect">
            <a:avLst/>
          </a:prstGeom>
          <a:solidFill>
            <a:schemeClr val="tx2"/>
          </a:solid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endParaRPr lang="en-US" b="0" i="0" dirty="0">
              <a:latin typeface="Arial" panose="020B0604020202020204" pitchFamily="34" charset="0"/>
            </a:endParaRPr>
          </a:p>
        </p:txBody>
      </p:sp>
      <p:sp>
        <p:nvSpPr>
          <p:cNvPr id="11" name="Text Placeholder 10">
            <a:extLst>
              <a:ext uri="{FF2B5EF4-FFF2-40B4-BE49-F238E27FC236}">
                <a16:creationId xmlns:a16="http://schemas.microsoft.com/office/drawing/2014/main" id="{5F7D7DA7-F872-3F4A-B227-6438715F6EB3}"/>
              </a:ext>
            </a:extLst>
          </p:cNvPr>
          <p:cNvSpPr>
            <a:spLocks noGrp="1"/>
          </p:cNvSpPr>
          <p:nvPr>
            <p:ph type="body" sz="quarter" idx="11"/>
          </p:nvPr>
        </p:nvSpPr>
        <p:spPr>
          <a:xfrm>
            <a:off x="428624" y="5588950"/>
            <a:ext cx="5955991" cy="1269051"/>
          </a:xfrm>
          <a:noFill/>
        </p:spPr>
        <p:txBody>
          <a:bodyPr lIns="0" tIns="108000" rIns="108000" bIns="0">
            <a:noAutofit/>
          </a:bodyPr>
          <a:lstStyle>
            <a:lvl1pPr marL="136525" indent="-136525">
              <a:lnSpc>
                <a:spcPct val="100000"/>
              </a:lnSpc>
              <a:spcBef>
                <a:spcPts val="0"/>
              </a:spcBef>
              <a:buNone/>
              <a:tabLst/>
              <a:defRPr sz="900">
                <a:solidFill>
                  <a:schemeClr val="bg1"/>
                </a:solidFill>
              </a:defRPr>
            </a:lvl1pPr>
            <a:lvl2pPr marL="457200" indent="0">
              <a:buNone/>
              <a:defRPr sz="1000">
                <a:solidFill>
                  <a:schemeClr val="accent1"/>
                </a:solidFill>
              </a:defRPr>
            </a:lvl2pPr>
            <a:lvl3pPr marL="914400" indent="0">
              <a:buNone/>
              <a:defRPr sz="1000">
                <a:solidFill>
                  <a:schemeClr val="accent1"/>
                </a:solidFill>
              </a:defRPr>
            </a:lvl3pPr>
            <a:lvl4pPr marL="1371600" indent="0">
              <a:buNone/>
              <a:defRPr sz="1000">
                <a:solidFill>
                  <a:schemeClr val="accent1"/>
                </a:solidFill>
              </a:defRPr>
            </a:lvl4pPr>
            <a:lvl5pPr marL="1828800" indent="0">
              <a:buNone/>
              <a:defRPr sz="1000">
                <a:solidFill>
                  <a:schemeClr val="accent1"/>
                </a:solidFill>
              </a:defRPr>
            </a:lvl5pPr>
          </a:lstStyle>
          <a:p>
            <a:pPr lvl="0"/>
            <a:r>
              <a:rPr lang="en-US" dirty="0"/>
              <a:t>Edit Master text styles</a:t>
            </a:r>
          </a:p>
        </p:txBody>
      </p:sp>
      <p:sp>
        <p:nvSpPr>
          <p:cNvPr id="15" name="Text Placeholder 14">
            <a:extLst>
              <a:ext uri="{FF2B5EF4-FFF2-40B4-BE49-F238E27FC236}">
                <a16:creationId xmlns:a16="http://schemas.microsoft.com/office/drawing/2014/main" id="{D29E677C-88C7-394E-973A-B905EFFE722A}"/>
              </a:ext>
            </a:extLst>
          </p:cNvPr>
          <p:cNvSpPr>
            <a:spLocks noGrp="1"/>
          </p:cNvSpPr>
          <p:nvPr>
            <p:ph type="body" sz="quarter" idx="13"/>
          </p:nvPr>
        </p:nvSpPr>
        <p:spPr>
          <a:xfrm>
            <a:off x="428625" y="1047566"/>
            <a:ext cx="7887218" cy="3529611"/>
          </a:xfrm>
        </p:spPr>
        <p:txBody>
          <a:bodyPr lIns="0" tIns="0" rIns="0" bIns="0">
            <a:normAutofit/>
          </a:bodyPr>
          <a:lstStyle>
            <a:lvl1pPr marL="177800" indent="-177800">
              <a:lnSpc>
                <a:spcPct val="100000"/>
              </a:lnSpc>
              <a:spcBef>
                <a:spcPts val="1200"/>
              </a:spcBef>
              <a:buFont typeface="Arial" panose="020B0604020202020204" pitchFamily="34" charset="0"/>
              <a:buChar char="•"/>
              <a:tabLst/>
              <a:defRPr sz="1500">
                <a:solidFill>
                  <a:schemeClr val="bg2">
                    <a:lumMod val="25000"/>
                  </a:schemeClr>
                </a:solidFill>
              </a:defRPr>
            </a:lvl1pPr>
            <a:lvl2pPr marL="180975" indent="-174625">
              <a:lnSpc>
                <a:spcPct val="100000"/>
              </a:lnSpc>
              <a:spcBef>
                <a:spcPts val="1200"/>
              </a:spcBef>
              <a:tabLst/>
              <a:defRPr sz="1500">
                <a:solidFill>
                  <a:schemeClr val="bg2">
                    <a:lumMod val="25000"/>
                  </a:schemeClr>
                </a:solidFill>
              </a:defRPr>
            </a:lvl2pPr>
            <a:lvl3pPr marL="401638" indent="-176213">
              <a:lnSpc>
                <a:spcPct val="100000"/>
              </a:lnSpc>
              <a:spcBef>
                <a:spcPts val="1200"/>
              </a:spcBef>
              <a:buFont typeface=".AppleSystemUIFont"/>
              <a:buChar char="–"/>
              <a:tabLst/>
              <a:defRPr sz="1500">
                <a:solidFill>
                  <a:schemeClr val="accent1"/>
                </a:solidFill>
              </a:defRPr>
            </a:lvl3pPr>
            <a:lvl4pPr marL="355600" indent="-174625">
              <a:tabLst/>
              <a:defRPr sz="1600"/>
            </a:lvl4pPr>
            <a:lvl5pPr marL="355600" indent="-174625">
              <a:tabLst/>
              <a:defRPr sz="1600"/>
            </a:lvl5pPr>
          </a:lstStyle>
          <a:p>
            <a:pPr lvl="0"/>
            <a:r>
              <a:rPr lang="en-US" dirty="0"/>
              <a:t>Edit Master text styles</a:t>
            </a:r>
          </a:p>
          <a:p>
            <a:pPr lvl="1"/>
            <a:r>
              <a:rPr lang="en-US" dirty="0"/>
              <a:t>Second level</a:t>
            </a:r>
          </a:p>
        </p:txBody>
      </p:sp>
      <p:sp>
        <p:nvSpPr>
          <p:cNvPr id="2" name="Title 1"/>
          <p:cNvSpPr>
            <a:spLocks noGrp="1"/>
          </p:cNvSpPr>
          <p:nvPr>
            <p:ph type="title"/>
          </p:nvPr>
        </p:nvSpPr>
        <p:spPr>
          <a:xfrm>
            <a:off x="428624" y="245291"/>
            <a:ext cx="5955992" cy="709750"/>
          </a:xfrm>
          <a:solidFill>
            <a:schemeClr val="bg1"/>
          </a:solidFill>
        </p:spPr>
        <p:txBody>
          <a:bodyPr lIns="0" tIns="0" rIns="0" bIns="0" anchor="t" anchorCtr="0">
            <a:normAutofit/>
          </a:bodyPr>
          <a:lstStyle>
            <a:lvl1pPr algn="l">
              <a:lnSpc>
                <a:spcPct val="100000"/>
              </a:lnSpc>
              <a:defRPr sz="1800" b="1">
                <a:solidFill>
                  <a:schemeClr val="tx1"/>
                </a:solidFill>
              </a:defRPr>
            </a:lvl1pPr>
          </a:lstStyle>
          <a:p>
            <a:r>
              <a:rPr lang="en-US" dirty="0"/>
              <a:t>Click to edit Master title style</a:t>
            </a:r>
          </a:p>
        </p:txBody>
      </p:sp>
      <p:sp>
        <p:nvSpPr>
          <p:cNvPr id="4" name="Title 3">
            <a:extLst>
              <a:ext uri="{FF2B5EF4-FFF2-40B4-BE49-F238E27FC236}">
                <a16:creationId xmlns:a16="http://schemas.microsoft.com/office/drawing/2014/main" id="{A96743B3-8C3F-665D-F935-38E4BA537E35}"/>
              </a:ext>
            </a:extLst>
          </p:cNvPr>
          <p:cNvSpPr txBox="1">
            <a:spLocks/>
          </p:cNvSpPr>
          <p:nvPr userDrawn="1"/>
        </p:nvSpPr>
        <p:spPr>
          <a:xfrm>
            <a:off x="-5264" y="0"/>
            <a:ext cx="289744" cy="467360"/>
          </a:xfrm>
          <a:prstGeom prst="rect">
            <a:avLst/>
          </a:prstGeom>
          <a:solidFill>
            <a:schemeClr val="tx2"/>
          </a:solid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endParaRPr lang="en-US" b="0" i="0" dirty="0">
              <a:latin typeface="Arial" panose="020B0604020202020204" pitchFamily="34" charset="0"/>
            </a:endParaRPr>
          </a:p>
        </p:txBody>
      </p:sp>
    </p:spTree>
    <p:extLst>
      <p:ext uri="{BB962C8B-B14F-4D97-AF65-F5344CB8AC3E}">
        <p14:creationId xmlns:p14="http://schemas.microsoft.com/office/powerpoint/2010/main" val="4285297747"/>
      </p:ext>
    </p:extLst>
  </p:cSld>
  <p:clrMapOvr>
    <a:masterClrMapping/>
  </p:clrMapOvr>
  <p:extLst>
    <p:ext uri="{DCECCB84-F9BA-43D5-87BE-67443E8EF086}">
      <p15:sldGuideLst xmlns:p15="http://schemas.microsoft.com/office/powerpoint/2012/main">
        <p15:guide id="1" orient="horz" pos="30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0D8D9761-1B78-8846-8849-3FFFA72B7571}" type="datetimeFigureOut">
              <a:rPr lang="en-US" smtClean="0"/>
              <a:pPr/>
              <a:t>3/17/2023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FB5926E1-BA7C-BE49-8E0E-00A8BA9E1B7C}" type="slidenum">
              <a:rPr lang="en-US" smtClean="0"/>
              <a:pPr/>
              <a:t>‹#›</a:t>
            </a:fld>
            <a:endParaRPr lang="en-US" dirty="0"/>
          </a:p>
        </p:txBody>
      </p:sp>
    </p:spTree>
    <p:extLst>
      <p:ext uri="{BB962C8B-B14F-4D97-AF65-F5344CB8AC3E}">
        <p14:creationId xmlns:p14="http://schemas.microsoft.com/office/powerpoint/2010/main" val="3003112188"/>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83" r:id="rId3"/>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139091C-82EB-594B-93D3-8736A7FD994E}"/>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B270850-2484-1F4A-BE5D-050DDF04F342}"/>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A5FA861-527A-A74A-B54D-94322FD3866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a:solidFill>
                  <a:schemeClr val="tx1">
                    <a:tint val="75000"/>
                  </a:schemeClr>
                </a:solidFill>
                <a:latin typeface="Arial Regular" charset="0"/>
              </a:defRPr>
            </a:lvl1pPr>
          </a:lstStyle>
          <a:p>
            <a:pPr>
              <a:defRPr/>
            </a:pPr>
            <a:fld id="{94F2D22F-71D3-E741-8BFB-AA3EBDEFAA40}" type="datetimeFigureOut">
              <a:rPr lang="en-US"/>
              <a:pPr>
                <a:defRPr/>
              </a:pPr>
              <a:t>3/17/2023</a:t>
            </a:fld>
            <a:endParaRPr lang="en-US" dirty="0"/>
          </a:p>
        </p:txBody>
      </p:sp>
      <p:sp>
        <p:nvSpPr>
          <p:cNvPr id="5" name="Footer Placeholder 4">
            <a:extLst>
              <a:ext uri="{FF2B5EF4-FFF2-40B4-BE49-F238E27FC236}">
                <a16:creationId xmlns:a16="http://schemas.microsoft.com/office/drawing/2014/main" id="{90B00E9F-4B7E-6644-86A1-7C329E25ECC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Arial Regular" charset="0"/>
              </a:defRPr>
            </a:lvl1pPr>
          </a:lstStyle>
          <a:p>
            <a:pPr>
              <a:defRPr/>
            </a:pPr>
            <a:endParaRPr lang="en-US"/>
          </a:p>
        </p:txBody>
      </p:sp>
      <p:sp>
        <p:nvSpPr>
          <p:cNvPr id="6" name="Slide Number Placeholder 5">
            <a:extLst>
              <a:ext uri="{FF2B5EF4-FFF2-40B4-BE49-F238E27FC236}">
                <a16:creationId xmlns:a16="http://schemas.microsoft.com/office/drawing/2014/main" id="{554CD8E8-B9F8-C849-B41D-D6205E808064}"/>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ABB6"/>
                </a:solidFill>
                <a:latin typeface="Arial Regular"/>
              </a:defRPr>
            </a:lvl1pPr>
          </a:lstStyle>
          <a:p>
            <a:fld id="{C8B887E2-6460-EA4B-80B7-3A6B13517909}" type="slidenum">
              <a:rPr lang="en-US" altLang="en-US"/>
              <a:pPr/>
              <a:t>‹#›</a:t>
            </a:fld>
            <a:endParaRPr lang="en-US" altLang="en-US"/>
          </a:p>
        </p:txBody>
      </p:sp>
    </p:spTree>
    <p:extLst>
      <p:ext uri="{BB962C8B-B14F-4D97-AF65-F5344CB8AC3E}">
        <p14:creationId xmlns:p14="http://schemas.microsoft.com/office/powerpoint/2010/main" val="105881531"/>
      </p:ext>
    </p:extLst>
  </p:cSld>
  <p:clrMap bg1="lt1" tx1="dk1" bg2="lt2" tx2="dk2" accent1="accent1" accent2="accent2" accent3="accent3" accent4="accent4" accent5="accent5" accent6="accent6" hlink="hlink" folHlink="folHlink"/>
  <p:sldLayoutIdLst>
    <p:sldLayoutId id="2147483680" r:id="rId1"/>
    <p:sldLayoutId id="2147483682" r:id="rId2"/>
  </p:sldLayoutIdLst>
  <p:txStyles>
    <p:titleStyle>
      <a:lvl1pPr algn="l" rtl="0" eaLnBrk="0" fontAlgn="base" hangingPunct="0">
        <a:lnSpc>
          <a:spcPct val="90000"/>
        </a:lnSpc>
        <a:spcBef>
          <a:spcPct val="0"/>
        </a:spcBef>
        <a:spcAft>
          <a:spcPct val="0"/>
        </a:spcAft>
        <a:defRPr sz="4400" kern="1200">
          <a:solidFill>
            <a:schemeClr val="tx1"/>
          </a:solidFill>
          <a:latin typeface="Arial Regular" charset="0"/>
          <a:ea typeface="+mj-ea"/>
          <a:cs typeface="+mj-cs"/>
        </a:defRPr>
      </a:lvl1pPr>
      <a:lvl2pPr algn="l" rtl="0" eaLnBrk="0" fontAlgn="base" hangingPunct="0">
        <a:lnSpc>
          <a:spcPct val="90000"/>
        </a:lnSpc>
        <a:spcBef>
          <a:spcPct val="0"/>
        </a:spcBef>
        <a:spcAft>
          <a:spcPct val="0"/>
        </a:spcAft>
        <a:defRPr sz="4400">
          <a:solidFill>
            <a:schemeClr val="tx1"/>
          </a:solidFill>
          <a:latin typeface="Arial Regular"/>
        </a:defRPr>
      </a:lvl2pPr>
      <a:lvl3pPr algn="l" rtl="0" eaLnBrk="0" fontAlgn="base" hangingPunct="0">
        <a:lnSpc>
          <a:spcPct val="90000"/>
        </a:lnSpc>
        <a:spcBef>
          <a:spcPct val="0"/>
        </a:spcBef>
        <a:spcAft>
          <a:spcPct val="0"/>
        </a:spcAft>
        <a:defRPr sz="4400">
          <a:solidFill>
            <a:schemeClr val="tx1"/>
          </a:solidFill>
          <a:latin typeface="Arial Regular"/>
        </a:defRPr>
      </a:lvl3pPr>
      <a:lvl4pPr algn="l" rtl="0" eaLnBrk="0" fontAlgn="base" hangingPunct="0">
        <a:lnSpc>
          <a:spcPct val="90000"/>
        </a:lnSpc>
        <a:spcBef>
          <a:spcPct val="0"/>
        </a:spcBef>
        <a:spcAft>
          <a:spcPct val="0"/>
        </a:spcAft>
        <a:defRPr sz="4400">
          <a:solidFill>
            <a:schemeClr val="tx1"/>
          </a:solidFill>
          <a:latin typeface="Arial Regular"/>
        </a:defRPr>
      </a:lvl4pPr>
      <a:lvl5pPr algn="l" rtl="0" eaLnBrk="0" fontAlgn="base" hangingPunct="0">
        <a:lnSpc>
          <a:spcPct val="90000"/>
        </a:lnSpc>
        <a:spcBef>
          <a:spcPct val="0"/>
        </a:spcBef>
        <a:spcAft>
          <a:spcPct val="0"/>
        </a:spcAft>
        <a:defRPr sz="4400">
          <a:solidFill>
            <a:schemeClr val="tx1"/>
          </a:solidFill>
          <a:latin typeface="Arial Regular"/>
        </a:defRPr>
      </a:lvl5pPr>
      <a:lvl6pPr marL="457200" algn="l" rtl="0" fontAlgn="base">
        <a:lnSpc>
          <a:spcPct val="90000"/>
        </a:lnSpc>
        <a:spcBef>
          <a:spcPct val="0"/>
        </a:spcBef>
        <a:spcAft>
          <a:spcPct val="0"/>
        </a:spcAft>
        <a:defRPr sz="4400">
          <a:solidFill>
            <a:schemeClr val="tx1"/>
          </a:solidFill>
          <a:latin typeface="Arial Regular"/>
        </a:defRPr>
      </a:lvl6pPr>
      <a:lvl7pPr marL="914400" algn="l" rtl="0" fontAlgn="base">
        <a:lnSpc>
          <a:spcPct val="90000"/>
        </a:lnSpc>
        <a:spcBef>
          <a:spcPct val="0"/>
        </a:spcBef>
        <a:spcAft>
          <a:spcPct val="0"/>
        </a:spcAft>
        <a:defRPr sz="4400">
          <a:solidFill>
            <a:schemeClr val="tx1"/>
          </a:solidFill>
          <a:latin typeface="Arial Regular"/>
        </a:defRPr>
      </a:lvl7pPr>
      <a:lvl8pPr marL="1371600" algn="l" rtl="0" fontAlgn="base">
        <a:lnSpc>
          <a:spcPct val="90000"/>
        </a:lnSpc>
        <a:spcBef>
          <a:spcPct val="0"/>
        </a:spcBef>
        <a:spcAft>
          <a:spcPct val="0"/>
        </a:spcAft>
        <a:defRPr sz="4400">
          <a:solidFill>
            <a:schemeClr val="tx1"/>
          </a:solidFill>
          <a:latin typeface="Arial Regular"/>
        </a:defRPr>
      </a:lvl8pPr>
      <a:lvl9pPr marL="1828800" algn="l" rtl="0" fontAlgn="base">
        <a:lnSpc>
          <a:spcPct val="90000"/>
        </a:lnSpc>
        <a:spcBef>
          <a:spcPct val="0"/>
        </a:spcBef>
        <a:spcAft>
          <a:spcPct val="0"/>
        </a:spcAft>
        <a:defRPr sz="4400">
          <a:solidFill>
            <a:schemeClr val="tx1"/>
          </a:solidFill>
          <a:latin typeface="Arial Regular"/>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Regular"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Regular"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Regular"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Regular"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drfalk.co.uk/jorveza-1mg-oro-dipsersible-tablet/" TargetMode="External"/><Relationship Id="rId4" Type="http://schemas.openxmlformats.org/officeDocument/2006/relationships/hyperlink" Target="https://www.hpra.ie/homepage/about-us/report-an-issue/human-adverse-reaction-for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DF3202B-EE69-5248-B3B0-6BE12776673E}"/>
              </a:ext>
            </a:extLst>
          </p:cNvPr>
          <p:cNvSpPr>
            <a:spLocks noGrp="1"/>
          </p:cNvSpPr>
          <p:nvPr>
            <p:ph type="ctrTitle"/>
          </p:nvPr>
        </p:nvSpPr>
        <p:spPr/>
        <p:txBody>
          <a:bodyPr lIns="396000">
            <a:normAutofit/>
          </a:bodyPr>
          <a:lstStyle/>
          <a:p>
            <a:pPr>
              <a:lnSpc>
                <a:spcPct val="100000"/>
              </a:lnSpc>
            </a:pPr>
            <a:r>
              <a:rPr lang="en-GB" sz="2200" b="1" dirty="0"/>
              <a:t>Maintenance of remission in </a:t>
            </a:r>
            <a:br>
              <a:rPr lang="en-GB" sz="2200" b="1" dirty="0"/>
            </a:br>
            <a:r>
              <a:rPr lang="en-GB" sz="2200" b="1" dirty="0"/>
              <a:t>eosinophilic oesophagitis with </a:t>
            </a:r>
            <a:br>
              <a:rPr lang="en-GB" sz="2200" b="1" dirty="0"/>
            </a:br>
            <a:r>
              <a:rPr lang="en-GB" sz="2200" b="1" dirty="0"/>
              <a:t>Jorveza (orodispersible </a:t>
            </a:r>
            <a:br>
              <a:rPr lang="en-GB" sz="2200" b="1" dirty="0"/>
            </a:br>
            <a:r>
              <a:rPr lang="en-GB" sz="2200" b="1" dirty="0"/>
              <a:t>budesonide)</a:t>
            </a:r>
          </a:p>
        </p:txBody>
      </p:sp>
    </p:spTree>
    <p:extLst>
      <p:ext uri="{BB962C8B-B14F-4D97-AF65-F5344CB8AC3E}">
        <p14:creationId xmlns:p14="http://schemas.microsoft.com/office/powerpoint/2010/main" val="2457975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B8E03C-BCEB-F2D0-4F3A-B893F8F6668B}"/>
              </a:ext>
            </a:extLst>
          </p:cNvPr>
          <p:cNvPicPr>
            <a:picLocks noChangeAspect="1"/>
          </p:cNvPicPr>
          <p:nvPr/>
        </p:nvPicPr>
        <p:blipFill rotWithShape="1">
          <a:blip r:embed="rId2"/>
          <a:srcRect l="-1" t="-1" r="33003" b="24953"/>
          <a:stretch/>
        </p:blipFill>
        <p:spPr>
          <a:xfrm>
            <a:off x="2464036" y="1091180"/>
            <a:ext cx="6068789" cy="3627366"/>
          </a:xfrm>
          <a:prstGeom prst="rect">
            <a:avLst/>
          </a:prstGeom>
        </p:spPr>
      </p:pic>
      <p:cxnSp>
        <p:nvCxnSpPr>
          <p:cNvPr id="26" name="Straight Connector 25">
            <a:extLst>
              <a:ext uri="{FF2B5EF4-FFF2-40B4-BE49-F238E27FC236}">
                <a16:creationId xmlns:a16="http://schemas.microsoft.com/office/drawing/2014/main" id="{1B3ED769-1C94-7844-B1F5-D2AAAD3EA33A}"/>
              </a:ext>
            </a:extLst>
          </p:cNvPr>
          <p:cNvCxnSpPr>
            <a:cxnSpLocks/>
          </p:cNvCxnSpPr>
          <p:nvPr/>
        </p:nvCxnSpPr>
        <p:spPr>
          <a:xfrm>
            <a:off x="3125464" y="1940001"/>
            <a:ext cx="0" cy="213773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2FEE19B-6CF4-C047-A9C9-04D6BC56F32B}"/>
              </a:ext>
            </a:extLst>
          </p:cNvPr>
          <p:cNvSpPr/>
          <p:nvPr/>
        </p:nvSpPr>
        <p:spPr>
          <a:xfrm>
            <a:off x="4006650" y="2230287"/>
            <a:ext cx="522288" cy="18397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95000"/>
                  <a:lumOff val="5000"/>
                </a:schemeClr>
              </a:solidFill>
              <a:latin typeface="Arial Regular"/>
            </a:endParaRPr>
          </a:p>
        </p:txBody>
      </p:sp>
      <p:sp>
        <p:nvSpPr>
          <p:cNvPr id="28" name="Content Placeholder 12">
            <a:extLst>
              <a:ext uri="{FF2B5EF4-FFF2-40B4-BE49-F238E27FC236}">
                <a16:creationId xmlns:a16="http://schemas.microsoft.com/office/drawing/2014/main" id="{4A072E1C-0145-E74D-B284-5C361700BA53}"/>
              </a:ext>
            </a:extLst>
          </p:cNvPr>
          <p:cNvSpPr txBox="1">
            <a:spLocks noChangeArrowheads="1"/>
          </p:cNvSpPr>
          <p:nvPr/>
        </p:nvSpPr>
        <p:spPr bwMode="auto">
          <a:xfrm>
            <a:off x="3336354" y="1976646"/>
            <a:ext cx="522288" cy="20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600"/>
              </a:spcAft>
              <a:buFont typeface="Arial" panose="020B0604020202020204" pitchFamily="34" charset="0"/>
              <a:buNone/>
            </a:pPr>
            <a:r>
              <a:rPr lang="de-DE" altLang="en-US" sz="1100" b="1" dirty="0">
                <a:ea typeface="Arial Regular"/>
                <a:cs typeface="Arial Regular"/>
              </a:rPr>
              <a:t>86.8%</a:t>
            </a:r>
          </a:p>
        </p:txBody>
      </p:sp>
      <p:sp>
        <p:nvSpPr>
          <p:cNvPr id="29" name="Rectangle 28">
            <a:extLst>
              <a:ext uri="{FF2B5EF4-FFF2-40B4-BE49-F238E27FC236}">
                <a16:creationId xmlns:a16="http://schemas.microsoft.com/office/drawing/2014/main" id="{4B9F8C47-15B9-FC4B-98E5-E2D23CEA3845}"/>
              </a:ext>
            </a:extLst>
          </p:cNvPr>
          <p:cNvSpPr/>
          <p:nvPr/>
        </p:nvSpPr>
        <p:spPr>
          <a:xfrm>
            <a:off x="3345269" y="2186743"/>
            <a:ext cx="523875" cy="18801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95000"/>
                  <a:lumOff val="5000"/>
                </a:schemeClr>
              </a:solidFill>
              <a:latin typeface="Arial Regular"/>
            </a:endParaRPr>
          </a:p>
        </p:txBody>
      </p:sp>
      <p:sp>
        <p:nvSpPr>
          <p:cNvPr id="30" name="Content Placeholder 12">
            <a:extLst>
              <a:ext uri="{FF2B5EF4-FFF2-40B4-BE49-F238E27FC236}">
                <a16:creationId xmlns:a16="http://schemas.microsoft.com/office/drawing/2014/main" id="{509F8440-CBF0-874E-8E61-74175BA5E838}"/>
              </a:ext>
            </a:extLst>
          </p:cNvPr>
          <p:cNvSpPr txBox="1">
            <a:spLocks noChangeArrowheads="1"/>
          </p:cNvSpPr>
          <p:nvPr/>
        </p:nvSpPr>
        <p:spPr bwMode="auto">
          <a:xfrm>
            <a:off x="4002602" y="2032917"/>
            <a:ext cx="522287" cy="18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600"/>
              </a:spcAft>
              <a:buFont typeface="Arial" panose="020B0604020202020204" pitchFamily="34" charset="0"/>
              <a:buNone/>
            </a:pPr>
            <a:r>
              <a:rPr lang="de-DE" altLang="en-US" sz="1100" b="1" dirty="0">
                <a:ea typeface="Arial Regular"/>
                <a:cs typeface="Arial Regular"/>
              </a:rPr>
              <a:t>83.8%</a:t>
            </a:r>
          </a:p>
        </p:txBody>
      </p:sp>
      <p:cxnSp>
        <p:nvCxnSpPr>
          <p:cNvPr id="32" name="Straight Connector 31">
            <a:extLst>
              <a:ext uri="{FF2B5EF4-FFF2-40B4-BE49-F238E27FC236}">
                <a16:creationId xmlns:a16="http://schemas.microsoft.com/office/drawing/2014/main" id="{3162AF5C-B441-A249-9192-AB44BE60855A}"/>
              </a:ext>
            </a:extLst>
          </p:cNvPr>
          <p:cNvCxnSpPr>
            <a:cxnSpLocks/>
          </p:cNvCxnSpPr>
          <p:nvPr/>
        </p:nvCxnSpPr>
        <p:spPr>
          <a:xfrm flipH="1">
            <a:off x="3119116" y="4070072"/>
            <a:ext cx="226109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52DC1A25-C27D-4743-812B-E9E6CDABC6DB}"/>
              </a:ext>
            </a:extLst>
          </p:cNvPr>
          <p:cNvSpPr/>
          <p:nvPr/>
        </p:nvSpPr>
        <p:spPr>
          <a:xfrm>
            <a:off x="4670735" y="2143201"/>
            <a:ext cx="522288" cy="192365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95000"/>
                  <a:lumOff val="5000"/>
                </a:schemeClr>
              </a:solidFill>
              <a:latin typeface="Arial Regular"/>
            </a:endParaRPr>
          </a:p>
        </p:txBody>
      </p:sp>
      <p:sp>
        <p:nvSpPr>
          <p:cNvPr id="37" name="Content Placeholder 12">
            <a:extLst>
              <a:ext uri="{FF2B5EF4-FFF2-40B4-BE49-F238E27FC236}">
                <a16:creationId xmlns:a16="http://schemas.microsoft.com/office/drawing/2014/main" id="{DF2514D9-BF26-A847-BD6F-5D3A3479F508}"/>
              </a:ext>
            </a:extLst>
          </p:cNvPr>
          <p:cNvSpPr txBox="1">
            <a:spLocks noChangeArrowheads="1"/>
          </p:cNvSpPr>
          <p:nvPr/>
        </p:nvSpPr>
        <p:spPr bwMode="auto">
          <a:xfrm>
            <a:off x="4670736" y="1928935"/>
            <a:ext cx="5222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600"/>
              </a:spcAft>
              <a:buFont typeface="Arial" panose="020B0604020202020204" pitchFamily="34" charset="0"/>
              <a:buNone/>
            </a:pPr>
            <a:r>
              <a:rPr lang="de-DE" altLang="en-US" sz="1100" b="1" dirty="0">
                <a:solidFill>
                  <a:schemeClr val="accent1"/>
                </a:solidFill>
                <a:ea typeface="Arial Regular"/>
                <a:cs typeface="Arial Regular"/>
              </a:rPr>
              <a:t>89.7%</a:t>
            </a:r>
          </a:p>
        </p:txBody>
      </p:sp>
      <p:sp>
        <p:nvSpPr>
          <p:cNvPr id="44" name="Content Placeholder 12">
            <a:extLst>
              <a:ext uri="{FF2B5EF4-FFF2-40B4-BE49-F238E27FC236}">
                <a16:creationId xmlns:a16="http://schemas.microsoft.com/office/drawing/2014/main" id="{4D498778-36B9-E445-9A93-995BD7D2D499}"/>
              </a:ext>
            </a:extLst>
          </p:cNvPr>
          <p:cNvSpPr txBox="1">
            <a:spLocks noChangeArrowheads="1"/>
          </p:cNvSpPr>
          <p:nvPr/>
        </p:nvSpPr>
        <p:spPr bwMode="auto">
          <a:xfrm rot="16200000">
            <a:off x="1716216" y="3023955"/>
            <a:ext cx="2071688" cy="22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 </a:t>
            </a:r>
            <a:r>
              <a:rPr lang="de-DE" altLang="en-US" sz="800" dirty="0" err="1">
                <a:solidFill>
                  <a:schemeClr val="bg2">
                    <a:lumMod val="25000"/>
                  </a:schemeClr>
                </a:solidFill>
                <a:latin typeface="Arial" panose="020B0604020202020204" pitchFamily="34" charset="0"/>
                <a:ea typeface="Arial Regular"/>
                <a:cs typeface="Arial" panose="020B0604020202020204" pitchFamily="34" charset="0"/>
              </a:rPr>
              <a:t>patients</a:t>
            </a:r>
            <a:endParaRPr lang="de-DE" altLang="en-US" sz="800" dirty="0">
              <a:solidFill>
                <a:schemeClr val="bg2">
                  <a:lumMod val="25000"/>
                </a:schemeClr>
              </a:solidFill>
              <a:latin typeface="Arial" panose="020B0604020202020204" pitchFamily="34" charset="0"/>
              <a:ea typeface="Arial Regular"/>
              <a:cs typeface="Arial" panose="020B0604020202020204" pitchFamily="34" charset="0"/>
            </a:endParaRPr>
          </a:p>
        </p:txBody>
      </p:sp>
      <p:sp>
        <p:nvSpPr>
          <p:cNvPr id="45" name="Content Placeholder 12">
            <a:extLst>
              <a:ext uri="{FF2B5EF4-FFF2-40B4-BE49-F238E27FC236}">
                <a16:creationId xmlns:a16="http://schemas.microsoft.com/office/drawing/2014/main" id="{6D305827-A1FA-6943-ABAA-DD3201B993C9}"/>
              </a:ext>
            </a:extLst>
          </p:cNvPr>
          <p:cNvSpPr txBox="1">
            <a:spLocks noChangeArrowheads="1"/>
          </p:cNvSpPr>
          <p:nvPr/>
        </p:nvSpPr>
        <p:spPr bwMode="auto">
          <a:xfrm>
            <a:off x="2775991" y="1879020"/>
            <a:ext cx="205518" cy="206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r" eaLnBrk="1" hangingPunct="1">
              <a:lnSpc>
                <a:spcPct val="100000"/>
              </a:lnSpc>
              <a:spcBef>
                <a:spcPct val="0"/>
              </a:spcBef>
              <a:spcAft>
                <a:spcPts val="24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100</a:t>
            </a:r>
          </a:p>
          <a:p>
            <a:pPr algn="r" eaLnBrk="1" hangingPunct="1">
              <a:lnSpc>
                <a:spcPct val="100000"/>
              </a:lnSpc>
              <a:spcBef>
                <a:spcPct val="0"/>
              </a:spcBef>
              <a:spcAft>
                <a:spcPts val="24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80</a:t>
            </a:r>
          </a:p>
          <a:p>
            <a:pPr algn="r" eaLnBrk="1" hangingPunct="1">
              <a:lnSpc>
                <a:spcPct val="100000"/>
              </a:lnSpc>
              <a:spcBef>
                <a:spcPct val="0"/>
              </a:spcBef>
              <a:spcAft>
                <a:spcPts val="24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60</a:t>
            </a:r>
          </a:p>
          <a:p>
            <a:pPr algn="r" eaLnBrk="1" hangingPunct="1">
              <a:lnSpc>
                <a:spcPct val="100000"/>
              </a:lnSpc>
              <a:spcBef>
                <a:spcPct val="0"/>
              </a:spcBef>
              <a:spcAft>
                <a:spcPts val="24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40</a:t>
            </a:r>
          </a:p>
          <a:p>
            <a:pPr algn="r" eaLnBrk="1" hangingPunct="1">
              <a:lnSpc>
                <a:spcPct val="100000"/>
              </a:lnSpc>
              <a:spcBef>
                <a:spcPct val="0"/>
              </a:spcBef>
              <a:spcAft>
                <a:spcPts val="24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20</a:t>
            </a:r>
          </a:p>
          <a:p>
            <a:pPr algn="r" eaLnBrk="1" hangingPunct="1">
              <a:lnSpc>
                <a:spcPct val="100000"/>
              </a:lnSpc>
              <a:spcBef>
                <a:spcPct val="0"/>
              </a:spcBef>
              <a:spcAft>
                <a:spcPts val="24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0</a:t>
            </a:r>
          </a:p>
        </p:txBody>
      </p:sp>
      <p:sp>
        <p:nvSpPr>
          <p:cNvPr id="46" name="Content Placeholder 12">
            <a:extLst>
              <a:ext uri="{FF2B5EF4-FFF2-40B4-BE49-F238E27FC236}">
                <a16:creationId xmlns:a16="http://schemas.microsoft.com/office/drawing/2014/main" id="{98A1BF60-2AAC-574A-8751-D4DE393AFA47}"/>
              </a:ext>
            </a:extLst>
          </p:cNvPr>
          <p:cNvSpPr txBox="1">
            <a:spLocks noChangeArrowheads="1"/>
          </p:cNvSpPr>
          <p:nvPr/>
        </p:nvSpPr>
        <p:spPr bwMode="auto">
          <a:xfrm>
            <a:off x="426530" y="1102486"/>
            <a:ext cx="1931875" cy="3627366"/>
          </a:xfrm>
          <a:prstGeom prst="rect">
            <a:avLst/>
          </a:prstGeom>
          <a:solidFill>
            <a:schemeClr val="tx1"/>
          </a:solidFill>
          <a:ln>
            <a:noFill/>
          </a:ln>
        </p:spPr>
        <p:txBody>
          <a:bodyPr lIns="144000" tIns="144000" rIns="144000" bIns="144000"/>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nSpc>
                <a:spcPct val="100000"/>
              </a:lnSpc>
              <a:buNone/>
            </a:pPr>
            <a:r>
              <a:rPr lang="en-US" altLang="en-US" sz="1200" dirty="0">
                <a:solidFill>
                  <a:schemeClr val="bg1"/>
                </a:solidFill>
              </a:rPr>
              <a:t>Food impaction requiring endoscopic intervention occurred in two patients receiving placebo, but in no </a:t>
            </a:r>
            <a:r>
              <a:rPr lang="en-US" altLang="en-US" sz="1200" dirty="0" err="1">
                <a:solidFill>
                  <a:schemeClr val="bg1"/>
                </a:solidFill>
              </a:rPr>
              <a:t>Jorveza</a:t>
            </a:r>
            <a:r>
              <a:rPr lang="en-US" altLang="en-US" sz="1200" dirty="0">
                <a:solidFill>
                  <a:schemeClr val="bg1"/>
                </a:solidFill>
              </a:rPr>
              <a:t> patient</a:t>
            </a:r>
          </a:p>
          <a:p>
            <a:pPr>
              <a:lnSpc>
                <a:spcPct val="100000"/>
              </a:lnSpc>
              <a:buNone/>
            </a:pPr>
            <a:r>
              <a:rPr lang="en-US" altLang="en-US" sz="1200" dirty="0">
                <a:solidFill>
                  <a:schemeClr val="bg1"/>
                </a:solidFill>
              </a:rPr>
              <a:t>Morning serum levels </a:t>
            </a:r>
            <a:br>
              <a:rPr lang="en-US" altLang="en-US" sz="1200" dirty="0">
                <a:solidFill>
                  <a:schemeClr val="bg1"/>
                </a:solidFill>
              </a:rPr>
            </a:br>
            <a:r>
              <a:rPr lang="en-US" altLang="en-US" sz="1200" dirty="0">
                <a:solidFill>
                  <a:schemeClr val="bg1"/>
                </a:solidFill>
              </a:rPr>
              <a:t>of cortisol were in the normal range at baseline and did not significantly change during treatment</a:t>
            </a:r>
          </a:p>
        </p:txBody>
      </p:sp>
      <p:cxnSp>
        <p:nvCxnSpPr>
          <p:cNvPr id="31" name="Straight Connector 30">
            <a:extLst>
              <a:ext uri="{FF2B5EF4-FFF2-40B4-BE49-F238E27FC236}">
                <a16:creationId xmlns:a16="http://schemas.microsoft.com/office/drawing/2014/main" id="{E0945777-7A5E-0F48-820C-73A59D53DB6B}"/>
              </a:ext>
            </a:extLst>
          </p:cNvPr>
          <p:cNvCxnSpPr>
            <a:cxnSpLocks/>
          </p:cNvCxnSpPr>
          <p:nvPr/>
        </p:nvCxnSpPr>
        <p:spPr>
          <a:xfrm>
            <a:off x="6110420" y="1931507"/>
            <a:ext cx="0" cy="213773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BB6FC48-7817-BB4B-948E-48AD50F087DA}"/>
              </a:ext>
            </a:extLst>
          </p:cNvPr>
          <p:cNvSpPr/>
          <p:nvPr/>
        </p:nvSpPr>
        <p:spPr>
          <a:xfrm>
            <a:off x="6991606" y="3864852"/>
            <a:ext cx="522288" cy="2056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95000"/>
                  <a:lumOff val="5000"/>
                </a:schemeClr>
              </a:solidFill>
              <a:latin typeface="Arial Regular"/>
            </a:endParaRPr>
          </a:p>
        </p:txBody>
      </p:sp>
      <p:sp>
        <p:nvSpPr>
          <p:cNvPr id="39" name="Content Placeholder 12">
            <a:extLst>
              <a:ext uri="{FF2B5EF4-FFF2-40B4-BE49-F238E27FC236}">
                <a16:creationId xmlns:a16="http://schemas.microsoft.com/office/drawing/2014/main" id="{7F6AA48C-B938-2E40-9288-F963234EE3F4}"/>
              </a:ext>
            </a:extLst>
          </p:cNvPr>
          <p:cNvSpPr txBox="1">
            <a:spLocks noChangeArrowheads="1"/>
          </p:cNvSpPr>
          <p:nvPr/>
        </p:nvSpPr>
        <p:spPr bwMode="auto">
          <a:xfrm>
            <a:off x="6321310" y="3622943"/>
            <a:ext cx="522288" cy="20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600"/>
              </a:spcAft>
              <a:buFont typeface="Arial" panose="020B0604020202020204" pitchFamily="34" charset="0"/>
              <a:buNone/>
            </a:pPr>
            <a:r>
              <a:rPr lang="de-DE" altLang="en-US" sz="1100" b="1" dirty="0">
                <a:ea typeface="Arial Regular"/>
                <a:cs typeface="Arial Regular"/>
              </a:rPr>
              <a:t>11.8%</a:t>
            </a:r>
          </a:p>
        </p:txBody>
      </p:sp>
      <p:sp>
        <p:nvSpPr>
          <p:cNvPr id="47" name="Rectangle 46">
            <a:extLst>
              <a:ext uri="{FF2B5EF4-FFF2-40B4-BE49-F238E27FC236}">
                <a16:creationId xmlns:a16="http://schemas.microsoft.com/office/drawing/2014/main" id="{CBB784B0-083B-DF43-80D8-7A2D39EBBEB9}"/>
              </a:ext>
            </a:extLst>
          </p:cNvPr>
          <p:cNvSpPr/>
          <p:nvPr/>
        </p:nvSpPr>
        <p:spPr>
          <a:xfrm>
            <a:off x="6330225" y="3835736"/>
            <a:ext cx="523875" cy="231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95000"/>
                  <a:lumOff val="5000"/>
                </a:schemeClr>
              </a:solidFill>
              <a:latin typeface="Arial Regular"/>
            </a:endParaRPr>
          </a:p>
        </p:txBody>
      </p:sp>
      <p:sp>
        <p:nvSpPr>
          <p:cNvPr id="49" name="Content Placeholder 12">
            <a:extLst>
              <a:ext uri="{FF2B5EF4-FFF2-40B4-BE49-F238E27FC236}">
                <a16:creationId xmlns:a16="http://schemas.microsoft.com/office/drawing/2014/main" id="{DA83565F-5CC1-E24E-9BB7-1740FBFE7D54}"/>
              </a:ext>
            </a:extLst>
          </p:cNvPr>
          <p:cNvSpPr txBox="1">
            <a:spLocks noChangeArrowheads="1"/>
          </p:cNvSpPr>
          <p:nvPr/>
        </p:nvSpPr>
        <p:spPr bwMode="auto">
          <a:xfrm>
            <a:off x="6987558" y="3637414"/>
            <a:ext cx="522287" cy="18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600"/>
              </a:spcAft>
              <a:buFont typeface="Arial" panose="020B0604020202020204" pitchFamily="34" charset="0"/>
              <a:buNone/>
            </a:pPr>
            <a:r>
              <a:rPr lang="de-DE" altLang="en-US" sz="1100" b="1" dirty="0">
                <a:ea typeface="Arial Regular"/>
                <a:cs typeface="Arial Regular"/>
              </a:rPr>
              <a:t>10.3%</a:t>
            </a:r>
          </a:p>
        </p:txBody>
      </p:sp>
      <p:sp>
        <p:nvSpPr>
          <p:cNvPr id="53" name="Rectangle 52">
            <a:extLst>
              <a:ext uri="{FF2B5EF4-FFF2-40B4-BE49-F238E27FC236}">
                <a16:creationId xmlns:a16="http://schemas.microsoft.com/office/drawing/2014/main" id="{FCE0F4E8-3A09-4A45-8FBC-4E8DFC56498F}"/>
              </a:ext>
            </a:extLst>
          </p:cNvPr>
          <p:cNvSpPr/>
          <p:nvPr/>
        </p:nvSpPr>
        <p:spPr>
          <a:xfrm>
            <a:off x="7655691" y="2741615"/>
            <a:ext cx="522288" cy="133459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95000"/>
                  <a:lumOff val="5000"/>
                </a:schemeClr>
              </a:solidFill>
              <a:latin typeface="Arial Regular"/>
            </a:endParaRPr>
          </a:p>
        </p:txBody>
      </p:sp>
      <p:sp>
        <p:nvSpPr>
          <p:cNvPr id="56" name="Content Placeholder 12">
            <a:extLst>
              <a:ext uri="{FF2B5EF4-FFF2-40B4-BE49-F238E27FC236}">
                <a16:creationId xmlns:a16="http://schemas.microsoft.com/office/drawing/2014/main" id="{493C938D-426B-FD48-B351-13DD76AB600C}"/>
              </a:ext>
            </a:extLst>
          </p:cNvPr>
          <p:cNvSpPr txBox="1">
            <a:spLocks noChangeArrowheads="1"/>
          </p:cNvSpPr>
          <p:nvPr/>
        </p:nvSpPr>
        <p:spPr bwMode="auto">
          <a:xfrm rot="16200000">
            <a:off x="4701172" y="3015461"/>
            <a:ext cx="2071688" cy="22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 </a:t>
            </a:r>
            <a:r>
              <a:rPr lang="de-DE" altLang="en-US" sz="800" dirty="0" err="1">
                <a:solidFill>
                  <a:schemeClr val="bg2">
                    <a:lumMod val="25000"/>
                  </a:schemeClr>
                </a:solidFill>
                <a:latin typeface="Arial" panose="020B0604020202020204" pitchFamily="34" charset="0"/>
                <a:ea typeface="Arial Regular"/>
                <a:cs typeface="Arial" panose="020B0604020202020204" pitchFamily="34" charset="0"/>
              </a:rPr>
              <a:t>patients</a:t>
            </a:r>
            <a:endParaRPr lang="de-DE" altLang="en-US" sz="800" dirty="0">
              <a:solidFill>
                <a:schemeClr val="bg2">
                  <a:lumMod val="25000"/>
                </a:schemeClr>
              </a:solidFill>
              <a:latin typeface="Arial" panose="020B0604020202020204" pitchFamily="34" charset="0"/>
              <a:ea typeface="Arial Regular"/>
              <a:cs typeface="Arial" panose="020B0604020202020204" pitchFamily="34" charset="0"/>
            </a:endParaRPr>
          </a:p>
        </p:txBody>
      </p:sp>
      <p:sp>
        <p:nvSpPr>
          <p:cNvPr id="57" name="Content Placeholder 12">
            <a:extLst>
              <a:ext uri="{FF2B5EF4-FFF2-40B4-BE49-F238E27FC236}">
                <a16:creationId xmlns:a16="http://schemas.microsoft.com/office/drawing/2014/main" id="{DB32FC52-3D2C-5146-B3EA-706F5E7EEAD6}"/>
              </a:ext>
            </a:extLst>
          </p:cNvPr>
          <p:cNvSpPr txBox="1">
            <a:spLocks noChangeArrowheads="1"/>
          </p:cNvSpPr>
          <p:nvPr/>
        </p:nvSpPr>
        <p:spPr bwMode="auto">
          <a:xfrm>
            <a:off x="5761225" y="1870526"/>
            <a:ext cx="205240" cy="206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r" eaLnBrk="1" hangingPunct="1">
              <a:lnSpc>
                <a:spcPct val="100000"/>
              </a:lnSpc>
              <a:spcBef>
                <a:spcPct val="0"/>
              </a:spcBef>
              <a:spcAft>
                <a:spcPts val="24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100</a:t>
            </a:r>
          </a:p>
          <a:p>
            <a:pPr algn="r" eaLnBrk="1" hangingPunct="1">
              <a:lnSpc>
                <a:spcPct val="100000"/>
              </a:lnSpc>
              <a:spcBef>
                <a:spcPct val="0"/>
              </a:spcBef>
              <a:spcAft>
                <a:spcPts val="24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80</a:t>
            </a:r>
          </a:p>
          <a:p>
            <a:pPr algn="r" eaLnBrk="1" hangingPunct="1">
              <a:lnSpc>
                <a:spcPct val="100000"/>
              </a:lnSpc>
              <a:spcBef>
                <a:spcPct val="0"/>
              </a:spcBef>
              <a:spcAft>
                <a:spcPts val="24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60</a:t>
            </a:r>
          </a:p>
          <a:p>
            <a:pPr algn="r" eaLnBrk="1" hangingPunct="1">
              <a:lnSpc>
                <a:spcPct val="100000"/>
              </a:lnSpc>
              <a:spcBef>
                <a:spcPct val="0"/>
              </a:spcBef>
              <a:spcAft>
                <a:spcPts val="24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40</a:t>
            </a:r>
          </a:p>
          <a:p>
            <a:pPr algn="r" eaLnBrk="1" hangingPunct="1">
              <a:lnSpc>
                <a:spcPct val="100000"/>
              </a:lnSpc>
              <a:spcBef>
                <a:spcPct val="0"/>
              </a:spcBef>
              <a:spcAft>
                <a:spcPts val="24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20</a:t>
            </a:r>
          </a:p>
          <a:p>
            <a:pPr algn="r" eaLnBrk="1" hangingPunct="1">
              <a:lnSpc>
                <a:spcPct val="100000"/>
              </a:lnSpc>
              <a:spcBef>
                <a:spcPct val="0"/>
              </a:spcBef>
              <a:spcAft>
                <a:spcPts val="24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0</a:t>
            </a:r>
          </a:p>
        </p:txBody>
      </p:sp>
      <p:sp>
        <p:nvSpPr>
          <p:cNvPr id="54" name="Content Placeholder 12">
            <a:extLst>
              <a:ext uri="{FF2B5EF4-FFF2-40B4-BE49-F238E27FC236}">
                <a16:creationId xmlns:a16="http://schemas.microsoft.com/office/drawing/2014/main" id="{408A29C5-319B-DC46-B533-DBF9EE804A51}"/>
              </a:ext>
            </a:extLst>
          </p:cNvPr>
          <p:cNvSpPr txBox="1">
            <a:spLocks noChangeArrowheads="1"/>
          </p:cNvSpPr>
          <p:nvPr/>
        </p:nvSpPr>
        <p:spPr bwMode="auto">
          <a:xfrm>
            <a:off x="7655692" y="2520246"/>
            <a:ext cx="5222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600"/>
              </a:spcAft>
              <a:buFont typeface="Arial" panose="020B0604020202020204" pitchFamily="34" charset="0"/>
              <a:buNone/>
            </a:pPr>
            <a:r>
              <a:rPr lang="de-DE" altLang="en-US" sz="1100" b="1" dirty="0">
                <a:solidFill>
                  <a:schemeClr val="accent1"/>
                </a:solidFill>
                <a:ea typeface="Arial Regular"/>
                <a:cs typeface="Arial Regular"/>
              </a:rPr>
              <a:t>61.8%</a:t>
            </a:r>
          </a:p>
        </p:txBody>
      </p:sp>
      <p:sp>
        <p:nvSpPr>
          <p:cNvPr id="38" name="Rectangle 1">
            <a:extLst>
              <a:ext uri="{FF2B5EF4-FFF2-40B4-BE49-F238E27FC236}">
                <a16:creationId xmlns:a16="http://schemas.microsoft.com/office/drawing/2014/main" id="{042E1E26-D6AA-4A4B-9B3D-2D029AF6E98A}"/>
              </a:ext>
            </a:extLst>
          </p:cNvPr>
          <p:cNvSpPr>
            <a:spLocks noChangeArrowheads="1"/>
          </p:cNvSpPr>
          <p:nvPr/>
        </p:nvSpPr>
        <p:spPr bwMode="auto">
          <a:xfrm>
            <a:off x="431800" y="250798"/>
            <a:ext cx="614655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742950" indent="-28575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nSpc>
                <a:spcPct val="100000"/>
              </a:lnSpc>
              <a:buNone/>
            </a:pPr>
            <a:r>
              <a:rPr lang="en-US" altLang="en-US" sz="1800" b="1" dirty="0"/>
              <a:t>The frequency of adverse events was similar in the </a:t>
            </a:r>
            <a:r>
              <a:rPr lang="en-US" altLang="en-US" sz="1800" b="1" dirty="0" err="1"/>
              <a:t>Jorveza</a:t>
            </a:r>
            <a:r>
              <a:rPr lang="en-US" altLang="en-US" sz="1800" b="1" dirty="0"/>
              <a:t> and placebo groups</a:t>
            </a:r>
            <a:r>
              <a:rPr lang="en-US" altLang="en-US" sz="1800" b="1" baseline="30000" dirty="0"/>
              <a:t>1</a:t>
            </a:r>
          </a:p>
        </p:txBody>
      </p:sp>
      <p:sp>
        <p:nvSpPr>
          <p:cNvPr id="34" name="Content Placeholder 12">
            <a:extLst>
              <a:ext uri="{FF2B5EF4-FFF2-40B4-BE49-F238E27FC236}">
                <a16:creationId xmlns:a16="http://schemas.microsoft.com/office/drawing/2014/main" id="{DD7694A0-A8CF-FA48-89C3-0DDA71EFA152}"/>
              </a:ext>
            </a:extLst>
          </p:cNvPr>
          <p:cNvSpPr txBox="1">
            <a:spLocks noChangeArrowheads="1"/>
          </p:cNvSpPr>
          <p:nvPr/>
        </p:nvSpPr>
        <p:spPr bwMode="auto">
          <a:xfrm>
            <a:off x="2821645" y="4386955"/>
            <a:ext cx="4165913" cy="26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hangingPunct="1">
              <a:spcAft>
                <a:spcPts val="0"/>
              </a:spcAft>
              <a:buFont typeface="Arial" panose="020B0604020202020204" pitchFamily="34" charset="0"/>
              <a:buNone/>
              <a:defRPr/>
            </a:pPr>
            <a:r>
              <a:rPr lang="de-DE" altLang="en-US" sz="900" dirty="0" err="1">
                <a:solidFill>
                  <a:schemeClr val="bg2">
                    <a:lumMod val="25000"/>
                  </a:schemeClr>
                </a:solidFill>
                <a:latin typeface="Arial" panose="020B0604020202020204" pitchFamily="34" charset="0"/>
                <a:ea typeface="Arial Regular"/>
                <a:cs typeface="Arial" panose="020B0604020202020204" pitchFamily="34" charset="0"/>
              </a:rPr>
              <a:t>Jorveza</a:t>
            </a:r>
            <a:r>
              <a:rPr lang="de-DE" altLang="en-US" sz="900" dirty="0">
                <a:solidFill>
                  <a:schemeClr val="bg2">
                    <a:lumMod val="25000"/>
                  </a:schemeClr>
                </a:solidFill>
                <a:latin typeface="Arial" panose="020B0604020202020204" pitchFamily="34" charset="0"/>
                <a:ea typeface="Arial Regular"/>
                <a:cs typeface="Arial" panose="020B0604020202020204" pitchFamily="34" charset="0"/>
              </a:rPr>
              <a:t> 1 mg </a:t>
            </a:r>
            <a:r>
              <a:rPr lang="de-DE" altLang="en-US" sz="900" dirty="0" err="1">
                <a:solidFill>
                  <a:schemeClr val="bg2">
                    <a:lumMod val="25000"/>
                  </a:schemeClr>
                </a:solidFill>
                <a:latin typeface="Arial" panose="020B0604020202020204" pitchFamily="34" charset="0"/>
                <a:ea typeface="Arial Regular"/>
                <a:cs typeface="Arial" panose="020B0604020202020204" pitchFamily="34" charset="0"/>
              </a:rPr>
              <a:t>bd</a:t>
            </a:r>
            <a:r>
              <a:rPr lang="de-DE" altLang="en-US" sz="900" dirty="0">
                <a:solidFill>
                  <a:schemeClr val="bg2">
                    <a:lumMod val="25000"/>
                  </a:schemeClr>
                </a:solidFill>
                <a:latin typeface="Arial" panose="020B0604020202020204" pitchFamily="34" charset="0"/>
                <a:ea typeface="Arial Regular"/>
                <a:cs typeface="Arial" panose="020B0604020202020204" pitchFamily="34" charset="0"/>
              </a:rPr>
              <a:t> </a:t>
            </a:r>
            <a:r>
              <a:rPr lang="de-DE" altLang="en-US" sz="900" dirty="0" err="1">
                <a:solidFill>
                  <a:schemeClr val="bg2">
                    <a:lumMod val="25000"/>
                  </a:schemeClr>
                </a:solidFill>
                <a:latin typeface="Arial" panose="020B0604020202020204" pitchFamily="34" charset="0"/>
                <a:ea typeface="Arial Regular"/>
                <a:cs typeface="Arial" panose="020B0604020202020204" pitchFamily="34" charset="0"/>
              </a:rPr>
              <a:t>n</a:t>
            </a:r>
            <a:r>
              <a:rPr lang="de-DE" altLang="en-US" sz="900" dirty="0">
                <a:solidFill>
                  <a:schemeClr val="bg2">
                    <a:lumMod val="25000"/>
                  </a:schemeClr>
                </a:solidFill>
                <a:latin typeface="Arial" panose="020B0604020202020204" pitchFamily="34" charset="0"/>
                <a:ea typeface="Arial Regular"/>
                <a:cs typeface="Arial" panose="020B0604020202020204" pitchFamily="34" charset="0"/>
              </a:rPr>
              <a:t>=68            </a:t>
            </a:r>
            <a:r>
              <a:rPr lang="de-DE" altLang="en-US" sz="900" dirty="0" err="1">
                <a:solidFill>
                  <a:schemeClr val="bg2">
                    <a:lumMod val="25000"/>
                  </a:schemeClr>
                </a:solidFill>
                <a:latin typeface="Arial" panose="020B0604020202020204" pitchFamily="34" charset="0"/>
                <a:ea typeface="Arial Regular"/>
                <a:cs typeface="Arial" panose="020B0604020202020204" pitchFamily="34" charset="0"/>
              </a:rPr>
              <a:t>Jorveza</a:t>
            </a:r>
            <a:r>
              <a:rPr lang="de-DE" altLang="en-US" sz="900" dirty="0">
                <a:solidFill>
                  <a:schemeClr val="bg2">
                    <a:lumMod val="25000"/>
                  </a:schemeClr>
                </a:solidFill>
                <a:latin typeface="Arial" panose="020B0604020202020204" pitchFamily="34" charset="0"/>
                <a:ea typeface="Arial Regular"/>
                <a:cs typeface="Arial" panose="020B0604020202020204" pitchFamily="34" charset="0"/>
              </a:rPr>
              <a:t> 0.5 mg </a:t>
            </a:r>
            <a:r>
              <a:rPr lang="de-DE" altLang="en-US" sz="900" dirty="0" err="1">
                <a:solidFill>
                  <a:schemeClr val="bg2">
                    <a:lumMod val="25000"/>
                  </a:schemeClr>
                </a:solidFill>
                <a:latin typeface="Arial" panose="020B0604020202020204" pitchFamily="34" charset="0"/>
                <a:ea typeface="Arial Regular"/>
                <a:cs typeface="Arial" panose="020B0604020202020204" pitchFamily="34" charset="0"/>
              </a:rPr>
              <a:t>bd</a:t>
            </a:r>
            <a:r>
              <a:rPr lang="de-DE" altLang="en-US" sz="900" dirty="0">
                <a:solidFill>
                  <a:schemeClr val="bg2">
                    <a:lumMod val="25000"/>
                  </a:schemeClr>
                </a:solidFill>
                <a:latin typeface="Arial" panose="020B0604020202020204" pitchFamily="34" charset="0"/>
                <a:ea typeface="Arial Regular"/>
                <a:cs typeface="Arial" panose="020B0604020202020204" pitchFamily="34" charset="0"/>
              </a:rPr>
              <a:t> </a:t>
            </a:r>
            <a:r>
              <a:rPr lang="de-DE" altLang="en-US" sz="900" dirty="0" err="1">
                <a:solidFill>
                  <a:schemeClr val="bg2">
                    <a:lumMod val="25000"/>
                  </a:schemeClr>
                </a:solidFill>
                <a:latin typeface="Arial" panose="020B0604020202020204" pitchFamily="34" charset="0"/>
                <a:ea typeface="Arial Regular"/>
                <a:cs typeface="Arial" panose="020B0604020202020204" pitchFamily="34" charset="0"/>
              </a:rPr>
              <a:t>n</a:t>
            </a:r>
            <a:r>
              <a:rPr lang="de-DE" altLang="en-US" sz="900" dirty="0">
                <a:solidFill>
                  <a:schemeClr val="bg2">
                    <a:lumMod val="25000"/>
                  </a:schemeClr>
                </a:solidFill>
                <a:latin typeface="Arial" panose="020B0604020202020204" pitchFamily="34" charset="0"/>
                <a:ea typeface="Arial Regular"/>
                <a:cs typeface="Arial" panose="020B0604020202020204" pitchFamily="34" charset="0"/>
              </a:rPr>
              <a:t>=68              Placebo </a:t>
            </a:r>
            <a:r>
              <a:rPr lang="de-DE" altLang="en-US" sz="900" dirty="0" err="1">
                <a:solidFill>
                  <a:schemeClr val="bg2">
                    <a:lumMod val="25000"/>
                  </a:schemeClr>
                </a:solidFill>
                <a:latin typeface="Arial" panose="020B0604020202020204" pitchFamily="34" charset="0"/>
                <a:ea typeface="Arial Regular"/>
                <a:cs typeface="Arial" panose="020B0604020202020204" pitchFamily="34" charset="0"/>
              </a:rPr>
              <a:t>n</a:t>
            </a:r>
            <a:r>
              <a:rPr lang="de-DE" altLang="en-US" sz="900" dirty="0">
                <a:solidFill>
                  <a:schemeClr val="bg2">
                    <a:lumMod val="25000"/>
                  </a:schemeClr>
                </a:solidFill>
                <a:latin typeface="Arial" panose="020B0604020202020204" pitchFamily="34" charset="0"/>
                <a:ea typeface="Arial Regular"/>
                <a:cs typeface="Arial" panose="020B0604020202020204" pitchFamily="34" charset="0"/>
              </a:rPr>
              <a:t>=68</a:t>
            </a:r>
          </a:p>
          <a:p>
            <a:pPr eaLnBrk="1" hangingPunct="1">
              <a:spcAft>
                <a:spcPts val="0"/>
              </a:spcAft>
              <a:buFont typeface="Arial" panose="020B0604020202020204" pitchFamily="34" charset="0"/>
              <a:buNone/>
              <a:defRPr/>
            </a:pPr>
            <a:endParaRPr lang="de-DE" altLang="en-US" sz="900" dirty="0">
              <a:solidFill>
                <a:schemeClr val="bg2">
                  <a:lumMod val="25000"/>
                </a:schemeClr>
              </a:solidFill>
              <a:latin typeface="Arial" panose="020B0604020202020204" pitchFamily="34" charset="0"/>
              <a:ea typeface="Arial Regular"/>
              <a:cs typeface="Arial" panose="020B0604020202020204" pitchFamily="34" charset="0"/>
            </a:endParaRPr>
          </a:p>
        </p:txBody>
      </p:sp>
      <p:sp>
        <p:nvSpPr>
          <p:cNvPr id="51" name="Rectangle 50">
            <a:extLst>
              <a:ext uri="{FF2B5EF4-FFF2-40B4-BE49-F238E27FC236}">
                <a16:creationId xmlns:a16="http://schemas.microsoft.com/office/drawing/2014/main" id="{137F2607-B0A7-224F-8FBD-24F2C9399510}"/>
              </a:ext>
            </a:extLst>
          </p:cNvPr>
          <p:cNvSpPr/>
          <p:nvPr/>
        </p:nvSpPr>
        <p:spPr>
          <a:xfrm flipV="1">
            <a:off x="2642389" y="4413590"/>
            <a:ext cx="133602" cy="101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95000"/>
                  <a:lumOff val="5000"/>
                </a:schemeClr>
              </a:solidFill>
              <a:latin typeface="Arial Regular"/>
            </a:endParaRPr>
          </a:p>
        </p:txBody>
      </p:sp>
      <p:sp>
        <p:nvSpPr>
          <p:cNvPr id="52" name="Rectangle 51">
            <a:extLst>
              <a:ext uri="{FF2B5EF4-FFF2-40B4-BE49-F238E27FC236}">
                <a16:creationId xmlns:a16="http://schemas.microsoft.com/office/drawing/2014/main" id="{A16E6E0B-E396-CF4B-8F50-CCDCE3A8E8B9}"/>
              </a:ext>
            </a:extLst>
          </p:cNvPr>
          <p:cNvSpPr/>
          <p:nvPr/>
        </p:nvSpPr>
        <p:spPr>
          <a:xfrm flipV="1">
            <a:off x="4140179" y="4413590"/>
            <a:ext cx="133602" cy="10120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95000"/>
                  <a:lumOff val="5000"/>
                </a:schemeClr>
              </a:solidFill>
              <a:latin typeface="Arial Regular"/>
            </a:endParaRPr>
          </a:p>
        </p:txBody>
      </p:sp>
      <p:sp>
        <p:nvSpPr>
          <p:cNvPr id="55" name="Rectangle 54">
            <a:extLst>
              <a:ext uri="{FF2B5EF4-FFF2-40B4-BE49-F238E27FC236}">
                <a16:creationId xmlns:a16="http://schemas.microsoft.com/office/drawing/2014/main" id="{A0796D8D-0CAD-5341-BAFB-703DA6C8DAF8}"/>
              </a:ext>
            </a:extLst>
          </p:cNvPr>
          <p:cNvSpPr/>
          <p:nvPr/>
        </p:nvSpPr>
        <p:spPr>
          <a:xfrm flipV="1">
            <a:off x="5797044" y="4413590"/>
            <a:ext cx="133602" cy="10120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95000"/>
                  <a:lumOff val="5000"/>
                </a:schemeClr>
              </a:solidFill>
              <a:latin typeface="Arial Regular"/>
            </a:endParaRPr>
          </a:p>
        </p:txBody>
      </p:sp>
      <p:sp>
        <p:nvSpPr>
          <p:cNvPr id="40" name="Title 3">
            <a:extLst>
              <a:ext uri="{FF2B5EF4-FFF2-40B4-BE49-F238E27FC236}">
                <a16:creationId xmlns:a16="http://schemas.microsoft.com/office/drawing/2014/main" id="{DC6BBB07-21B7-9441-84C9-2C0159CDCFCD}"/>
              </a:ext>
            </a:extLst>
          </p:cNvPr>
          <p:cNvSpPr txBox="1">
            <a:spLocks/>
          </p:cNvSpPr>
          <p:nvPr/>
        </p:nvSpPr>
        <p:spPr>
          <a:xfrm>
            <a:off x="2471571" y="1184744"/>
            <a:ext cx="2895362" cy="541448"/>
          </a:xfrm>
          <a:prstGeom prst="rect">
            <a:avLst/>
          </a:prstGeom>
          <a:no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pPr>
              <a:spcAft>
                <a:spcPts val="600"/>
              </a:spcAft>
            </a:pPr>
            <a:r>
              <a:rPr lang="en-GB" altLang="en-US" sz="1200" b="1" dirty="0">
                <a:solidFill>
                  <a:schemeClr val="bg2">
                    <a:lumMod val="25000"/>
                  </a:schemeClr>
                </a:solidFill>
                <a:latin typeface="Arial" panose="020B0604020202020204" pitchFamily="34" charset="0"/>
                <a:ea typeface="Arial Regular"/>
                <a:cs typeface="Arial" panose="020B0604020202020204" pitchFamily="34" charset="0"/>
              </a:rPr>
              <a:t>Adverse events</a:t>
            </a:r>
            <a:br>
              <a:rPr lang="en-GB" altLang="en-US" sz="1200" b="1" dirty="0">
                <a:solidFill>
                  <a:schemeClr val="bg2">
                    <a:lumMod val="25000"/>
                  </a:schemeClr>
                </a:solidFill>
                <a:latin typeface="Arial" panose="020B0604020202020204" pitchFamily="34" charset="0"/>
                <a:ea typeface="Arial Regular"/>
                <a:cs typeface="Arial" panose="020B0604020202020204" pitchFamily="34" charset="0"/>
              </a:rPr>
            </a:br>
            <a:endParaRPr lang="en-GB" altLang="en-US" sz="1200" b="1" dirty="0">
              <a:solidFill>
                <a:schemeClr val="bg2">
                  <a:lumMod val="25000"/>
                </a:schemeClr>
              </a:solidFill>
              <a:latin typeface="Arial" panose="020B0604020202020204" pitchFamily="34" charset="0"/>
              <a:ea typeface="Arial Regular"/>
              <a:cs typeface="Arial" panose="020B0604020202020204" pitchFamily="34" charset="0"/>
            </a:endParaRPr>
          </a:p>
        </p:txBody>
      </p:sp>
      <p:sp>
        <p:nvSpPr>
          <p:cNvPr id="41" name="Title 3">
            <a:extLst>
              <a:ext uri="{FF2B5EF4-FFF2-40B4-BE49-F238E27FC236}">
                <a16:creationId xmlns:a16="http://schemas.microsoft.com/office/drawing/2014/main" id="{D2226AE6-2D84-AF4B-B76C-CA3EDE7E57D6}"/>
              </a:ext>
            </a:extLst>
          </p:cNvPr>
          <p:cNvSpPr txBox="1">
            <a:spLocks/>
          </p:cNvSpPr>
          <p:nvPr/>
        </p:nvSpPr>
        <p:spPr>
          <a:xfrm>
            <a:off x="5619363" y="1182949"/>
            <a:ext cx="2820867" cy="541448"/>
          </a:xfrm>
          <a:prstGeom prst="rect">
            <a:avLst/>
          </a:prstGeom>
          <a:no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pPr>
              <a:spcAft>
                <a:spcPts val="600"/>
              </a:spcAft>
            </a:pPr>
            <a:r>
              <a:rPr lang="en-GB" altLang="en-US" sz="1200" b="1" dirty="0">
                <a:solidFill>
                  <a:schemeClr val="bg2">
                    <a:lumMod val="25000"/>
                  </a:schemeClr>
                </a:solidFill>
                <a:latin typeface="Arial" panose="020B0604020202020204" pitchFamily="34" charset="0"/>
                <a:ea typeface="Arial Regular"/>
                <a:cs typeface="Arial" panose="020B0604020202020204" pitchFamily="34" charset="0"/>
              </a:rPr>
              <a:t>Adverse events leading to </a:t>
            </a:r>
            <a:br>
              <a:rPr lang="en-GB" altLang="en-US" sz="1200" b="1" dirty="0">
                <a:solidFill>
                  <a:schemeClr val="bg2">
                    <a:lumMod val="25000"/>
                  </a:schemeClr>
                </a:solidFill>
                <a:latin typeface="Arial" panose="020B0604020202020204" pitchFamily="34" charset="0"/>
                <a:ea typeface="Arial Regular"/>
                <a:cs typeface="Arial" panose="020B0604020202020204" pitchFamily="34" charset="0"/>
              </a:rPr>
            </a:br>
            <a:r>
              <a:rPr lang="en-GB" altLang="en-US" sz="1200" b="1" dirty="0">
                <a:solidFill>
                  <a:schemeClr val="bg2">
                    <a:lumMod val="25000"/>
                  </a:schemeClr>
                </a:solidFill>
                <a:latin typeface="Arial" panose="020B0604020202020204" pitchFamily="34" charset="0"/>
                <a:ea typeface="Arial Regular"/>
                <a:cs typeface="Arial" panose="020B0604020202020204" pitchFamily="34" charset="0"/>
              </a:rPr>
              <a:t>drug withdrawal</a:t>
            </a:r>
          </a:p>
        </p:txBody>
      </p:sp>
      <p:sp>
        <p:nvSpPr>
          <p:cNvPr id="2" name="Content Placeholder 12">
            <a:extLst>
              <a:ext uri="{FF2B5EF4-FFF2-40B4-BE49-F238E27FC236}">
                <a16:creationId xmlns:a16="http://schemas.microsoft.com/office/drawing/2014/main" id="{69CA6876-6154-32E1-CE24-7B6529362CCF}"/>
              </a:ext>
            </a:extLst>
          </p:cNvPr>
          <p:cNvSpPr txBox="1">
            <a:spLocks noChangeArrowheads="1"/>
          </p:cNvSpPr>
          <p:nvPr/>
        </p:nvSpPr>
        <p:spPr bwMode="auto">
          <a:xfrm>
            <a:off x="428624" y="5657888"/>
            <a:ext cx="4860293" cy="36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eaLnBrk="1" hangingPunct="1">
              <a:lnSpc>
                <a:spcPct val="100000"/>
              </a:lnSpc>
              <a:spcBef>
                <a:spcPct val="0"/>
              </a:spcBef>
              <a:spcAft>
                <a:spcPts val="300"/>
              </a:spcAft>
              <a:buFont typeface="Arial" panose="020B0604020202020204" pitchFamily="34" charset="0"/>
              <a:buAutoNum type="arabicPeriod"/>
            </a:pPr>
            <a:r>
              <a:rPr lang="en-GB" altLang="en-US" sz="900" dirty="0">
                <a:solidFill>
                  <a:schemeClr val="bg1"/>
                </a:solidFill>
                <a:latin typeface="Arial" panose="020B0604020202020204" pitchFamily="34" charset="0"/>
                <a:ea typeface="Arial Regular"/>
                <a:cs typeface="Arial" panose="020B0604020202020204" pitchFamily="34" charset="0"/>
              </a:rPr>
              <a:t>Straumann A </a:t>
            </a:r>
            <a:r>
              <a:rPr lang="en-GB" altLang="en-US" sz="900" i="1" dirty="0">
                <a:solidFill>
                  <a:schemeClr val="bg1"/>
                </a:solidFill>
                <a:latin typeface="Arial" panose="020B0604020202020204" pitchFamily="34" charset="0"/>
                <a:ea typeface="Arial Regular"/>
                <a:cs typeface="Arial" panose="020B0604020202020204" pitchFamily="34" charset="0"/>
              </a:rPr>
              <a:t>et al</a:t>
            </a:r>
            <a:r>
              <a:rPr lang="en-GB" altLang="en-US" sz="900" dirty="0">
                <a:solidFill>
                  <a:schemeClr val="bg1"/>
                </a:solidFill>
                <a:latin typeface="Arial" panose="020B0604020202020204" pitchFamily="34" charset="0"/>
                <a:ea typeface="Arial Regular"/>
                <a:cs typeface="Arial" panose="020B0604020202020204" pitchFamily="34" charset="0"/>
              </a:rPr>
              <a:t>. Gastroenterology 2020; 159(5): 1672-85.</a:t>
            </a:r>
          </a:p>
        </p:txBody>
      </p:sp>
      <p:cxnSp>
        <p:nvCxnSpPr>
          <p:cNvPr id="50" name="Straight Connector 49">
            <a:extLst>
              <a:ext uri="{FF2B5EF4-FFF2-40B4-BE49-F238E27FC236}">
                <a16:creationId xmlns:a16="http://schemas.microsoft.com/office/drawing/2014/main" id="{D4D5EBB9-836C-084C-81B6-360B08F6837A}"/>
              </a:ext>
            </a:extLst>
          </p:cNvPr>
          <p:cNvCxnSpPr>
            <a:cxnSpLocks/>
          </p:cNvCxnSpPr>
          <p:nvPr/>
        </p:nvCxnSpPr>
        <p:spPr>
          <a:xfrm flipH="1">
            <a:off x="6104072" y="4070456"/>
            <a:ext cx="226109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53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12">
            <a:extLst>
              <a:ext uri="{FF2B5EF4-FFF2-40B4-BE49-F238E27FC236}">
                <a16:creationId xmlns:a16="http://schemas.microsoft.com/office/drawing/2014/main" id="{9561B6D2-D211-E147-A22D-2D33040A44A7}"/>
              </a:ext>
            </a:extLst>
          </p:cNvPr>
          <p:cNvSpPr txBox="1">
            <a:spLocks noChangeArrowheads="1"/>
          </p:cNvSpPr>
          <p:nvPr/>
        </p:nvSpPr>
        <p:spPr bwMode="auto">
          <a:xfrm>
            <a:off x="431800" y="1089025"/>
            <a:ext cx="5730795" cy="4120750"/>
          </a:xfrm>
          <a:prstGeom prst="rect">
            <a:avLst/>
          </a:prstGeom>
          <a:solidFill>
            <a:srgbClr val="F5F5F5"/>
          </a:solidFill>
          <a:ln>
            <a:noFill/>
          </a:ln>
        </p:spPr>
        <p:txBody>
          <a:bodyPr lIns="144000" tIns="144000" rIns="144000" bIns="144000"/>
          <a:lstStyle>
            <a:lvl1pPr marL="141288" indent="-141288">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41288" marR="0" lvl="0" indent="-141288" algn="l" defTabSz="914400" rtl="0" eaLnBrk="1" fontAlgn="base" latinLnBrk="0" hangingPunct="1">
              <a:lnSpc>
                <a:spcPct val="100000"/>
              </a:lnSpc>
              <a:spcBef>
                <a:spcPct val="0"/>
              </a:spcBef>
              <a:spcAft>
                <a:spcPts val="500"/>
              </a:spcAft>
              <a:buClrTx/>
              <a:buSzTx/>
              <a:buFont typeface="Arial" panose="020B0604020202020204" pitchFamily="34" charset="0"/>
              <a:buNone/>
              <a:tabLst/>
              <a:defRPr/>
            </a:pPr>
            <a:endParaRPr kumimoji="0" lang="en-GB" altLang="en-US" sz="1200" b="0" i="0" u="none" strike="noStrike" kern="1200" cap="none" spc="0" normalizeH="0" baseline="0" noProof="0">
              <a:ln>
                <a:noFill/>
              </a:ln>
              <a:solidFill>
                <a:srgbClr val="F1F2F1">
                  <a:lumMod val="25000"/>
                </a:srgbClr>
              </a:solidFill>
              <a:effectLst/>
              <a:uLnTx/>
              <a:uFillTx/>
              <a:latin typeface="Arial" panose="020B0604020202020204" pitchFamily="34" charset="0"/>
              <a:ea typeface="Arial Regular"/>
              <a:cs typeface="Arial" panose="020B0604020202020204" pitchFamily="34" charset="0"/>
            </a:endParaRPr>
          </a:p>
        </p:txBody>
      </p:sp>
      <p:sp>
        <p:nvSpPr>
          <p:cNvPr id="38" name="Rectangle 1">
            <a:extLst>
              <a:ext uri="{FF2B5EF4-FFF2-40B4-BE49-F238E27FC236}">
                <a16:creationId xmlns:a16="http://schemas.microsoft.com/office/drawing/2014/main" id="{042E1E26-D6AA-4A4B-9B3D-2D029AF6E98A}"/>
              </a:ext>
            </a:extLst>
          </p:cNvPr>
          <p:cNvSpPr>
            <a:spLocks noChangeArrowheads="1"/>
          </p:cNvSpPr>
          <p:nvPr/>
        </p:nvSpPr>
        <p:spPr bwMode="auto">
          <a:xfrm>
            <a:off x="448320" y="254216"/>
            <a:ext cx="61830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742950" indent="-28575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0" marR="0" lvl="0" indent="0" algn="l" defTabSz="914400" rtl="0" eaLnBrk="0" fontAlgn="base" latinLnBrk="0" hangingPunct="0">
              <a:lnSpc>
                <a:spcPct val="100000"/>
              </a:lnSpc>
              <a:spcBef>
                <a:spcPts val="100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err="1">
                <a:ln>
                  <a:noFill/>
                </a:ln>
                <a:solidFill>
                  <a:srgbClr val="007E93"/>
                </a:solidFill>
                <a:effectLst/>
                <a:uLnTx/>
                <a:uFillTx/>
                <a:latin typeface="Arial Regular"/>
                <a:ea typeface="+mn-ea"/>
                <a:cs typeface="+mn-cs"/>
              </a:rPr>
              <a:t>Jorveza</a:t>
            </a:r>
            <a:r>
              <a:rPr kumimoji="0" lang="en-US" altLang="en-US" sz="1800" b="1" i="0" u="none" strike="noStrike" kern="1200" cap="none" spc="0" normalizeH="0" baseline="0" noProof="0" dirty="0">
                <a:ln>
                  <a:noFill/>
                </a:ln>
                <a:solidFill>
                  <a:srgbClr val="007E93"/>
                </a:solidFill>
                <a:effectLst/>
                <a:uLnTx/>
                <a:uFillTx/>
                <a:latin typeface="Arial Regular"/>
                <a:ea typeface="+mn-ea"/>
                <a:cs typeface="+mn-cs"/>
              </a:rPr>
              <a:t> open-label extension</a:t>
            </a:r>
          </a:p>
        </p:txBody>
      </p:sp>
      <p:sp>
        <p:nvSpPr>
          <p:cNvPr id="2" name="Content Placeholder 12">
            <a:extLst>
              <a:ext uri="{FF2B5EF4-FFF2-40B4-BE49-F238E27FC236}">
                <a16:creationId xmlns:a16="http://schemas.microsoft.com/office/drawing/2014/main" id="{69CA6876-6154-32E1-CE24-7B6529362CCF}"/>
              </a:ext>
            </a:extLst>
          </p:cNvPr>
          <p:cNvSpPr txBox="1">
            <a:spLocks noChangeArrowheads="1"/>
          </p:cNvSpPr>
          <p:nvPr/>
        </p:nvSpPr>
        <p:spPr bwMode="auto">
          <a:xfrm>
            <a:off x="431800" y="5661201"/>
            <a:ext cx="4860293" cy="36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l" defTabSz="914400" rtl="0" eaLnBrk="1" fontAlgn="base" latinLnBrk="0" hangingPunct="1">
              <a:lnSpc>
                <a:spcPct val="100000"/>
              </a:lnSpc>
              <a:spcBef>
                <a:spcPct val="0"/>
              </a:spcBef>
              <a:spcAft>
                <a:spcPts val="300"/>
              </a:spcAft>
              <a:buClrTx/>
              <a:buSzTx/>
              <a:buFont typeface="Arial" panose="020B0604020202020204" pitchFamily="34" charset="0"/>
              <a:buAutoNum type="arabicPeriod"/>
              <a:tabLst/>
              <a:defRPr/>
            </a:pPr>
            <a:r>
              <a:rPr kumimoji="0" lang="en-GB" altLang="en-US" sz="900" b="0" i="0" u="none" strike="noStrike" kern="1200" cap="none" spc="0" normalizeH="0" baseline="0" noProof="0" dirty="0" err="1">
                <a:ln>
                  <a:noFill/>
                </a:ln>
                <a:solidFill>
                  <a:srgbClr val="FFFFFF"/>
                </a:solidFill>
                <a:effectLst/>
                <a:uLnTx/>
                <a:uFillTx/>
                <a:latin typeface="Arial" panose="020B0604020202020204" pitchFamily="34" charset="0"/>
                <a:ea typeface="Arial Regular"/>
                <a:cs typeface="Arial" panose="020B0604020202020204" pitchFamily="34" charset="0"/>
              </a:rPr>
              <a:t>Schlag</a:t>
            </a:r>
            <a:r>
              <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 E </a:t>
            </a:r>
            <a:r>
              <a:rPr kumimoji="0" lang="en-GB" altLang="en-US" sz="900" b="0" i="1"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et al</a:t>
            </a:r>
            <a:r>
              <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 Gastroenterology 2022; 162(7): S-213.</a:t>
            </a:r>
          </a:p>
        </p:txBody>
      </p:sp>
      <p:pic>
        <p:nvPicPr>
          <p:cNvPr id="3" name="Picture 2">
            <a:extLst>
              <a:ext uri="{FF2B5EF4-FFF2-40B4-BE49-F238E27FC236}">
                <a16:creationId xmlns:a16="http://schemas.microsoft.com/office/drawing/2014/main" id="{841ABDD5-E695-F985-3AB9-0EA0F9F32A11}"/>
              </a:ext>
            </a:extLst>
          </p:cNvPr>
          <p:cNvPicPr>
            <a:picLocks noChangeAspect="1"/>
          </p:cNvPicPr>
          <p:nvPr/>
        </p:nvPicPr>
        <p:blipFill rotWithShape="1">
          <a:blip r:embed="rId2">
            <a:clrChange>
              <a:clrFrom>
                <a:srgbClr val="000000">
                  <a:alpha val="0"/>
                </a:srgbClr>
              </a:clrFrom>
              <a:clrTo>
                <a:srgbClr val="000000">
                  <a:alpha val="0"/>
                </a:srgbClr>
              </a:clrTo>
            </a:clrChange>
          </a:blip>
          <a:srcRect t="23543"/>
          <a:stretch/>
        </p:blipFill>
        <p:spPr>
          <a:xfrm>
            <a:off x="512009" y="2393983"/>
            <a:ext cx="5477067" cy="2157741"/>
          </a:xfrm>
          <a:prstGeom prst="rect">
            <a:avLst/>
          </a:prstGeom>
          <a:solidFill>
            <a:srgbClr val="F5F5F5"/>
          </a:solidFill>
        </p:spPr>
      </p:pic>
      <p:sp>
        <p:nvSpPr>
          <p:cNvPr id="4" name="Content Placeholder 12">
            <a:extLst>
              <a:ext uri="{FF2B5EF4-FFF2-40B4-BE49-F238E27FC236}">
                <a16:creationId xmlns:a16="http://schemas.microsoft.com/office/drawing/2014/main" id="{3E0A742E-0613-0A96-AC9A-DC1B4AF20453}"/>
              </a:ext>
            </a:extLst>
          </p:cNvPr>
          <p:cNvSpPr txBox="1">
            <a:spLocks noChangeArrowheads="1"/>
          </p:cNvSpPr>
          <p:nvPr/>
        </p:nvSpPr>
        <p:spPr bwMode="auto">
          <a:xfrm>
            <a:off x="662154" y="1739589"/>
            <a:ext cx="5208126" cy="618860"/>
          </a:xfrm>
          <a:prstGeom prst="rect">
            <a:avLst/>
          </a:prstGeom>
          <a:solidFill>
            <a:schemeClr val="tx1"/>
          </a:solidFill>
          <a:ln>
            <a:noFill/>
          </a:ln>
        </p:spPr>
        <p:txBody>
          <a:bodyPr lIns="144000" tIns="144000" rIns="144000" bIns="144000"/>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0" marR="0" lvl="0" indent="0" algn="l" defTabSz="914400" rtl="0" eaLnBrk="0" fontAlgn="base" latinLnBrk="0" hangingPunct="0">
              <a:lnSpc>
                <a:spcPct val="100000"/>
              </a:lnSpc>
              <a:spcBef>
                <a:spcPts val="100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srgbClr val="FFFFFF"/>
                </a:solidFill>
                <a:effectLst/>
                <a:uLnTx/>
                <a:uFillTx/>
                <a:latin typeface="Arial Regular"/>
                <a:ea typeface="+mn-ea"/>
                <a:cs typeface="+mn-cs"/>
              </a:rPr>
              <a:t>96-week, open-label extension for patients (placebo and </a:t>
            </a:r>
            <a:r>
              <a:rPr kumimoji="0" lang="en-US" altLang="en-US" sz="1200" b="0" i="0" u="none" strike="noStrike" kern="1200" cap="none" spc="0" normalizeH="0" baseline="0" noProof="0" dirty="0" err="1">
                <a:ln>
                  <a:noFill/>
                </a:ln>
                <a:solidFill>
                  <a:srgbClr val="FFFFFF"/>
                </a:solidFill>
                <a:effectLst/>
                <a:uLnTx/>
                <a:uFillTx/>
                <a:latin typeface="Arial Regular"/>
                <a:ea typeface="+mn-ea"/>
                <a:cs typeface="+mn-cs"/>
              </a:rPr>
              <a:t>Jorveza</a:t>
            </a:r>
            <a:r>
              <a:rPr kumimoji="0" lang="en-US" altLang="en-US" sz="1200" b="0" i="0" u="none" strike="noStrike" kern="1200" cap="none" spc="0" normalizeH="0" baseline="0" noProof="0" dirty="0">
                <a:ln>
                  <a:noFill/>
                </a:ln>
                <a:solidFill>
                  <a:srgbClr val="FFFFFF"/>
                </a:solidFill>
                <a:effectLst/>
                <a:uLnTx/>
                <a:uFillTx/>
                <a:latin typeface="Arial Regular"/>
                <a:ea typeface="+mn-ea"/>
                <a:cs typeface="+mn-cs"/>
              </a:rPr>
              <a:t> completing the double-blind, 48-week study)</a:t>
            </a:r>
            <a:r>
              <a:rPr kumimoji="0" lang="en-US" altLang="en-US" sz="1200" b="0" i="0" u="none" strike="noStrike" kern="1200" cap="none" spc="0" normalizeH="0" baseline="30000" noProof="0" dirty="0">
                <a:ln>
                  <a:noFill/>
                </a:ln>
                <a:solidFill>
                  <a:srgbClr val="FFFFFF"/>
                </a:solidFill>
                <a:effectLst/>
                <a:uLnTx/>
                <a:uFillTx/>
                <a:latin typeface="Arial Regular"/>
                <a:ea typeface="+mn-ea"/>
                <a:cs typeface="+mn-cs"/>
              </a:rPr>
              <a:t>1</a:t>
            </a:r>
          </a:p>
        </p:txBody>
      </p:sp>
      <p:sp>
        <p:nvSpPr>
          <p:cNvPr id="5" name="Content Placeholder 12">
            <a:extLst>
              <a:ext uri="{FF2B5EF4-FFF2-40B4-BE49-F238E27FC236}">
                <a16:creationId xmlns:a16="http://schemas.microsoft.com/office/drawing/2014/main" id="{8281A35C-6C2F-E184-DE3C-6B5E299F5710}"/>
              </a:ext>
            </a:extLst>
          </p:cNvPr>
          <p:cNvSpPr txBox="1">
            <a:spLocks noChangeArrowheads="1"/>
          </p:cNvSpPr>
          <p:nvPr/>
        </p:nvSpPr>
        <p:spPr bwMode="auto">
          <a:xfrm>
            <a:off x="662154" y="4481307"/>
            <a:ext cx="5208126" cy="482579"/>
          </a:xfrm>
          <a:prstGeom prst="rect">
            <a:avLst/>
          </a:prstGeom>
          <a:solidFill>
            <a:schemeClr val="tx1"/>
          </a:solidFill>
          <a:ln>
            <a:noFill/>
          </a:ln>
        </p:spPr>
        <p:txBody>
          <a:bodyPr lIns="144000" tIns="144000" rIns="144000" bIns="144000"/>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0" marR="0" lvl="0" indent="0" algn="l" defTabSz="914400" rtl="0" eaLnBrk="0" fontAlgn="base" latinLnBrk="0" hangingPunct="0">
              <a:lnSpc>
                <a:spcPct val="100000"/>
              </a:lnSpc>
              <a:spcBef>
                <a:spcPts val="100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srgbClr val="FFFFFF"/>
                </a:solidFill>
                <a:effectLst/>
                <a:uLnTx/>
                <a:uFillTx/>
                <a:latin typeface="Arial Regular"/>
                <a:ea typeface="+mn-ea"/>
                <a:cs typeface="+mn-cs"/>
              </a:rPr>
              <a:t>86% of patients were treated with the lower dose of </a:t>
            </a:r>
            <a:r>
              <a:rPr kumimoji="0" lang="en-US" altLang="en-US" sz="1200" b="0" i="0" u="none" strike="noStrike" kern="1200" cap="none" spc="0" normalizeH="0" baseline="0" noProof="0" dirty="0" err="1">
                <a:ln>
                  <a:noFill/>
                </a:ln>
                <a:solidFill>
                  <a:srgbClr val="FFFFFF"/>
                </a:solidFill>
                <a:effectLst/>
                <a:uLnTx/>
                <a:uFillTx/>
                <a:latin typeface="Arial Regular"/>
                <a:ea typeface="+mn-ea"/>
                <a:cs typeface="+mn-cs"/>
              </a:rPr>
              <a:t>Jorveza</a:t>
            </a:r>
            <a:r>
              <a:rPr kumimoji="0" lang="en-US" altLang="en-US" sz="1200" b="0" i="0" u="none" strike="noStrike" kern="1200" cap="none" spc="0" normalizeH="0" baseline="0" noProof="0" dirty="0">
                <a:ln>
                  <a:noFill/>
                </a:ln>
                <a:solidFill>
                  <a:srgbClr val="FFFFFF"/>
                </a:solidFill>
                <a:effectLst/>
                <a:uLnTx/>
                <a:uFillTx/>
                <a:latin typeface="Arial Regular"/>
                <a:ea typeface="+mn-ea"/>
                <a:cs typeface="+mn-cs"/>
              </a:rPr>
              <a:t> 0.5 mg bd</a:t>
            </a:r>
            <a:r>
              <a:rPr kumimoji="0" lang="en-US" altLang="en-US" sz="1200" b="0" i="0" u="none" strike="noStrike" kern="1200" cap="none" spc="0" normalizeH="0" baseline="30000" noProof="0" dirty="0">
                <a:ln>
                  <a:noFill/>
                </a:ln>
                <a:solidFill>
                  <a:srgbClr val="FFFFFF"/>
                </a:solidFill>
                <a:effectLst/>
                <a:uLnTx/>
                <a:uFillTx/>
                <a:latin typeface="Arial Regular"/>
                <a:ea typeface="+mn-ea"/>
                <a:cs typeface="+mn-cs"/>
              </a:rPr>
              <a:t>1</a:t>
            </a:r>
          </a:p>
        </p:txBody>
      </p:sp>
      <p:sp>
        <p:nvSpPr>
          <p:cNvPr id="9" name="Title 3">
            <a:extLst>
              <a:ext uri="{FF2B5EF4-FFF2-40B4-BE49-F238E27FC236}">
                <a16:creationId xmlns:a16="http://schemas.microsoft.com/office/drawing/2014/main" id="{B13B7ACF-047D-447C-87AE-ABCED5F810F0}"/>
              </a:ext>
            </a:extLst>
          </p:cNvPr>
          <p:cNvSpPr txBox="1">
            <a:spLocks/>
          </p:cNvSpPr>
          <p:nvPr/>
        </p:nvSpPr>
        <p:spPr>
          <a:xfrm>
            <a:off x="431800" y="1089025"/>
            <a:ext cx="5730795" cy="384741"/>
          </a:xfrm>
          <a:prstGeom prst="rect">
            <a:avLst/>
          </a:prstGeom>
          <a:solidFill>
            <a:schemeClr val="tx1"/>
          </a:solid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altLang="en-US" sz="1400" b="1" i="0" u="none" strike="noStrike" kern="1200" cap="none" spc="0" normalizeH="0" baseline="0" noProof="0" dirty="0" err="1">
                <a:ln>
                  <a:noFill/>
                </a:ln>
                <a:effectLst/>
                <a:uLnTx/>
                <a:uFillTx/>
                <a:latin typeface="Arial" panose="020B0604020202020204" pitchFamily="34" charset="0"/>
                <a:ea typeface="Arial Regular"/>
                <a:cs typeface="Arial" panose="020B0604020202020204" pitchFamily="34" charset="0"/>
              </a:rPr>
              <a:t>Jorveza</a:t>
            </a:r>
            <a:r>
              <a:rPr kumimoji="0" lang="en-GB" altLang="en-US" sz="1400" b="1" i="0" u="none" strike="noStrike" kern="1200" cap="none" spc="0" normalizeH="0" baseline="0" noProof="0" dirty="0">
                <a:ln>
                  <a:noFill/>
                </a:ln>
                <a:effectLst/>
                <a:uLnTx/>
                <a:uFillTx/>
                <a:latin typeface="Arial" panose="020B0604020202020204" pitchFamily="34" charset="0"/>
                <a:ea typeface="Arial Regular"/>
                <a:cs typeface="Arial" panose="020B0604020202020204" pitchFamily="34" charset="0"/>
              </a:rPr>
              <a:t> open-label extension study design</a:t>
            </a:r>
            <a:endParaRPr kumimoji="0" lang="en-GB" altLang="en-US" sz="1400" b="1" i="0" u="none" strike="noStrike" kern="1200" cap="none" spc="0" normalizeH="0" baseline="30000" noProof="0" dirty="0">
              <a:ln>
                <a:noFill/>
              </a:ln>
              <a:effectLst/>
              <a:uLnTx/>
              <a:uFillTx/>
              <a:latin typeface="Arial" panose="020B0604020202020204" pitchFamily="34" charset="0"/>
              <a:ea typeface="Arial Regular"/>
              <a:cs typeface="Arial" panose="020B0604020202020204" pitchFamily="34" charset="0"/>
            </a:endParaRPr>
          </a:p>
        </p:txBody>
      </p:sp>
    </p:spTree>
    <p:extLst>
      <p:ext uri="{BB962C8B-B14F-4D97-AF65-F5344CB8AC3E}">
        <p14:creationId xmlns:p14="http://schemas.microsoft.com/office/powerpoint/2010/main" val="3489831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6E3661-1036-6A7E-5E41-55567B4DB3EC}"/>
              </a:ext>
            </a:extLst>
          </p:cNvPr>
          <p:cNvPicPr>
            <a:picLocks noChangeAspect="1"/>
          </p:cNvPicPr>
          <p:nvPr/>
        </p:nvPicPr>
        <p:blipFill rotWithShape="1">
          <a:blip r:embed="rId2"/>
          <a:srcRect l="-1" r="-968" b="5912"/>
          <a:stretch/>
        </p:blipFill>
        <p:spPr>
          <a:xfrm>
            <a:off x="431800" y="1089025"/>
            <a:ext cx="8075446" cy="4126057"/>
          </a:xfrm>
          <a:prstGeom prst="rect">
            <a:avLst/>
          </a:prstGeom>
        </p:spPr>
      </p:pic>
      <p:sp>
        <p:nvSpPr>
          <p:cNvPr id="38" name="Rectangle 1">
            <a:extLst>
              <a:ext uri="{FF2B5EF4-FFF2-40B4-BE49-F238E27FC236}">
                <a16:creationId xmlns:a16="http://schemas.microsoft.com/office/drawing/2014/main" id="{042E1E26-D6AA-4A4B-9B3D-2D029AF6E98A}"/>
              </a:ext>
            </a:extLst>
          </p:cNvPr>
          <p:cNvSpPr>
            <a:spLocks noChangeArrowheads="1"/>
          </p:cNvSpPr>
          <p:nvPr/>
        </p:nvSpPr>
        <p:spPr bwMode="auto">
          <a:xfrm>
            <a:off x="431800" y="250857"/>
            <a:ext cx="614655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742950" indent="-28575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0" marR="0" lvl="0" indent="0" algn="l" defTabSz="914400" rtl="0" eaLnBrk="0" fontAlgn="base" latinLnBrk="0" hangingPunct="0">
              <a:lnSpc>
                <a:spcPct val="100000"/>
              </a:lnSpc>
              <a:spcBef>
                <a:spcPts val="100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007E93"/>
                </a:solidFill>
                <a:effectLst/>
                <a:uLnTx/>
                <a:uFillTx/>
                <a:latin typeface="Arial Regular"/>
                <a:ea typeface="+mn-ea"/>
                <a:cs typeface="+mn-cs"/>
              </a:rPr>
              <a:t>Over a period of up to three years, no loss of efficacy was observed with Jorveza</a:t>
            </a:r>
            <a:r>
              <a:rPr kumimoji="0" lang="en-US" altLang="en-US" sz="1800" b="1" i="0" u="none" strike="noStrike" kern="1200" cap="none" spc="0" normalizeH="0" baseline="30000" noProof="0" dirty="0">
                <a:ln>
                  <a:noFill/>
                </a:ln>
                <a:solidFill>
                  <a:srgbClr val="007E93"/>
                </a:solidFill>
                <a:effectLst/>
                <a:uLnTx/>
                <a:uFillTx/>
                <a:latin typeface="Arial Regular"/>
                <a:ea typeface="+mn-ea"/>
                <a:cs typeface="+mn-cs"/>
              </a:rPr>
              <a:t>1</a:t>
            </a:r>
            <a:endParaRPr kumimoji="0" lang="en-US" altLang="en-US" sz="1800" b="1" i="0" u="none" strike="noStrike" kern="1200" cap="none" spc="0" normalizeH="0" baseline="0" noProof="0" dirty="0">
              <a:ln>
                <a:noFill/>
              </a:ln>
              <a:solidFill>
                <a:srgbClr val="007E93"/>
              </a:solidFill>
              <a:effectLst/>
              <a:uLnTx/>
              <a:uFillTx/>
              <a:latin typeface="Arial Regular"/>
              <a:ea typeface="+mn-ea"/>
              <a:cs typeface="+mn-cs"/>
            </a:endParaRPr>
          </a:p>
        </p:txBody>
      </p:sp>
      <p:sp>
        <p:nvSpPr>
          <p:cNvPr id="41" name="Title 3">
            <a:extLst>
              <a:ext uri="{FF2B5EF4-FFF2-40B4-BE49-F238E27FC236}">
                <a16:creationId xmlns:a16="http://schemas.microsoft.com/office/drawing/2014/main" id="{D2226AE6-2D84-AF4B-B76C-CA3EDE7E57D6}"/>
              </a:ext>
            </a:extLst>
          </p:cNvPr>
          <p:cNvSpPr txBox="1">
            <a:spLocks/>
          </p:cNvSpPr>
          <p:nvPr/>
        </p:nvSpPr>
        <p:spPr>
          <a:xfrm>
            <a:off x="431799" y="1168037"/>
            <a:ext cx="2439259" cy="618861"/>
          </a:xfrm>
          <a:prstGeom prst="rect">
            <a:avLst/>
          </a:prstGeom>
          <a:no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altLang="en-US" sz="1200" b="1"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Patients in clinical remission with </a:t>
            </a:r>
            <a:r>
              <a:rPr kumimoji="0" lang="en-GB" altLang="en-US" sz="1200" b="1"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Jorveza</a:t>
            </a:r>
            <a:r>
              <a:rPr kumimoji="0" lang="en-GB" altLang="en-US" sz="1200" b="1"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 0.5 mg bd</a:t>
            </a:r>
          </a:p>
        </p:txBody>
      </p:sp>
      <p:cxnSp>
        <p:nvCxnSpPr>
          <p:cNvPr id="8" name="Straight Connector 7">
            <a:extLst>
              <a:ext uri="{FF2B5EF4-FFF2-40B4-BE49-F238E27FC236}">
                <a16:creationId xmlns:a16="http://schemas.microsoft.com/office/drawing/2014/main" id="{28EE4E7E-A476-D6B4-E76D-13543EACC18F}"/>
              </a:ext>
            </a:extLst>
          </p:cNvPr>
          <p:cNvCxnSpPr>
            <a:cxnSpLocks/>
          </p:cNvCxnSpPr>
          <p:nvPr/>
        </p:nvCxnSpPr>
        <p:spPr>
          <a:xfrm>
            <a:off x="1080739" y="2117732"/>
            <a:ext cx="0" cy="213773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12">
            <a:extLst>
              <a:ext uri="{FF2B5EF4-FFF2-40B4-BE49-F238E27FC236}">
                <a16:creationId xmlns:a16="http://schemas.microsoft.com/office/drawing/2014/main" id="{16023EE8-6FFF-AC6A-4ECF-58BA5BCBA542}"/>
              </a:ext>
            </a:extLst>
          </p:cNvPr>
          <p:cNvSpPr txBox="1">
            <a:spLocks noChangeArrowheads="1"/>
          </p:cNvSpPr>
          <p:nvPr/>
        </p:nvSpPr>
        <p:spPr bwMode="auto">
          <a:xfrm>
            <a:off x="2025843" y="2253203"/>
            <a:ext cx="522288" cy="20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1100" b="1" i="0" u="none" strike="noStrike" kern="1200" cap="none" spc="0" normalizeH="0" baseline="0" noProof="0" dirty="0">
                <a:ln>
                  <a:noFill/>
                </a:ln>
                <a:solidFill>
                  <a:srgbClr val="007E93"/>
                </a:solidFill>
                <a:effectLst/>
                <a:uLnTx/>
                <a:uFillTx/>
                <a:latin typeface="Arial Regular"/>
                <a:ea typeface="Arial Regular"/>
                <a:cs typeface="Arial Regular"/>
              </a:rPr>
              <a:t>82.5%</a:t>
            </a:r>
          </a:p>
        </p:txBody>
      </p:sp>
      <p:sp>
        <p:nvSpPr>
          <p:cNvPr id="11" name="Rectangle 10">
            <a:extLst>
              <a:ext uri="{FF2B5EF4-FFF2-40B4-BE49-F238E27FC236}">
                <a16:creationId xmlns:a16="http://schemas.microsoft.com/office/drawing/2014/main" id="{94E61450-2CD6-68D4-E466-1140D17A34AC}"/>
              </a:ext>
            </a:extLst>
          </p:cNvPr>
          <p:cNvSpPr/>
          <p:nvPr/>
        </p:nvSpPr>
        <p:spPr>
          <a:xfrm>
            <a:off x="2034758" y="2468970"/>
            <a:ext cx="523875" cy="17756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cxnSp>
        <p:nvCxnSpPr>
          <p:cNvPr id="13" name="Straight Connector 12">
            <a:extLst>
              <a:ext uri="{FF2B5EF4-FFF2-40B4-BE49-F238E27FC236}">
                <a16:creationId xmlns:a16="http://schemas.microsoft.com/office/drawing/2014/main" id="{C83E65D7-9793-9B4A-6261-C031689447C7}"/>
              </a:ext>
            </a:extLst>
          </p:cNvPr>
          <p:cNvCxnSpPr>
            <a:cxnSpLocks/>
          </p:cNvCxnSpPr>
          <p:nvPr/>
        </p:nvCxnSpPr>
        <p:spPr>
          <a:xfrm flipH="1">
            <a:off x="1074391" y="4247803"/>
            <a:ext cx="188178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7BBEE9E-374B-16BD-01D5-D66498B6AE39}"/>
              </a:ext>
            </a:extLst>
          </p:cNvPr>
          <p:cNvSpPr/>
          <p:nvPr/>
        </p:nvSpPr>
        <p:spPr>
          <a:xfrm>
            <a:off x="1368977" y="2613350"/>
            <a:ext cx="522288" cy="1631238"/>
          </a:xfrm>
          <a:prstGeom prst="rect">
            <a:avLst/>
          </a:prstGeom>
          <a:solidFill>
            <a:srgbClr val="007E9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sp>
        <p:nvSpPr>
          <p:cNvPr id="15" name="Content Placeholder 12">
            <a:extLst>
              <a:ext uri="{FF2B5EF4-FFF2-40B4-BE49-F238E27FC236}">
                <a16:creationId xmlns:a16="http://schemas.microsoft.com/office/drawing/2014/main" id="{F0361450-454D-91E5-DACC-FE084420E9A8}"/>
              </a:ext>
            </a:extLst>
          </p:cNvPr>
          <p:cNvSpPr txBox="1">
            <a:spLocks noChangeArrowheads="1"/>
          </p:cNvSpPr>
          <p:nvPr/>
        </p:nvSpPr>
        <p:spPr bwMode="auto">
          <a:xfrm>
            <a:off x="1368978" y="2412377"/>
            <a:ext cx="5222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1100" b="1" i="0" u="none" strike="noStrike" kern="1200" cap="none" spc="0" normalizeH="0" baseline="0" noProof="0" dirty="0">
                <a:ln>
                  <a:noFill/>
                </a:ln>
                <a:solidFill>
                  <a:srgbClr val="000000">
                    <a:lumMod val="50000"/>
                    <a:lumOff val="50000"/>
                  </a:srgbClr>
                </a:solidFill>
                <a:effectLst/>
                <a:uLnTx/>
                <a:uFillTx/>
                <a:latin typeface="Arial Regular"/>
                <a:ea typeface="Arial Regular"/>
                <a:cs typeface="Arial Regular"/>
              </a:rPr>
              <a:t>77.7%</a:t>
            </a:r>
          </a:p>
        </p:txBody>
      </p:sp>
      <p:sp>
        <p:nvSpPr>
          <p:cNvPr id="16" name="Content Placeholder 12">
            <a:extLst>
              <a:ext uri="{FF2B5EF4-FFF2-40B4-BE49-F238E27FC236}">
                <a16:creationId xmlns:a16="http://schemas.microsoft.com/office/drawing/2014/main" id="{C1B72CB4-A385-2811-C893-9F4F01153E22}"/>
              </a:ext>
            </a:extLst>
          </p:cNvPr>
          <p:cNvSpPr txBox="1">
            <a:spLocks noChangeArrowheads="1"/>
          </p:cNvSpPr>
          <p:nvPr/>
        </p:nvSpPr>
        <p:spPr bwMode="auto">
          <a:xfrm rot="16200000">
            <a:off x="-328509" y="3201686"/>
            <a:ext cx="2071688" cy="22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ctr" defTabSz="914400" rtl="0" eaLnBrk="1" fontAlgn="base" latinLnBrk="0" hangingPunct="1">
              <a:lnSpc>
                <a:spcPct val="100000"/>
              </a:lnSpc>
              <a:spcBef>
                <a:spcPct val="0"/>
              </a:spcBef>
              <a:spcAft>
                <a:spcPts val="3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 </a:t>
            </a:r>
            <a:r>
              <a:rPr kumimoji="0" lang="de-DE" altLang="en-US" sz="8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patients</a:t>
            </a:r>
            <a:endPar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endParaRPr>
          </a:p>
        </p:txBody>
      </p:sp>
      <p:sp>
        <p:nvSpPr>
          <p:cNvPr id="17" name="Content Placeholder 12">
            <a:extLst>
              <a:ext uri="{FF2B5EF4-FFF2-40B4-BE49-F238E27FC236}">
                <a16:creationId xmlns:a16="http://schemas.microsoft.com/office/drawing/2014/main" id="{3518995B-8622-3BD1-101D-87F37FEE5BCA}"/>
              </a:ext>
            </a:extLst>
          </p:cNvPr>
          <p:cNvSpPr txBox="1">
            <a:spLocks noChangeArrowheads="1"/>
          </p:cNvSpPr>
          <p:nvPr/>
        </p:nvSpPr>
        <p:spPr bwMode="auto">
          <a:xfrm>
            <a:off x="731266" y="2056751"/>
            <a:ext cx="205518" cy="206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r" defTabSz="914400" rtl="0" eaLnBrk="1" fontAlgn="base" latinLnBrk="0" hangingPunct="1">
              <a:lnSpc>
                <a:spcPct val="100000"/>
              </a:lnSpc>
              <a:spcBef>
                <a:spcPct val="0"/>
              </a:spcBef>
              <a:spcAft>
                <a:spcPts val="24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100</a:t>
            </a:r>
          </a:p>
          <a:p>
            <a:pPr marL="138113" marR="0" lvl="0" indent="-138113" algn="r" defTabSz="914400" rtl="0" eaLnBrk="1" fontAlgn="base" latinLnBrk="0" hangingPunct="1">
              <a:lnSpc>
                <a:spcPct val="100000"/>
              </a:lnSpc>
              <a:spcBef>
                <a:spcPct val="0"/>
              </a:spcBef>
              <a:spcAft>
                <a:spcPts val="24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80</a:t>
            </a:r>
          </a:p>
          <a:p>
            <a:pPr marL="138113" marR="0" lvl="0" indent="-138113" algn="r" defTabSz="914400" rtl="0" eaLnBrk="1" fontAlgn="base" latinLnBrk="0" hangingPunct="1">
              <a:lnSpc>
                <a:spcPct val="100000"/>
              </a:lnSpc>
              <a:spcBef>
                <a:spcPct val="0"/>
              </a:spcBef>
              <a:spcAft>
                <a:spcPts val="24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60</a:t>
            </a:r>
          </a:p>
          <a:p>
            <a:pPr marL="138113" marR="0" lvl="0" indent="-138113" algn="r" defTabSz="914400" rtl="0" eaLnBrk="1" fontAlgn="base" latinLnBrk="0" hangingPunct="1">
              <a:lnSpc>
                <a:spcPct val="100000"/>
              </a:lnSpc>
              <a:spcBef>
                <a:spcPct val="0"/>
              </a:spcBef>
              <a:spcAft>
                <a:spcPts val="24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40</a:t>
            </a:r>
          </a:p>
          <a:p>
            <a:pPr marL="138113" marR="0" lvl="0" indent="-138113" algn="r" defTabSz="914400" rtl="0" eaLnBrk="1" fontAlgn="base" latinLnBrk="0" hangingPunct="1">
              <a:lnSpc>
                <a:spcPct val="100000"/>
              </a:lnSpc>
              <a:spcBef>
                <a:spcPct val="0"/>
              </a:spcBef>
              <a:spcAft>
                <a:spcPts val="24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20</a:t>
            </a:r>
          </a:p>
          <a:p>
            <a:pPr marL="138113" marR="0" lvl="0" indent="-138113" algn="r" defTabSz="914400" rtl="0" eaLnBrk="1" fontAlgn="base" latinLnBrk="0" hangingPunct="1">
              <a:lnSpc>
                <a:spcPct val="100000"/>
              </a:lnSpc>
              <a:spcBef>
                <a:spcPct val="0"/>
              </a:spcBef>
              <a:spcAft>
                <a:spcPts val="24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0</a:t>
            </a:r>
          </a:p>
        </p:txBody>
      </p:sp>
      <p:sp>
        <p:nvSpPr>
          <p:cNvPr id="21" name="Content Placeholder 12">
            <a:extLst>
              <a:ext uri="{FF2B5EF4-FFF2-40B4-BE49-F238E27FC236}">
                <a16:creationId xmlns:a16="http://schemas.microsoft.com/office/drawing/2014/main" id="{B8E8561D-A95E-7AC7-DA93-8E9AD8E5447F}"/>
              </a:ext>
            </a:extLst>
          </p:cNvPr>
          <p:cNvSpPr txBox="1">
            <a:spLocks noChangeArrowheads="1"/>
          </p:cNvSpPr>
          <p:nvPr/>
        </p:nvSpPr>
        <p:spPr bwMode="auto">
          <a:xfrm>
            <a:off x="1348839" y="4356063"/>
            <a:ext cx="562564" cy="20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Baseline</a:t>
            </a:r>
          </a:p>
        </p:txBody>
      </p:sp>
      <p:sp>
        <p:nvSpPr>
          <p:cNvPr id="22" name="Content Placeholder 12">
            <a:extLst>
              <a:ext uri="{FF2B5EF4-FFF2-40B4-BE49-F238E27FC236}">
                <a16:creationId xmlns:a16="http://schemas.microsoft.com/office/drawing/2014/main" id="{E00E4D2B-9605-A4BA-A7AC-E286FA9A7D82}"/>
              </a:ext>
            </a:extLst>
          </p:cNvPr>
          <p:cNvSpPr txBox="1">
            <a:spLocks noChangeArrowheads="1"/>
          </p:cNvSpPr>
          <p:nvPr/>
        </p:nvSpPr>
        <p:spPr bwMode="auto">
          <a:xfrm>
            <a:off x="1994576" y="4356063"/>
            <a:ext cx="562564" cy="20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Week 96</a:t>
            </a:r>
          </a:p>
        </p:txBody>
      </p:sp>
      <p:sp>
        <p:nvSpPr>
          <p:cNvPr id="23" name="Content Placeholder 12">
            <a:extLst>
              <a:ext uri="{FF2B5EF4-FFF2-40B4-BE49-F238E27FC236}">
                <a16:creationId xmlns:a16="http://schemas.microsoft.com/office/drawing/2014/main" id="{FD2C4421-7540-4B85-EDC9-2D893707AC7C}"/>
              </a:ext>
            </a:extLst>
          </p:cNvPr>
          <p:cNvSpPr txBox="1">
            <a:spLocks noChangeArrowheads="1"/>
          </p:cNvSpPr>
          <p:nvPr/>
        </p:nvSpPr>
        <p:spPr bwMode="auto">
          <a:xfrm>
            <a:off x="1368977" y="4546095"/>
            <a:ext cx="1271336" cy="20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Open-label </a:t>
            </a:r>
            <a:r>
              <a:rPr kumimoji="0" lang="de-DE" altLang="en-US" sz="9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extension</a:t>
            </a:r>
            <a:endPar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endParaRPr>
          </a:p>
        </p:txBody>
      </p:sp>
      <p:sp>
        <p:nvSpPr>
          <p:cNvPr id="25" name="Content Placeholder 12">
            <a:extLst>
              <a:ext uri="{FF2B5EF4-FFF2-40B4-BE49-F238E27FC236}">
                <a16:creationId xmlns:a16="http://schemas.microsoft.com/office/drawing/2014/main" id="{13B928E8-0BFE-A97C-FEE0-AFEE40B28FC7}"/>
              </a:ext>
            </a:extLst>
          </p:cNvPr>
          <p:cNvSpPr txBox="1">
            <a:spLocks noChangeArrowheads="1"/>
          </p:cNvSpPr>
          <p:nvPr/>
        </p:nvSpPr>
        <p:spPr bwMode="auto">
          <a:xfrm>
            <a:off x="2626901" y="3958796"/>
            <a:ext cx="488313" cy="20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de-DE" altLang="en-US" sz="9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n</a:t>
            </a:r>
            <a:r>
              <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=166</a:t>
            </a:r>
          </a:p>
        </p:txBody>
      </p:sp>
      <p:sp>
        <p:nvSpPr>
          <p:cNvPr id="26" name="Title 3">
            <a:extLst>
              <a:ext uri="{FF2B5EF4-FFF2-40B4-BE49-F238E27FC236}">
                <a16:creationId xmlns:a16="http://schemas.microsoft.com/office/drawing/2014/main" id="{786CAA5A-BF4B-0DD1-1EFA-B4BCB1D7DA1C}"/>
              </a:ext>
            </a:extLst>
          </p:cNvPr>
          <p:cNvSpPr txBox="1">
            <a:spLocks/>
          </p:cNvSpPr>
          <p:nvPr/>
        </p:nvSpPr>
        <p:spPr>
          <a:xfrm>
            <a:off x="3002524" y="1168037"/>
            <a:ext cx="2289568" cy="618861"/>
          </a:xfrm>
          <a:prstGeom prst="rect">
            <a:avLst/>
          </a:prstGeom>
          <a:no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altLang="en-US" sz="1200" b="1"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PatGA</a:t>
            </a:r>
            <a:r>
              <a:rPr kumimoji="0" lang="en-GB" altLang="en-US" sz="1200" b="1"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 of </a:t>
            </a:r>
            <a:r>
              <a:rPr kumimoji="0" lang="en-GB" altLang="en-US" sz="1200" b="1"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EoE</a:t>
            </a:r>
            <a:r>
              <a:rPr kumimoji="0" lang="en-GB" altLang="en-US" sz="1200" b="1"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 activity ≤2 with </a:t>
            </a:r>
            <a:r>
              <a:rPr kumimoji="0" lang="en-GB" altLang="en-US" sz="1200" b="1"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Jorveza</a:t>
            </a:r>
            <a:r>
              <a:rPr kumimoji="0" lang="en-GB" altLang="en-US" sz="1200" b="1"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 0.5 mg bd</a:t>
            </a:r>
          </a:p>
        </p:txBody>
      </p:sp>
      <p:cxnSp>
        <p:nvCxnSpPr>
          <p:cNvPr id="27" name="Straight Connector 26">
            <a:extLst>
              <a:ext uri="{FF2B5EF4-FFF2-40B4-BE49-F238E27FC236}">
                <a16:creationId xmlns:a16="http://schemas.microsoft.com/office/drawing/2014/main" id="{13EF6000-306E-757A-22E4-D50CCBF3A6E1}"/>
              </a:ext>
            </a:extLst>
          </p:cNvPr>
          <p:cNvCxnSpPr>
            <a:cxnSpLocks/>
          </p:cNvCxnSpPr>
          <p:nvPr/>
        </p:nvCxnSpPr>
        <p:spPr>
          <a:xfrm>
            <a:off x="3651463" y="2122493"/>
            <a:ext cx="0" cy="213773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Content Placeholder 12">
            <a:extLst>
              <a:ext uri="{FF2B5EF4-FFF2-40B4-BE49-F238E27FC236}">
                <a16:creationId xmlns:a16="http://schemas.microsoft.com/office/drawing/2014/main" id="{A08B5A1D-2137-DABF-3ABA-E6BE1225C7B2}"/>
              </a:ext>
            </a:extLst>
          </p:cNvPr>
          <p:cNvSpPr txBox="1">
            <a:spLocks noChangeArrowheads="1"/>
          </p:cNvSpPr>
          <p:nvPr/>
        </p:nvSpPr>
        <p:spPr bwMode="auto">
          <a:xfrm>
            <a:off x="4596567" y="1950637"/>
            <a:ext cx="522288" cy="20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1100" b="1" i="0" u="none" strike="noStrike" kern="1200" cap="none" spc="0" normalizeH="0" baseline="0" noProof="0" dirty="0">
                <a:ln>
                  <a:noFill/>
                </a:ln>
                <a:solidFill>
                  <a:srgbClr val="007E93"/>
                </a:solidFill>
                <a:effectLst/>
                <a:uLnTx/>
                <a:uFillTx/>
                <a:latin typeface="Arial Regular"/>
                <a:ea typeface="Arial Regular"/>
                <a:cs typeface="Arial Regular"/>
              </a:rPr>
              <a:t>98.2%</a:t>
            </a:r>
          </a:p>
        </p:txBody>
      </p:sp>
      <p:sp>
        <p:nvSpPr>
          <p:cNvPr id="29" name="Rectangle 28">
            <a:extLst>
              <a:ext uri="{FF2B5EF4-FFF2-40B4-BE49-F238E27FC236}">
                <a16:creationId xmlns:a16="http://schemas.microsoft.com/office/drawing/2014/main" id="{1FB00022-AD59-343B-4245-958ADE70AF95}"/>
              </a:ext>
            </a:extLst>
          </p:cNvPr>
          <p:cNvSpPr/>
          <p:nvPr/>
        </p:nvSpPr>
        <p:spPr>
          <a:xfrm>
            <a:off x="4605482" y="2164171"/>
            <a:ext cx="523875" cy="2085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cxnSp>
        <p:nvCxnSpPr>
          <p:cNvPr id="30" name="Straight Connector 29">
            <a:extLst>
              <a:ext uri="{FF2B5EF4-FFF2-40B4-BE49-F238E27FC236}">
                <a16:creationId xmlns:a16="http://schemas.microsoft.com/office/drawing/2014/main" id="{0DF5FA8D-888C-B722-C73D-726F3DE9BCFB}"/>
              </a:ext>
            </a:extLst>
          </p:cNvPr>
          <p:cNvCxnSpPr>
            <a:cxnSpLocks/>
          </p:cNvCxnSpPr>
          <p:nvPr/>
        </p:nvCxnSpPr>
        <p:spPr>
          <a:xfrm flipH="1">
            <a:off x="3645115" y="4252564"/>
            <a:ext cx="188178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7E1BB06-53F0-4476-54C5-1C45D28615A0}"/>
              </a:ext>
            </a:extLst>
          </p:cNvPr>
          <p:cNvSpPr/>
          <p:nvPr/>
        </p:nvSpPr>
        <p:spPr>
          <a:xfrm>
            <a:off x="3939701" y="2212297"/>
            <a:ext cx="522288" cy="2037052"/>
          </a:xfrm>
          <a:prstGeom prst="rect">
            <a:avLst/>
          </a:prstGeom>
          <a:solidFill>
            <a:srgbClr val="007E9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sp>
        <p:nvSpPr>
          <p:cNvPr id="32" name="Content Placeholder 12">
            <a:extLst>
              <a:ext uri="{FF2B5EF4-FFF2-40B4-BE49-F238E27FC236}">
                <a16:creationId xmlns:a16="http://schemas.microsoft.com/office/drawing/2014/main" id="{64CBB641-ACE2-C263-F49D-9686FAF834A6}"/>
              </a:ext>
            </a:extLst>
          </p:cNvPr>
          <p:cNvSpPr txBox="1">
            <a:spLocks noChangeArrowheads="1"/>
          </p:cNvSpPr>
          <p:nvPr/>
        </p:nvSpPr>
        <p:spPr bwMode="auto">
          <a:xfrm>
            <a:off x="3939702" y="1990833"/>
            <a:ext cx="5222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1100" b="1" i="0" u="none" strike="noStrike" kern="1200" cap="none" spc="0" normalizeH="0" baseline="0" noProof="0" dirty="0">
                <a:ln>
                  <a:noFill/>
                </a:ln>
                <a:solidFill>
                  <a:srgbClr val="000000">
                    <a:lumMod val="50000"/>
                    <a:lumOff val="50000"/>
                  </a:srgbClr>
                </a:solidFill>
                <a:effectLst/>
                <a:uLnTx/>
                <a:uFillTx/>
                <a:latin typeface="Arial Regular"/>
                <a:ea typeface="Arial Regular"/>
                <a:cs typeface="Arial Regular"/>
              </a:rPr>
              <a:t>95.8%</a:t>
            </a:r>
          </a:p>
        </p:txBody>
      </p:sp>
      <p:sp>
        <p:nvSpPr>
          <p:cNvPr id="34" name="Content Placeholder 12">
            <a:extLst>
              <a:ext uri="{FF2B5EF4-FFF2-40B4-BE49-F238E27FC236}">
                <a16:creationId xmlns:a16="http://schemas.microsoft.com/office/drawing/2014/main" id="{32503EDB-4F68-5E3F-15C4-B38A2DC91A18}"/>
              </a:ext>
            </a:extLst>
          </p:cNvPr>
          <p:cNvSpPr txBox="1">
            <a:spLocks noChangeArrowheads="1"/>
          </p:cNvSpPr>
          <p:nvPr/>
        </p:nvSpPr>
        <p:spPr bwMode="auto">
          <a:xfrm rot="16200000">
            <a:off x="2242215" y="3206447"/>
            <a:ext cx="2071688" cy="22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ctr" defTabSz="914400" rtl="0" eaLnBrk="1" fontAlgn="base" latinLnBrk="0" hangingPunct="1">
              <a:lnSpc>
                <a:spcPct val="100000"/>
              </a:lnSpc>
              <a:spcBef>
                <a:spcPct val="0"/>
              </a:spcBef>
              <a:spcAft>
                <a:spcPts val="3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 </a:t>
            </a:r>
            <a:r>
              <a:rPr kumimoji="0" lang="de-DE" altLang="en-US" sz="8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patients</a:t>
            </a:r>
            <a:endPar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endParaRPr>
          </a:p>
        </p:txBody>
      </p:sp>
      <p:sp>
        <p:nvSpPr>
          <p:cNvPr id="35" name="Content Placeholder 12">
            <a:extLst>
              <a:ext uri="{FF2B5EF4-FFF2-40B4-BE49-F238E27FC236}">
                <a16:creationId xmlns:a16="http://schemas.microsoft.com/office/drawing/2014/main" id="{C01D8D47-627B-FC81-1958-0D98BA47C7D9}"/>
              </a:ext>
            </a:extLst>
          </p:cNvPr>
          <p:cNvSpPr txBox="1">
            <a:spLocks noChangeArrowheads="1"/>
          </p:cNvSpPr>
          <p:nvPr/>
        </p:nvSpPr>
        <p:spPr bwMode="auto">
          <a:xfrm>
            <a:off x="3301990" y="2061512"/>
            <a:ext cx="205518" cy="206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r" defTabSz="914400" rtl="0" eaLnBrk="1" fontAlgn="base" latinLnBrk="0" hangingPunct="1">
              <a:lnSpc>
                <a:spcPct val="100000"/>
              </a:lnSpc>
              <a:spcBef>
                <a:spcPct val="0"/>
              </a:spcBef>
              <a:spcAft>
                <a:spcPts val="24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100</a:t>
            </a:r>
          </a:p>
          <a:p>
            <a:pPr marL="138113" marR="0" lvl="0" indent="-138113" algn="r" defTabSz="914400" rtl="0" eaLnBrk="1" fontAlgn="base" latinLnBrk="0" hangingPunct="1">
              <a:lnSpc>
                <a:spcPct val="100000"/>
              </a:lnSpc>
              <a:spcBef>
                <a:spcPct val="0"/>
              </a:spcBef>
              <a:spcAft>
                <a:spcPts val="24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80</a:t>
            </a:r>
          </a:p>
          <a:p>
            <a:pPr marL="138113" marR="0" lvl="0" indent="-138113" algn="r" defTabSz="914400" rtl="0" eaLnBrk="1" fontAlgn="base" latinLnBrk="0" hangingPunct="1">
              <a:lnSpc>
                <a:spcPct val="100000"/>
              </a:lnSpc>
              <a:spcBef>
                <a:spcPct val="0"/>
              </a:spcBef>
              <a:spcAft>
                <a:spcPts val="24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60</a:t>
            </a:r>
          </a:p>
          <a:p>
            <a:pPr marL="138113" marR="0" lvl="0" indent="-138113" algn="r" defTabSz="914400" rtl="0" eaLnBrk="1" fontAlgn="base" latinLnBrk="0" hangingPunct="1">
              <a:lnSpc>
                <a:spcPct val="100000"/>
              </a:lnSpc>
              <a:spcBef>
                <a:spcPct val="0"/>
              </a:spcBef>
              <a:spcAft>
                <a:spcPts val="24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40</a:t>
            </a:r>
          </a:p>
          <a:p>
            <a:pPr marL="138113" marR="0" lvl="0" indent="-138113" algn="r" defTabSz="914400" rtl="0" eaLnBrk="1" fontAlgn="base" latinLnBrk="0" hangingPunct="1">
              <a:lnSpc>
                <a:spcPct val="100000"/>
              </a:lnSpc>
              <a:spcBef>
                <a:spcPct val="0"/>
              </a:spcBef>
              <a:spcAft>
                <a:spcPts val="24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20</a:t>
            </a:r>
          </a:p>
          <a:p>
            <a:pPr marL="138113" marR="0" lvl="0" indent="-138113" algn="r" defTabSz="914400" rtl="0" eaLnBrk="1" fontAlgn="base" latinLnBrk="0" hangingPunct="1">
              <a:lnSpc>
                <a:spcPct val="100000"/>
              </a:lnSpc>
              <a:spcBef>
                <a:spcPct val="0"/>
              </a:spcBef>
              <a:spcAft>
                <a:spcPts val="24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0</a:t>
            </a:r>
          </a:p>
        </p:txBody>
      </p:sp>
      <p:sp>
        <p:nvSpPr>
          <p:cNvPr id="36" name="Content Placeholder 12">
            <a:extLst>
              <a:ext uri="{FF2B5EF4-FFF2-40B4-BE49-F238E27FC236}">
                <a16:creationId xmlns:a16="http://schemas.microsoft.com/office/drawing/2014/main" id="{265CFF39-956D-52EA-DD3F-72E53BE5ED6B}"/>
              </a:ext>
            </a:extLst>
          </p:cNvPr>
          <p:cNvSpPr txBox="1">
            <a:spLocks noChangeArrowheads="1"/>
          </p:cNvSpPr>
          <p:nvPr/>
        </p:nvSpPr>
        <p:spPr bwMode="auto">
          <a:xfrm>
            <a:off x="3919563" y="4356063"/>
            <a:ext cx="562564" cy="20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Baseline</a:t>
            </a:r>
          </a:p>
        </p:txBody>
      </p:sp>
      <p:sp>
        <p:nvSpPr>
          <p:cNvPr id="37" name="Content Placeholder 12">
            <a:extLst>
              <a:ext uri="{FF2B5EF4-FFF2-40B4-BE49-F238E27FC236}">
                <a16:creationId xmlns:a16="http://schemas.microsoft.com/office/drawing/2014/main" id="{5D31DEFB-A0DB-8B71-4D80-6D8B1F0871A9}"/>
              </a:ext>
            </a:extLst>
          </p:cNvPr>
          <p:cNvSpPr txBox="1">
            <a:spLocks noChangeArrowheads="1"/>
          </p:cNvSpPr>
          <p:nvPr/>
        </p:nvSpPr>
        <p:spPr bwMode="auto">
          <a:xfrm>
            <a:off x="4581143" y="4356063"/>
            <a:ext cx="562564" cy="20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Week 96</a:t>
            </a:r>
          </a:p>
        </p:txBody>
      </p:sp>
      <p:sp>
        <p:nvSpPr>
          <p:cNvPr id="39" name="Content Placeholder 12">
            <a:extLst>
              <a:ext uri="{FF2B5EF4-FFF2-40B4-BE49-F238E27FC236}">
                <a16:creationId xmlns:a16="http://schemas.microsoft.com/office/drawing/2014/main" id="{E7B1C2B6-19FC-A573-8A8B-6718599C52A8}"/>
              </a:ext>
            </a:extLst>
          </p:cNvPr>
          <p:cNvSpPr txBox="1">
            <a:spLocks noChangeArrowheads="1"/>
          </p:cNvSpPr>
          <p:nvPr/>
        </p:nvSpPr>
        <p:spPr bwMode="auto">
          <a:xfrm>
            <a:off x="3939701" y="4550856"/>
            <a:ext cx="1271336" cy="20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Open-label </a:t>
            </a:r>
            <a:r>
              <a:rPr kumimoji="0" lang="de-DE" altLang="en-US" sz="9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extension</a:t>
            </a:r>
            <a:endPar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endParaRPr>
          </a:p>
        </p:txBody>
      </p:sp>
      <p:sp>
        <p:nvSpPr>
          <p:cNvPr id="40" name="Content Placeholder 12">
            <a:extLst>
              <a:ext uri="{FF2B5EF4-FFF2-40B4-BE49-F238E27FC236}">
                <a16:creationId xmlns:a16="http://schemas.microsoft.com/office/drawing/2014/main" id="{FC7B5FB8-324E-3DE6-205C-E2A1EF3FE2A3}"/>
              </a:ext>
            </a:extLst>
          </p:cNvPr>
          <p:cNvSpPr txBox="1">
            <a:spLocks noChangeArrowheads="1"/>
          </p:cNvSpPr>
          <p:nvPr/>
        </p:nvSpPr>
        <p:spPr bwMode="auto">
          <a:xfrm>
            <a:off x="5197625" y="3963557"/>
            <a:ext cx="488313" cy="20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de-DE" altLang="en-US" sz="9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n</a:t>
            </a:r>
            <a:r>
              <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=166</a:t>
            </a:r>
          </a:p>
        </p:txBody>
      </p:sp>
      <p:sp>
        <p:nvSpPr>
          <p:cNvPr id="42" name="Title 3">
            <a:extLst>
              <a:ext uri="{FF2B5EF4-FFF2-40B4-BE49-F238E27FC236}">
                <a16:creationId xmlns:a16="http://schemas.microsoft.com/office/drawing/2014/main" id="{51CAB28C-27DF-A348-A8C4-8BED1FF5167B}"/>
              </a:ext>
            </a:extLst>
          </p:cNvPr>
          <p:cNvSpPr txBox="1">
            <a:spLocks/>
          </p:cNvSpPr>
          <p:nvPr/>
        </p:nvSpPr>
        <p:spPr>
          <a:xfrm>
            <a:off x="5597021" y="1168037"/>
            <a:ext cx="2380332" cy="618861"/>
          </a:xfrm>
          <a:prstGeom prst="rect">
            <a:avLst/>
          </a:prstGeom>
          <a:no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altLang="en-US" sz="1200" b="1"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Total modified EREFS of 0 with </a:t>
            </a:r>
            <a:r>
              <a:rPr kumimoji="0" lang="en-GB" altLang="en-US" sz="1200" b="1"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Jorveza</a:t>
            </a:r>
            <a:r>
              <a:rPr kumimoji="0" lang="en-GB" altLang="en-US" sz="1200" b="1"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 0.5 mg bd</a:t>
            </a:r>
          </a:p>
        </p:txBody>
      </p:sp>
      <p:cxnSp>
        <p:nvCxnSpPr>
          <p:cNvPr id="43" name="Straight Connector 42">
            <a:extLst>
              <a:ext uri="{FF2B5EF4-FFF2-40B4-BE49-F238E27FC236}">
                <a16:creationId xmlns:a16="http://schemas.microsoft.com/office/drawing/2014/main" id="{D04A666C-4CB7-CB61-339A-DA43382299F4}"/>
              </a:ext>
            </a:extLst>
          </p:cNvPr>
          <p:cNvCxnSpPr>
            <a:cxnSpLocks/>
          </p:cNvCxnSpPr>
          <p:nvPr/>
        </p:nvCxnSpPr>
        <p:spPr>
          <a:xfrm>
            <a:off x="6245960" y="2124181"/>
            <a:ext cx="0" cy="213773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Content Placeholder 12">
            <a:extLst>
              <a:ext uri="{FF2B5EF4-FFF2-40B4-BE49-F238E27FC236}">
                <a16:creationId xmlns:a16="http://schemas.microsoft.com/office/drawing/2014/main" id="{B8791B24-F72A-11E8-850D-426FDCCB6413}"/>
              </a:ext>
            </a:extLst>
          </p:cNvPr>
          <p:cNvSpPr txBox="1">
            <a:spLocks noChangeArrowheads="1"/>
          </p:cNvSpPr>
          <p:nvPr/>
        </p:nvSpPr>
        <p:spPr bwMode="auto">
          <a:xfrm>
            <a:off x="7191064" y="2609586"/>
            <a:ext cx="522288" cy="20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1100" b="1" i="0" u="none" strike="noStrike" kern="1200" cap="none" spc="0" normalizeH="0" baseline="0" noProof="0" dirty="0">
                <a:ln>
                  <a:noFill/>
                </a:ln>
                <a:solidFill>
                  <a:srgbClr val="007E93"/>
                </a:solidFill>
                <a:effectLst/>
                <a:uLnTx/>
                <a:uFillTx/>
                <a:latin typeface="Arial Regular"/>
                <a:ea typeface="Arial Regular"/>
                <a:cs typeface="Arial Regular"/>
              </a:rPr>
              <a:t>67.1%</a:t>
            </a:r>
          </a:p>
        </p:txBody>
      </p:sp>
      <p:sp>
        <p:nvSpPr>
          <p:cNvPr id="45" name="Rectangle 44">
            <a:extLst>
              <a:ext uri="{FF2B5EF4-FFF2-40B4-BE49-F238E27FC236}">
                <a16:creationId xmlns:a16="http://schemas.microsoft.com/office/drawing/2014/main" id="{C3534C53-9571-D2C7-1BDF-18D51C42F17D}"/>
              </a:ext>
            </a:extLst>
          </p:cNvPr>
          <p:cNvSpPr/>
          <p:nvPr/>
        </p:nvSpPr>
        <p:spPr>
          <a:xfrm>
            <a:off x="7199979" y="2821897"/>
            <a:ext cx="523875" cy="1429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cxnSp>
        <p:nvCxnSpPr>
          <p:cNvPr id="46" name="Straight Connector 45">
            <a:extLst>
              <a:ext uri="{FF2B5EF4-FFF2-40B4-BE49-F238E27FC236}">
                <a16:creationId xmlns:a16="http://schemas.microsoft.com/office/drawing/2014/main" id="{FEF6F922-1553-E417-4709-6B454F1C9264}"/>
              </a:ext>
            </a:extLst>
          </p:cNvPr>
          <p:cNvCxnSpPr>
            <a:cxnSpLocks/>
          </p:cNvCxnSpPr>
          <p:nvPr/>
        </p:nvCxnSpPr>
        <p:spPr>
          <a:xfrm flipH="1">
            <a:off x="6239612" y="4254252"/>
            <a:ext cx="188178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B8D2E52-1C31-F410-4999-0CEEC3752EB6}"/>
              </a:ext>
            </a:extLst>
          </p:cNvPr>
          <p:cNvSpPr/>
          <p:nvPr/>
        </p:nvSpPr>
        <p:spPr>
          <a:xfrm>
            <a:off x="6534198" y="2821897"/>
            <a:ext cx="522288" cy="1429140"/>
          </a:xfrm>
          <a:prstGeom prst="rect">
            <a:avLst/>
          </a:prstGeom>
          <a:solidFill>
            <a:srgbClr val="007E9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sp>
        <p:nvSpPr>
          <p:cNvPr id="48" name="Content Placeholder 12">
            <a:extLst>
              <a:ext uri="{FF2B5EF4-FFF2-40B4-BE49-F238E27FC236}">
                <a16:creationId xmlns:a16="http://schemas.microsoft.com/office/drawing/2014/main" id="{9D287290-FDEB-EF25-8B66-A5FC7185C246}"/>
              </a:ext>
            </a:extLst>
          </p:cNvPr>
          <p:cNvSpPr txBox="1">
            <a:spLocks noChangeArrowheads="1"/>
          </p:cNvSpPr>
          <p:nvPr/>
        </p:nvSpPr>
        <p:spPr bwMode="auto">
          <a:xfrm>
            <a:off x="6534199" y="2616475"/>
            <a:ext cx="5222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1100" b="1" i="0" u="none" strike="noStrike" kern="1200" cap="none" spc="0" normalizeH="0" baseline="0" noProof="0" dirty="0">
                <a:ln>
                  <a:noFill/>
                </a:ln>
                <a:solidFill>
                  <a:srgbClr val="000000">
                    <a:lumMod val="50000"/>
                    <a:lumOff val="50000"/>
                  </a:srgbClr>
                </a:solidFill>
                <a:effectLst/>
                <a:uLnTx/>
                <a:uFillTx/>
                <a:latin typeface="Arial Regular"/>
                <a:ea typeface="Arial Regular"/>
                <a:cs typeface="Arial Regular"/>
              </a:rPr>
              <a:t>67.1%</a:t>
            </a:r>
          </a:p>
        </p:txBody>
      </p:sp>
      <p:sp>
        <p:nvSpPr>
          <p:cNvPr id="49" name="Content Placeholder 12">
            <a:extLst>
              <a:ext uri="{FF2B5EF4-FFF2-40B4-BE49-F238E27FC236}">
                <a16:creationId xmlns:a16="http://schemas.microsoft.com/office/drawing/2014/main" id="{AF5187CA-2FAD-5EA7-F169-E4071955FE82}"/>
              </a:ext>
            </a:extLst>
          </p:cNvPr>
          <p:cNvSpPr txBox="1">
            <a:spLocks noChangeArrowheads="1"/>
          </p:cNvSpPr>
          <p:nvPr/>
        </p:nvSpPr>
        <p:spPr bwMode="auto">
          <a:xfrm rot="16200000">
            <a:off x="4836712" y="3208135"/>
            <a:ext cx="2071688" cy="22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ctr" defTabSz="914400" rtl="0" eaLnBrk="1" fontAlgn="base" latinLnBrk="0" hangingPunct="1">
              <a:lnSpc>
                <a:spcPct val="100000"/>
              </a:lnSpc>
              <a:spcBef>
                <a:spcPct val="0"/>
              </a:spcBef>
              <a:spcAft>
                <a:spcPts val="3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 </a:t>
            </a:r>
            <a:r>
              <a:rPr kumimoji="0" lang="de-DE" altLang="en-US" sz="8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patients</a:t>
            </a:r>
            <a:endPar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endParaRPr>
          </a:p>
        </p:txBody>
      </p:sp>
      <p:sp>
        <p:nvSpPr>
          <p:cNvPr id="50" name="Content Placeholder 12">
            <a:extLst>
              <a:ext uri="{FF2B5EF4-FFF2-40B4-BE49-F238E27FC236}">
                <a16:creationId xmlns:a16="http://schemas.microsoft.com/office/drawing/2014/main" id="{E1FBD032-311C-2E54-E607-7B86BF568D6E}"/>
              </a:ext>
            </a:extLst>
          </p:cNvPr>
          <p:cNvSpPr txBox="1">
            <a:spLocks noChangeArrowheads="1"/>
          </p:cNvSpPr>
          <p:nvPr/>
        </p:nvSpPr>
        <p:spPr bwMode="auto">
          <a:xfrm>
            <a:off x="5896487" y="2063200"/>
            <a:ext cx="205518" cy="206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r" defTabSz="914400" rtl="0" eaLnBrk="1" fontAlgn="base" latinLnBrk="0" hangingPunct="1">
              <a:lnSpc>
                <a:spcPct val="100000"/>
              </a:lnSpc>
              <a:spcBef>
                <a:spcPct val="0"/>
              </a:spcBef>
              <a:spcAft>
                <a:spcPts val="24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100</a:t>
            </a:r>
          </a:p>
          <a:p>
            <a:pPr marL="138113" marR="0" lvl="0" indent="-138113" algn="r" defTabSz="914400" rtl="0" eaLnBrk="1" fontAlgn="base" latinLnBrk="0" hangingPunct="1">
              <a:lnSpc>
                <a:spcPct val="100000"/>
              </a:lnSpc>
              <a:spcBef>
                <a:spcPct val="0"/>
              </a:spcBef>
              <a:spcAft>
                <a:spcPts val="24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80</a:t>
            </a:r>
          </a:p>
          <a:p>
            <a:pPr marL="138113" marR="0" lvl="0" indent="-138113" algn="r" defTabSz="914400" rtl="0" eaLnBrk="1" fontAlgn="base" latinLnBrk="0" hangingPunct="1">
              <a:lnSpc>
                <a:spcPct val="100000"/>
              </a:lnSpc>
              <a:spcBef>
                <a:spcPct val="0"/>
              </a:spcBef>
              <a:spcAft>
                <a:spcPts val="24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60</a:t>
            </a:r>
          </a:p>
          <a:p>
            <a:pPr marL="138113" marR="0" lvl="0" indent="-138113" algn="r" defTabSz="914400" rtl="0" eaLnBrk="1" fontAlgn="base" latinLnBrk="0" hangingPunct="1">
              <a:lnSpc>
                <a:spcPct val="100000"/>
              </a:lnSpc>
              <a:spcBef>
                <a:spcPct val="0"/>
              </a:spcBef>
              <a:spcAft>
                <a:spcPts val="24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40</a:t>
            </a:r>
          </a:p>
          <a:p>
            <a:pPr marL="138113" marR="0" lvl="0" indent="-138113" algn="r" defTabSz="914400" rtl="0" eaLnBrk="1" fontAlgn="base" latinLnBrk="0" hangingPunct="1">
              <a:lnSpc>
                <a:spcPct val="100000"/>
              </a:lnSpc>
              <a:spcBef>
                <a:spcPct val="0"/>
              </a:spcBef>
              <a:spcAft>
                <a:spcPts val="24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20</a:t>
            </a:r>
          </a:p>
          <a:p>
            <a:pPr marL="138113" marR="0" lvl="0" indent="-138113" algn="r" defTabSz="914400" rtl="0" eaLnBrk="1" fontAlgn="base" latinLnBrk="0" hangingPunct="1">
              <a:lnSpc>
                <a:spcPct val="100000"/>
              </a:lnSpc>
              <a:spcBef>
                <a:spcPct val="0"/>
              </a:spcBef>
              <a:spcAft>
                <a:spcPts val="24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0</a:t>
            </a:r>
          </a:p>
        </p:txBody>
      </p:sp>
      <p:sp>
        <p:nvSpPr>
          <p:cNvPr id="51" name="Content Placeholder 12">
            <a:extLst>
              <a:ext uri="{FF2B5EF4-FFF2-40B4-BE49-F238E27FC236}">
                <a16:creationId xmlns:a16="http://schemas.microsoft.com/office/drawing/2014/main" id="{424FA7BD-1460-2D91-D67F-37CD9BDB4297}"/>
              </a:ext>
            </a:extLst>
          </p:cNvPr>
          <p:cNvSpPr txBox="1">
            <a:spLocks noChangeArrowheads="1"/>
          </p:cNvSpPr>
          <p:nvPr/>
        </p:nvSpPr>
        <p:spPr bwMode="auto">
          <a:xfrm>
            <a:off x="6514060" y="4356063"/>
            <a:ext cx="562564" cy="20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Baseline</a:t>
            </a:r>
          </a:p>
        </p:txBody>
      </p:sp>
      <p:sp>
        <p:nvSpPr>
          <p:cNvPr id="52" name="Content Placeholder 12">
            <a:extLst>
              <a:ext uri="{FF2B5EF4-FFF2-40B4-BE49-F238E27FC236}">
                <a16:creationId xmlns:a16="http://schemas.microsoft.com/office/drawing/2014/main" id="{93A6DC69-28A5-AF14-1F9F-279D5F5FB144}"/>
              </a:ext>
            </a:extLst>
          </p:cNvPr>
          <p:cNvSpPr txBox="1">
            <a:spLocks noChangeArrowheads="1"/>
          </p:cNvSpPr>
          <p:nvPr/>
        </p:nvSpPr>
        <p:spPr bwMode="auto">
          <a:xfrm>
            <a:off x="7183448" y="4356063"/>
            <a:ext cx="562564" cy="20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Week 96</a:t>
            </a:r>
          </a:p>
        </p:txBody>
      </p:sp>
      <p:sp>
        <p:nvSpPr>
          <p:cNvPr id="53" name="Content Placeholder 12">
            <a:extLst>
              <a:ext uri="{FF2B5EF4-FFF2-40B4-BE49-F238E27FC236}">
                <a16:creationId xmlns:a16="http://schemas.microsoft.com/office/drawing/2014/main" id="{A3BF3280-97EE-6473-57E4-ABCE9F1B39B7}"/>
              </a:ext>
            </a:extLst>
          </p:cNvPr>
          <p:cNvSpPr txBox="1">
            <a:spLocks noChangeArrowheads="1"/>
          </p:cNvSpPr>
          <p:nvPr/>
        </p:nvSpPr>
        <p:spPr bwMode="auto">
          <a:xfrm>
            <a:off x="6534198" y="4552544"/>
            <a:ext cx="1271336" cy="20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Open-label </a:t>
            </a:r>
            <a:r>
              <a:rPr kumimoji="0" lang="de-DE" altLang="en-US" sz="9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extension</a:t>
            </a:r>
            <a:endPar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endParaRPr>
          </a:p>
        </p:txBody>
      </p:sp>
      <p:sp>
        <p:nvSpPr>
          <p:cNvPr id="54" name="Content Placeholder 12">
            <a:extLst>
              <a:ext uri="{FF2B5EF4-FFF2-40B4-BE49-F238E27FC236}">
                <a16:creationId xmlns:a16="http://schemas.microsoft.com/office/drawing/2014/main" id="{93CBFCF7-CCB6-3C9B-FAC9-D680A0738F96}"/>
              </a:ext>
            </a:extLst>
          </p:cNvPr>
          <p:cNvSpPr txBox="1">
            <a:spLocks noChangeArrowheads="1"/>
          </p:cNvSpPr>
          <p:nvPr/>
        </p:nvSpPr>
        <p:spPr bwMode="auto">
          <a:xfrm>
            <a:off x="7792122" y="3965245"/>
            <a:ext cx="488313" cy="20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de-DE" altLang="en-US" sz="9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n</a:t>
            </a:r>
            <a:r>
              <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=82</a:t>
            </a:r>
          </a:p>
        </p:txBody>
      </p:sp>
      <p:sp>
        <p:nvSpPr>
          <p:cNvPr id="6" name="Content Placeholder 12">
            <a:extLst>
              <a:ext uri="{FF2B5EF4-FFF2-40B4-BE49-F238E27FC236}">
                <a16:creationId xmlns:a16="http://schemas.microsoft.com/office/drawing/2014/main" id="{0BD28C02-72E5-BDF5-2C30-7B246281BF8F}"/>
              </a:ext>
            </a:extLst>
          </p:cNvPr>
          <p:cNvSpPr txBox="1">
            <a:spLocks noChangeArrowheads="1"/>
          </p:cNvSpPr>
          <p:nvPr/>
        </p:nvSpPr>
        <p:spPr bwMode="auto">
          <a:xfrm>
            <a:off x="6659563" y="5661201"/>
            <a:ext cx="1947751" cy="2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0" marR="0" lvl="0" indent="0" algn="l"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en-GB" sz="900" b="0" i="0" u="none" strike="noStrike" kern="1200" cap="none" spc="0" normalizeH="0" baseline="0" noProof="0" dirty="0" err="1">
                <a:ln>
                  <a:noFill/>
                </a:ln>
                <a:solidFill>
                  <a:srgbClr val="FFFFFF"/>
                </a:solidFill>
                <a:effectLst/>
                <a:uLnTx/>
                <a:uFillTx/>
                <a:latin typeface="Arial Regular"/>
                <a:ea typeface="+mn-ea"/>
                <a:cs typeface="+mn-cs"/>
              </a:rPr>
              <a:t>EoE</a:t>
            </a:r>
            <a:r>
              <a:rPr kumimoji="0" lang="en-GB" sz="900" b="0" i="0" u="none" strike="noStrike" kern="1200" cap="none" spc="0" normalizeH="0" baseline="0" noProof="0" dirty="0">
                <a:ln>
                  <a:noFill/>
                </a:ln>
                <a:solidFill>
                  <a:srgbClr val="FFFFFF"/>
                </a:solidFill>
                <a:effectLst/>
                <a:uLnTx/>
                <a:uFillTx/>
                <a:latin typeface="Arial Regular"/>
                <a:ea typeface="+mn-ea"/>
                <a:cs typeface="+mn-cs"/>
              </a:rPr>
              <a:t>: eosinophilic oesophagitis</a:t>
            </a:r>
          </a:p>
          <a:p>
            <a:pPr marL="0" marR="0" lvl="0" indent="0" algn="l"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en-GB" sz="900" b="0" i="0" u="none" strike="noStrike" kern="1200" cap="none" spc="0" normalizeH="0" baseline="0" noProof="0" dirty="0">
                <a:ln>
                  <a:noFill/>
                </a:ln>
                <a:solidFill>
                  <a:srgbClr val="FFFFFF"/>
                </a:solidFill>
                <a:effectLst/>
                <a:uLnTx/>
                <a:uFillTx/>
                <a:latin typeface="Arial Regular"/>
                <a:ea typeface="+mn-ea"/>
                <a:cs typeface="+mn-cs"/>
              </a:rPr>
              <a:t>EREFS: </a:t>
            </a:r>
            <a:r>
              <a:rPr kumimoji="0" lang="en-GB" sz="800" b="0" i="0" u="none" strike="noStrike" kern="1200" cap="none" spc="0" normalizeH="0" baseline="0" noProof="0" dirty="0">
                <a:ln>
                  <a:noFill/>
                </a:ln>
                <a:solidFill>
                  <a:srgbClr val="FFFFFF"/>
                </a:solidFill>
                <a:effectLst/>
                <a:uLnTx/>
                <a:uFillTx/>
                <a:latin typeface="Helvetica" pitchFamily="2" charset="0"/>
                <a:ea typeface="+mn-ea"/>
                <a:cs typeface="+mn-cs"/>
              </a:rPr>
              <a:t>endoscopic reference score</a:t>
            </a:r>
            <a:endParaRPr kumimoji="0" lang="en-GB" sz="900" b="0" i="0" u="none" strike="noStrike" kern="1200" cap="none" spc="0" normalizeH="0" baseline="0" noProof="0" dirty="0">
              <a:ln>
                <a:noFill/>
              </a:ln>
              <a:solidFill>
                <a:srgbClr val="FFFFFF"/>
              </a:solidFill>
              <a:effectLst/>
              <a:uLnTx/>
              <a:uFillTx/>
              <a:latin typeface="Arial Regular"/>
              <a:ea typeface="+mn-ea"/>
              <a:cs typeface="+mn-cs"/>
            </a:endParaRPr>
          </a:p>
          <a:p>
            <a:pPr marL="0" marR="0" lvl="0" indent="0" algn="l"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en-GB" altLang="en-US" sz="900" b="0" i="0" u="none" strike="noStrike" kern="1200" cap="none" spc="0" normalizeH="0" baseline="0" noProof="0" dirty="0" err="1">
                <a:ln>
                  <a:noFill/>
                </a:ln>
                <a:solidFill>
                  <a:srgbClr val="FFFFFF"/>
                </a:solidFill>
                <a:effectLst/>
                <a:uLnTx/>
                <a:uFillTx/>
                <a:latin typeface="Arial" panose="020B0604020202020204" pitchFamily="34" charset="0"/>
                <a:ea typeface="Arial Regular"/>
                <a:cs typeface="Arial" panose="020B0604020202020204" pitchFamily="34" charset="0"/>
              </a:rPr>
              <a:t>PatGA</a:t>
            </a:r>
            <a:r>
              <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 patients’ global assessment</a:t>
            </a:r>
          </a:p>
          <a:p>
            <a:pPr marL="0" marR="0" lvl="0" indent="0" algn="l" defTabSz="914400" rtl="0" eaLnBrk="1" fontAlgn="base" latinLnBrk="0" hangingPunct="1">
              <a:lnSpc>
                <a:spcPct val="100000"/>
              </a:lnSpc>
              <a:spcBef>
                <a:spcPct val="0"/>
              </a:spcBef>
              <a:spcAft>
                <a:spcPts val="0"/>
              </a:spcAft>
              <a:buClrTx/>
              <a:buSzTx/>
              <a:buFont typeface="Arial" panose="020B0604020202020204" pitchFamily="34" charset="0"/>
              <a:buNone/>
              <a:tabLst/>
              <a:defRPr/>
            </a:pPr>
            <a:endPar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endParaRPr>
          </a:p>
        </p:txBody>
      </p:sp>
      <p:sp>
        <p:nvSpPr>
          <p:cNvPr id="9" name="Content Placeholder 12">
            <a:extLst>
              <a:ext uri="{FF2B5EF4-FFF2-40B4-BE49-F238E27FC236}">
                <a16:creationId xmlns:a16="http://schemas.microsoft.com/office/drawing/2014/main" id="{F3C911D6-4223-EBA0-43C5-9E5B70FABADB}"/>
              </a:ext>
            </a:extLst>
          </p:cNvPr>
          <p:cNvSpPr txBox="1">
            <a:spLocks noChangeArrowheads="1"/>
          </p:cNvSpPr>
          <p:nvPr/>
        </p:nvSpPr>
        <p:spPr bwMode="auto">
          <a:xfrm>
            <a:off x="431800" y="5661201"/>
            <a:ext cx="4860293" cy="36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l" defTabSz="914400" rtl="0" eaLnBrk="1" fontAlgn="base" latinLnBrk="0" hangingPunct="1">
              <a:lnSpc>
                <a:spcPct val="100000"/>
              </a:lnSpc>
              <a:spcBef>
                <a:spcPct val="0"/>
              </a:spcBef>
              <a:spcAft>
                <a:spcPts val="300"/>
              </a:spcAft>
              <a:buClrTx/>
              <a:buSzTx/>
              <a:buFont typeface="Arial" panose="020B0604020202020204" pitchFamily="34" charset="0"/>
              <a:buAutoNum type="arabicPeriod"/>
              <a:tabLst/>
              <a:defRPr/>
            </a:pPr>
            <a:r>
              <a:rPr kumimoji="0" lang="en-GB" altLang="en-US" sz="900" b="0" i="0" u="none" strike="noStrike" kern="1200" cap="none" spc="0" normalizeH="0" baseline="0" noProof="0" dirty="0" err="1">
                <a:ln>
                  <a:noFill/>
                </a:ln>
                <a:solidFill>
                  <a:srgbClr val="FFFFFF"/>
                </a:solidFill>
                <a:effectLst/>
                <a:uLnTx/>
                <a:uFillTx/>
                <a:latin typeface="Arial" panose="020B0604020202020204" pitchFamily="34" charset="0"/>
                <a:ea typeface="Arial Regular"/>
                <a:cs typeface="Arial" panose="020B0604020202020204" pitchFamily="34" charset="0"/>
              </a:rPr>
              <a:t>Schlag</a:t>
            </a:r>
            <a:r>
              <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 E </a:t>
            </a:r>
            <a:r>
              <a:rPr kumimoji="0" lang="en-GB" altLang="en-US" sz="900" b="0" i="1"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et al</a:t>
            </a:r>
            <a:r>
              <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 Gastroenterology 2022; 162(7): S-213.</a:t>
            </a:r>
          </a:p>
        </p:txBody>
      </p:sp>
    </p:spTree>
    <p:extLst>
      <p:ext uri="{BB962C8B-B14F-4D97-AF65-F5344CB8AC3E}">
        <p14:creationId xmlns:p14="http://schemas.microsoft.com/office/powerpoint/2010/main" val="2905358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8FB6-67A7-3A16-66D4-46980830ED91}"/>
              </a:ext>
            </a:extLst>
          </p:cNvPr>
          <p:cNvSpPr>
            <a:spLocks noGrp="1"/>
          </p:cNvSpPr>
          <p:nvPr>
            <p:ph type="title"/>
          </p:nvPr>
        </p:nvSpPr>
        <p:spPr>
          <a:xfrm>
            <a:off x="428623" y="245290"/>
            <a:ext cx="6230939" cy="664461"/>
          </a:xfrm>
        </p:spPr>
        <p:txBody>
          <a:bodyPr>
            <a:normAutofit/>
          </a:bodyPr>
          <a:lstStyle/>
          <a:p>
            <a:r>
              <a:rPr lang="en-GB" b="1" dirty="0">
                <a:solidFill>
                  <a:srgbClr val="007E94"/>
                </a:solidFill>
                <a:effectLst/>
                <a:cs typeface="Arial" panose="020B0604020202020204" pitchFamily="34" charset="0"/>
              </a:rPr>
              <a:t>Jorveza provides long-lasting disease control in EoE</a:t>
            </a:r>
            <a:r>
              <a:rPr lang="en-GB" b="1" baseline="30000" dirty="0">
                <a:solidFill>
                  <a:srgbClr val="007E94"/>
                </a:solidFill>
                <a:effectLst/>
                <a:cs typeface="Arial" panose="020B0604020202020204" pitchFamily="34" charset="0"/>
              </a:rPr>
              <a:t>1</a:t>
            </a:r>
            <a:endParaRPr lang="en-GB" dirty="0">
              <a:solidFill>
                <a:srgbClr val="007E94"/>
              </a:solidFill>
              <a:effectLst/>
              <a:cs typeface="Arial" panose="020B0604020202020204" pitchFamily="34" charset="0"/>
            </a:endParaRPr>
          </a:p>
        </p:txBody>
      </p:sp>
      <p:sp>
        <p:nvSpPr>
          <p:cNvPr id="45" name="Text Placeholder 9">
            <a:extLst>
              <a:ext uri="{FF2B5EF4-FFF2-40B4-BE49-F238E27FC236}">
                <a16:creationId xmlns:a16="http://schemas.microsoft.com/office/drawing/2014/main" id="{CBFAD099-9F01-D845-864E-6A643E057DB4}"/>
              </a:ext>
            </a:extLst>
          </p:cNvPr>
          <p:cNvSpPr txBox="1">
            <a:spLocks/>
          </p:cNvSpPr>
          <p:nvPr/>
        </p:nvSpPr>
        <p:spPr>
          <a:xfrm>
            <a:off x="6659563" y="5588950"/>
            <a:ext cx="2151151" cy="1269051"/>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6525" marR="0" lvl="0" indent="-136525"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GB" sz="900" b="0" i="0" u="none" strike="noStrike" kern="1200" cap="none" spc="0" normalizeH="0" baseline="0" noProof="0" dirty="0">
                <a:ln>
                  <a:noFill/>
                </a:ln>
                <a:solidFill>
                  <a:srgbClr val="FFFFFF"/>
                </a:solidFill>
                <a:effectLst/>
                <a:uLnTx/>
                <a:uFillTx/>
                <a:latin typeface="Helvetica" pitchFamily="2" charset="0"/>
                <a:ea typeface="+mn-ea"/>
                <a:cs typeface="+mn-cs"/>
              </a:rPr>
              <a:t>DB: double-blind</a:t>
            </a:r>
          </a:p>
          <a:p>
            <a:pPr marL="136525" marR="0" lvl="0" indent="-136525"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GB" sz="900" b="0" i="0" u="none" strike="noStrike" kern="1200" cap="none" spc="0" normalizeH="0" baseline="0" noProof="0" dirty="0">
                <a:ln>
                  <a:noFill/>
                </a:ln>
                <a:solidFill>
                  <a:srgbClr val="FFFFFF"/>
                </a:solidFill>
                <a:effectLst/>
                <a:uLnTx/>
                <a:uFillTx/>
                <a:latin typeface="Helvetica" pitchFamily="2" charset="0"/>
                <a:ea typeface="+mn-ea"/>
                <a:cs typeface="+mn-cs"/>
              </a:rPr>
              <a:t>EEsAI-PRO: EoE Activity</a:t>
            </a:r>
          </a:p>
          <a:p>
            <a:pPr marL="136525" marR="0" lvl="0" indent="-136525"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GB" sz="900" b="0" i="0" u="none" strike="noStrike" kern="1200" cap="none" spc="0" normalizeH="0" baseline="0" noProof="0" dirty="0">
                <a:ln>
                  <a:noFill/>
                </a:ln>
                <a:solidFill>
                  <a:srgbClr val="FFFFFF"/>
                </a:solidFill>
                <a:effectLst/>
                <a:uLnTx/>
                <a:uFillTx/>
                <a:latin typeface="Helvetica" pitchFamily="2" charset="0"/>
                <a:ea typeface="+mn-ea"/>
                <a:cs typeface="+mn-cs"/>
              </a:rPr>
              <a:t>Index-Patient Reported Outcome</a:t>
            </a:r>
          </a:p>
          <a:p>
            <a:pPr marL="136525" marR="0" lvl="0" indent="-136525"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GB" sz="900" b="0" i="0" u="none" strike="noStrike" kern="1200" cap="none" spc="0" normalizeH="0" baseline="0" noProof="0" dirty="0">
                <a:ln>
                  <a:noFill/>
                </a:ln>
                <a:solidFill>
                  <a:srgbClr val="FFFFFF"/>
                </a:solidFill>
                <a:effectLst/>
                <a:uLnTx/>
                <a:uFillTx/>
                <a:latin typeface="Helvetica" pitchFamily="2" charset="0"/>
                <a:ea typeface="+mn-ea"/>
                <a:cs typeface="+mn-cs"/>
              </a:rPr>
              <a:t>EoE: eosinophilic oesophagitis</a:t>
            </a:r>
          </a:p>
          <a:p>
            <a:pPr marL="136525" marR="0" lvl="0" indent="-136525"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GB" sz="900" b="0" i="0" u="none" strike="noStrike" kern="1200" cap="none" spc="0" normalizeH="0" baseline="0" noProof="0" dirty="0" err="1">
                <a:ln>
                  <a:noFill/>
                </a:ln>
                <a:solidFill>
                  <a:srgbClr val="FFFFFF"/>
                </a:solidFill>
                <a:effectLst/>
                <a:uLnTx/>
                <a:uFillTx/>
                <a:latin typeface="Helvetica" pitchFamily="2" charset="0"/>
                <a:ea typeface="+mn-ea"/>
                <a:cs typeface="+mn-cs"/>
              </a:rPr>
              <a:t>eos</a:t>
            </a:r>
            <a:r>
              <a:rPr kumimoji="0" lang="en-GB" sz="900" b="0" i="0" u="none" strike="noStrike" kern="1200" cap="none" spc="0" normalizeH="0" baseline="0" noProof="0" dirty="0">
                <a:ln>
                  <a:noFill/>
                </a:ln>
                <a:solidFill>
                  <a:srgbClr val="FFFFFF"/>
                </a:solidFill>
                <a:effectLst/>
                <a:uLnTx/>
                <a:uFillTx/>
                <a:latin typeface="Helvetica" pitchFamily="2" charset="0"/>
                <a:ea typeface="+mn-ea"/>
                <a:cs typeface="+mn-cs"/>
              </a:rPr>
              <a:t>: eosinophil</a:t>
            </a:r>
          </a:p>
          <a:p>
            <a:pPr marL="136525" marR="0" lvl="0" indent="-136525"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GB" sz="900" b="0" i="0" u="none" strike="noStrike" kern="1200" cap="none" spc="0" normalizeH="0" baseline="0" noProof="0" dirty="0">
                <a:ln>
                  <a:noFill/>
                </a:ln>
                <a:solidFill>
                  <a:srgbClr val="FFFFFF"/>
                </a:solidFill>
                <a:effectLst/>
                <a:uLnTx/>
                <a:uFillTx/>
                <a:latin typeface="Helvetica" pitchFamily="2" charset="0"/>
                <a:ea typeface="+mn-ea"/>
                <a:cs typeface="+mn-cs"/>
              </a:rPr>
              <a:t>EREFS: endoscopic reference score</a:t>
            </a:r>
          </a:p>
          <a:p>
            <a:pPr marL="136525" marR="0" lvl="0" indent="-136525"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GB" sz="900" b="0" i="0" u="none" strike="noStrike" kern="1200" cap="none" spc="0" normalizeH="0" baseline="0" noProof="0" dirty="0" err="1">
                <a:ln>
                  <a:noFill/>
                </a:ln>
                <a:solidFill>
                  <a:srgbClr val="FFFFFF"/>
                </a:solidFill>
                <a:effectLst/>
                <a:uLnTx/>
                <a:uFillTx/>
                <a:latin typeface="Helvetica" pitchFamily="2" charset="0"/>
                <a:ea typeface="+mn-ea"/>
                <a:cs typeface="+mn-cs"/>
              </a:rPr>
              <a:t>hpf</a:t>
            </a:r>
            <a:r>
              <a:rPr kumimoji="0" lang="en-GB" sz="900" b="0" i="0" u="none" strike="noStrike" kern="1200" cap="none" spc="0" normalizeH="0" baseline="0" noProof="0" dirty="0">
                <a:ln>
                  <a:noFill/>
                </a:ln>
                <a:solidFill>
                  <a:srgbClr val="FFFFFF"/>
                </a:solidFill>
                <a:effectLst/>
                <a:uLnTx/>
                <a:uFillTx/>
                <a:latin typeface="Helvetica" pitchFamily="2" charset="0"/>
                <a:ea typeface="+mn-ea"/>
                <a:cs typeface="+mn-cs"/>
              </a:rPr>
              <a:t>: high power field</a:t>
            </a:r>
          </a:p>
          <a:p>
            <a:pPr marL="136525" marR="0" lvl="0" indent="-136525"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GB" sz="900" b="0" i="0" u="none" strike="noStrike" kern="1200" cap="none" spc="0" normalizeH="0" baseline="0" noProof="0" dirty="0">
                <a:ln>
                  <a:noFill/>
                </a:ln>
                <a:solidFill>
                  <a:srgbClr val="FFFFFF"/>
                </a:solidFill>
                <a:effectLst/>
                <a:uLnTx/>
                <a:uFillTx/>
                <a:latin typeface="Helvetica" pitchFamily="2" charset="0"/>
                <a:ea typeface="+mn-ea"/>
                <a:cs typeface="+mn-cs"/>
              </a:rPr>
              <a:t>OLE: open-label extension</a:t>
            </a:r>
          </a:p>
          <a:p>
            <a:pPr marL="6350" marR="0" lvl="0" indent="-635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endParaRPr kumimoji="0" lang="en-GB" sz="9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730E3BA7-2BF4-3FD1-DE39-DA0EA79E3398}"/>
              </a:ext>
            </a:extLst>
          </p:cNvPr>
          <p:cNvPicPr>
            <a:picLocks noChangeAspect="1"/>
          </p:cNvPicPr>
          <p:nvPr/>
        </p:nvPicPr>
        <p:blipFill rotWithShape="1">
          <a:blip r:embed="rId3"/>
          <a:srcRect l="10019" t="10109" r="57100" b="41323"/>
          <a:stretch/>
        </p:blipFill>
        <p:spPr>
          <a:xfrm>
            <a:off x="431800" y="1821183"/>
            <a:ext cx="2175213" cy="2556989"/>
          </a:xfrm>
          <a:prstGeom prst="rect">
            <a:avLst/>
          </a:prstGeom>
        </p:spPr>
      </p:pic>
      <p:sp>
        <p:nvSpPr>
          <p:cNvPr id="3" name="Text Placeholder 2">
            <a:extLst>
              <a:ext uri="{FF2B5EF4-FFF2-40B4-BE49-F238E27FC236}">
                <a16:creationId xmlns:a16="http://schemas.microsoft.com/office/drawing/2014/main" id="{EF1CB356-95A2-7251-CD89-6C076D6C50F3}"/>
              </a:ext>
            </a:extLst>
          </p:cNvPr>
          <p:cNvSpPr txBox="1">
            <a:spLocks/>
          </p:cNvSpPr>
          <p:nvPr/>
        </p:nvSpPr>
        <p:spPr>
          <a:xfrm>
            <a:off x="431800" y="4178628"/>
            <a:ext cx="541605" cy="199544"/>
          </a:xfrm>
          <a:prstGeom prst="rect">
            <a:avLst/>
          </a:prstGeom>
          <a:solidFill>
            <a:schemeClr val="tx1"/>
          </a:solidFill>
        </p:spPr>
        <p:txBody>
          <a:bodyPr vert="horz" lIns="0" tIns="0" rIns="0" bIns="0" rtlCol="0" anchor="ctr" anchorCtr="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1200"/>
              </a:spcBef>
              <a:spcAft>
                <a:spcPct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n=166</a:t>
            </a:r>
          </a:p>
        </p:txBody>
      </p:sp>
      <p:pic>
        <p:nvPicPr>
          <p:cNvPr id="6" name="Picture 5">
            <a:extLst>
              <a:ext uri="{FF2B5EF4-FFF2-40B4-BE49-F238E27FC236}">
                <a16:creationId xmlns:a16="http://schemas.microsoft.com/office/drawing/2014/main" id="{5CFB6E9B-E524-F931-22B3-A6818E003168}"/>
              </a:ext>
            </a:extLst>
          </p:cNvPr>
          <p:cNvPicPr>
            <a:picLocks noChangeAspect="1"/>
          </p:cNvPicPr>
          <p:nvPr/>
        </p:nvPicPr>
        <p:blipFill rotWithShape="1">
          <a:blip r:embed="rId3"/>
          <a:srcRect l="10019" t="10109" r="57100" b="41234"/>
          <a:stretch/>
        </p:blipFill>
        <p:spPr>
          <a:xfrm>
            <a:off x="2717800" y="1816540"/>
            <a:ext cx="2175213" cy="2561632"/>
          </a:xfrm>
          <a:prstGeom prst="rect">
            <a:avLst/>
          </a:prstGeom>
        </p:spPr>
      </p:pic>
      <p:sp>
        <p:nvSpPr>
          <p:cNvPr id="9" name="Text Placeholder 2">
            <a:extLst>
              <a:ext uri="{FF2B5EF4-FFF2-40B4-BE49-F238E27FC236}">
                <a16:creationId xmlns:a16="http://schemas.microsoft.com/office/drawing/2014/main" id="{166A0028-8A6B-E321-0244-7856853186CE}"/>
              </a:ext>
            </a:extLst>
          </p:cNvPr>
          <p:cNvSpPr txBox="1">
            <a:spLocks/>
          </p:cNvSpPr>
          <p:nvPr/>
        </p:nvSpPr>
        <p:spPr>
          <a:xfrm>
            <a:off x="2717800" y="4173985"/>
            <a:ext cx="541605" cy="199544"/>
          </a:xfrm>
          <a:prstGeom prst="rect">
            <a:avLst/>
          </a:prstGeom>
          <a:solidFill>
            <a:schemeClr val="tx1"/>
          </a:solidFill>
        </p:spPr>
        <p:txBody>
          <a:bodyPr vert="horz" lIns="0" tIns="0" rIns="0" bIns="0" rtlCol="0" anchor="ctr" anchorCtr="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1200"/>
              </a:spcBef>
              <a:spcAft>
                <a:spcPct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n=146</a:t>
            </a:r>
          </a:p>
        </p:txBody>
      </p:sp>
      <p:pic>
        <p:nvPicPr>
          <p:cNvPr id="16" name="Picture 15">
            <a:extLst>
              <a:ext uri="{FF2B5EF4-FFF2-40B4-BE49-F238E27FC236}">
                <a16:creationId xmlns:a16="http://schemas.microsoft.com/office/drawing/2014/main" id="{6B15839E-F902-AFE8-E536-FF95737CBF4D}"/>
              </a:ext>
            </a:extLst>
          </p:cNvPr>
          <p:cNvPicPr>
            <a:picLocks noChangeAspect="1"/>
          </p:cNvPicPr>
          <p:nvPr/>
        </p:nvPicPr>
        <p:blipFill rotWithShape="1">
          <a:blip r:embed="rId3"/>
          <a:srcRect l="10019" t="10109" r="57100" b="41323"/>
          <a:stretch/>
        </p:blipFill>
        <p:spPr>
          <a:xfrm>
            <a:off x="5003798" y="1811897"/>
            <a:ext cx="2175213" cy="2556989"/>
          </a:xfrm>
          <a:prstGeom prst="rect">
            <a:avLst/>
          </a:prstGeom>
        </p:spPr>
      </p:pic>
      <p:sp>
        <p:nvSpPr>
          <p:cNvPr id="17" name="Text Placeholder 2">
            <a:extLst>
              <a:ext uri="{FF2B5EF4-FFF2-40B4-BE49-F238E27FC236}">
                <a16:creationId xmlns:a16="http://schemas.microsoft.com/office/drawing/2014/main" id="{9FC5ED7E-FBB3-BF48-97BB-1C585EFDD007}"/>
              </a:ext>
            </a:extLst>
          </p:cNvPr>
          <p:cNvSpPr txBox="1">
            <a:spLocks/>
          </p:cNvSpPr>
          <p:nvPr/>
        </p:nvSpPr>
        <p:spPr>
          <a:xfrm>
            <a:off x="5003798" y="4169342"/>
            <a:ext cx="541605" cy="199544"/>
          </a:xfrm>
          <a:prstGeom prst="rect">
            <a:avLst/>
          </a:prstGeom>
          <a:solidFill>
            <a:schemeClr val="tx1"/>
          </a:solidFill>
        </p:spPr>
        <p:txBody>
          <a:bodyPr vert="horz" lIns="0" tIns="0" rIns="0" bIns="0" rtlCol="0" anchor="ctr" anchorCtr="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1200"/>
              </a:spcBef>
              <a:spcAft>
                <a:spcPct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n=82</a:t>
            </a:r>
          </a:p>
        </p:txBody>
      </p:sp>
      <p:sp>
        <p:nvSpPr>
          <p:cNvPr id="8" name="Text Placeholder 1">
            <a:extLst>
              <a:ext uri="{FF2B5EF4-FFF2-40B4-BE49-F238E27FC236}">
                <a16:creationId xmlns:a16="http://schemas.microsoft.com/office/drawing/2014/main" id="{2A745F9C-FFCF-5EB9-2C67-0CFC85ECC239}"/>
              </a:ext>
            </a:extLst>
          </p:cNvPr>
          <p:cNvSpPr txBox="1">
            <a:spLocks/>
          </p:cNvSpPr>
          <p:nvPr/>
        </p:nvSpPr>
        <p:spPr>
          <a:xfrm>
            <a:off x="431799" y="1583498"/>
            <a:ext cx="2175212" cy="664461"/>
          </a:xfrm>
          <a:prstGeom prst="rect">
            <a:avLst/>
          </a:prstGeom>
          <a:solidFill>
            <a:schemeClr val="tx1"/>
          </a:solidFill>
        </p:spPr>
        <p:txBody>
          <a:bodyPr vert="horz" lIns="108000" tIns="7200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 remission</a:t>
            </a: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r>
              <a:rPr kumimoji="0" lang="en-GB"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EEsAI</a:t>
            </a: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 ≤20)</a:t>
            </a:r>
          </a:p>
        </p:txBody>
      </p:sp>
      <p:sp>
        <p:nvSpPr>
          <p:cNvPr id="4" name="Text Placeholder 1">
            <a:extLst>
              <a:ext uri="{FF2B5EF4-FFF2-40B4-BE49-F238E27FC236}">
                <a16:creationId xmlns:a16="http://schemas.microsoft.com/office/drawing/2014/main" id="{DF3939BB-9DEB-5976-5A11-72313B55CCCE}"/>
              </a:ext>
            </a:extLst>
          </p:cNvPr>
          <p:cNvSpPr txBox="1">
            <a:spLocks/>
          </p:cNvSpPr>
          <p:nvPr/>
        </p:nvSpPr>
        <p:spPr>
          <a:xfrm>
            <a:off x="2717799" y="1578855"/>
            <a:ext cx="2175212" cy="664461"/>
          </a:xfrm>
          <a:prstGeom prst="rect">
            <a:avLst/>
          </a:prstGeom>
          <a:solidFill>
            <a:schemeClr val="tx1"/>
          </a:solidFill>
        </p:spPr>
        <p:txBody>
          <a:bodyPr vert="horz" lIns="108000" tIns="7200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Deep histologic remission</a:t>
            </a:r>
          </a:p>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(Peak eos in all biopsies: 0/hpf)</a:t>
            </a:r>
          </a:p>
        </p:txBody>
      </p:sp>
      <p:sp>
        <p:nvSpPr>
          <p:cNvPr id="13" name="Text Placeholder 1">
            <a:extLst>
              <a:ext uri="{FF2B5EF4-FFF2-40B4-BE49-F238E27FC236}">
                <a16:creationId xmlns:a16="http://schemas.microsoft.com/office/drawing/2014/main" id="{696F9829-0040-19A4-503D-816B90F725C1}"/>
              </a:ext>
            </a:extLst>
          </p:cNvPr>
          <p:cNvSpPr txBox="1">
            <a:spLocks/>
          </p:cNvSpPr>
          <p:nvPr/>
        </p:nvSpPr>
        <p:spPr>
          <a:xfrm>
            <a:off x="5003797" y="1574212"/>
            <a:ext cx="2175212" cy="664461"/>
          </a:xfrm>
          <a:prstGeom prst="rect">
            <a:avLst/>
          </a:prstGeom>
          <a:solidFill>
            <a:schemeClr val="tx1"/>
          </a:solidFill>
        </p:spPr>
        <p:txBody>
          <a:bodyPr vert="horz" lIns="108000" tIns="7200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Total EREFS of 0</a:t>
            </a:r>
          </a:p>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(Grade 0 for oedema, rings, exudate, furrows &amp; stricture)</a:t>
            </a:r>
          </a:p>
        </p:txBody>
      </p:sp>
      <p:pic>
        <p:nvPicPr>
          <p:cNvPr id="22" name="Picture 21">
            <a:extLst>
              <a:ext uri="{FF2B5EF4-FFF2-40B4-BE49-F238E27FC236}">
                <a16:creationId xmlns:a16="http://schemas.microsoft.com/office/drawing/2014/main" id="{F552F9F0-E8EB-7E88-1EA5-0243D2A64969}"/>
              </a:ext>
            </a:extLst>
          </p:cNvPr>
          <p:cNvPicPr>
            <a:picLocks noChangeAspect="1"/>
          </p:cNvPicPr>
          <p:nvPr/>
        </p:nvPicPr>
        <p:blipFill rotWithShape="1">
          <a:blip r:embed="rId4"/>
          <a:srcRect t="36785" b="35225"/>
          <a:stretch/>
        </p:blipFill>
        <p:spPr>
          <a:xfrm>
            <a:off x="464225" y="2249779"/>
            <a:ext cx="6675877" cy="1868614"/>
          </a:xfrm>
          <a:prstGeom prst="rect">
            <a:avLst/>
          </a:prstGeom>
        </p:spPr>
      </p:pic>
      <p:pic>
        <p:nvPicPr>
          <p:cNvPr id="26" name="Picture 25">
            <a:extLst>
              <a:ext uri="{FF2B5EF4-FFF2-40B4-BE49-F238E27FC236}">
                <a16:creationId xmlns:a16="http://schemas.microsoft.com/office/drawing/2014/main" id="{67D6A2A8-36DE-4FF6-B291-79CF812D93B3}"/>
              </a:ext>
            </a:extLst>
          </p:cNvPr>
          <p:cNvPicPr>
            <a:picLocks noChangeAspect="1"/>
          </p:cNvPicPr>
          <p:nvPr/>
        </p:nvPicPr>
        <p:blipFill rotWithShape="1">
          <a:blip r:embed="rId5"/>
          <a:srcRect l="3255" t="41418" r="80229" b="41750"/>
          <a:stretch/>
        </p:blipFill>
        <p:spPr>
          <a:xfrm>
            <a:off x="1838429" y="3924723"/>
            <a:ext cx="667967" cy="680769"/>
          </a:xfrm>
          <a:prstGeom prst="rect">
            <a:avLst/>
          </a:prstGeom>
        </p:spPr>
      </p:pic>
      <p:pic>
        <p:nvPicPr>
          <p:cNvPr id="28" name="Picture 27">
            <a:extLst>
              <a:ext uri="{FF2B5EF4-FFF2-40B4-BE49-F238E27FC236}">
                <a16:creationId xmlns:a16="http://schemas.microsoft.com/office/drawing/2014/main" id="{69F16122-55FE-42C1-9C9C-3C64B6CF74AD}"/>
              </a:ext>
            </a:extLst>
          </p:cNvPr>
          <p:cNvPicPr>
            <a:picLocks noChangeAspect="1"/>
          </p:cNvPicPr>
          <p:nvPr/>
        </p:nvPicPr>
        <p:blipFill rotWithShape="1">
          <a:blip r:embed="rId5"/>
          <a:srcRect l="45425" t="41418" r="38059" b="41750"/>
          <a:stretch/>
        </p:blipFill>
        <p:spPr>
          <a:xfrm>
            <a:off x="4238016" y="3924723"/>
            <a:ext cx="667967" cy="680769"/>
          </a:xfrm>
          <a:prstGeom prst="rect">
            <a:avLst/>
          </a:prstGeom>
        </p:spPr>
      </p:pic>
      <p:pic>
        <p:nvPicPr>
          <p:cNvPr id="33" name="Picture 32">
            <a:extLst>
              <a:ext uri="{FF2B5EF4-FFF2-40B4-BE49-F238E27FC236}">
                <a16:creationId xmlns:a16="http://schemas.microsoft.com/office/drawing/2014/main" id="{BBABCAD3-A88A-9D6F-D058-0577442140DB}"/>
              </a:ext>
            </a:extLst>
          </p:cNvPr>
          <p:cNvPicPr>
            <a:picLocks noChangeAspect="1"/>
          </p:cNvPicPr>
          <p:nvPr/>
        </p:nvPicPr>
        <p:blipFill rotWithShape="1">
          <a:blip r:embed="rId5"/>
          <a:srcRect l="81528" t="41418" r="1956" b="41750"/>
          <a:stretch/>
        </p:blipFill>
        <p:spPr>
          <a:xfrm>
            <a:off x="6426199" y="3986298"/>
            <a:ext cx="667967" cy="680769"/>
          </a:xfrm>
          <a:prstGeom prst="rect">
            <a:avLst/>
          </a:prstGeom>
        </p:spPr>
      </p:pic>
      <p:sp>
        <p:nvSpPr>
          <p:cNvPr id="34" name="Text Placeholder 2">
            <a:extLst>
              <a:ext uri="{FF2B5EF4-FFF2-40B4-BE49-F238E27FC236}">
                <a16:creationId xmlns:a16="http://schemas.microsoft.com/office/drawing/2014/main" id="{96DC13D6-660B-7ECE-85F1-2C9E7D82DFBD}"/>
              </a:ext>
            </a:extLst>
          </p:cNvPr>
          <p:cNvSpPr>
            <a:spLocks noGrp="1"/>
          </p:cNvSpPr>
          <p:nvPr>
            <p:ph type="body" sz="quarter" idx="13"/>
          </p:nvPr>
        </p:nvSpPr>
        <p:spPr>
          <a:xfrm>
            <a:off x="428625" y="909751"/>
            <a:ext cx="6506249" cy="635577"/>
          </a:xfrm>
        </p:spPr>
        <p:txBody>
          <a:bodyPr/>
          <a:lstStyle/>
          <a:p>
            <a:r>
              <a:rPr lang="en-GB" dirty="0">
                <a:solidFill>
                  <a:srgbClr val="007E94"/>
                </a:solidFill>
                <a:effectLst/>
                <a:cs typeface="Arial" panose="020B0604020202020204" pitchFamily="34" charset="0"/>
              </a:rPr>
              <a:t>Patients completing the double-blind, 48-week Jorveza study continued with an open-label extension for a further 96 weeks</a:t>
            </a:r>
            <a:r>
              <a:rPr lang="en-GB" baseline="30000" dirty="0">
                <a:solidFill>
                  <a:srgbClr val="007E94"/>
                </a:solidFill>
                <a:effectLst/>
                <a:cs typeface="Arial" panose="020B0604020202020204" pitchFamily="34" charset="0"/>
              </a:rPr>
              <a:t>1</a:t>
            </a:r>
          </a:p>
        </p:txBody>
      </p:sp>
      <p:pic>
        <p:nvPicPr>
          <p:cNvPr id="36" name="Picture 35">
            <a:extLst>
              <a:ext uri="{FF2B5EF4-FFF2-40B4-BE49-F238E27FC236}">
                <a16:creationId xmlns:a16="http://schemas.microsoft.com/office/drawing/2014/main" id="{9B1C31F2-5B66-FD2C-F7C7-FF3A8F591A3C}"/>
              </a:ext>
            </a:extLst>
          </p:cNvPr>
          <p:cNvPicPr>
            <a:picLocks noChangeAspect="1"/>
          </p:cNvPicPr>
          <p:nvPr/>
        </p:nvPicPr>
        <p:blipFill rotWithShape="1">
          <a:blip r:embed="rId6"/>
          <a:srcRect l="36194" t="31673" r="35806" b="31852"/>
          <a:stretch/>
        </p:blipFill>
        <p:spPr>
          <a:xfrm>
            <a:off x="415269" y="4574263"/>
            <a:ext cx="622570" cy="811011"/>
          </a:xfrm>
          <a:prstGeom prst="rect">
            <a:avLst/>
          </a:prstGeom>
        </p:spPr>
      </p:pic>
      <p:sp>
        <p:nvSpPr>
          <p:cNvPr id="37" name="Text Placeholder 1">
            <a:extLst>
              <a:ext uri="{FF2B5EF4-FFF2-40B4-BE49-F238E27FC236}">
                <a16:creationId xmlns:a16="http://schemas.microsoft.com/office/drawing/2014/main" id="{E57B6FF1-D114-9607-B63D-CAB58DD2368A}"/>
              </a:ext>
            </a:extLst>
          </p:cNvPr>
          <p:cNvSpPr txBox="1">
            <a:spLocks/>
          </p:cNvSpPr>
          <p:nvPr/>
        </p:nvSpPr>
        <p:spPr>
          <a:xfrm>
            <a:off x="1128409" y="4605492"/>
            <a:ext cx="6050600" cy="284544"/>
          </a:xfrm>
          <a:prstGeom prst="rect">
            <a:avLst/>
          </a:prstGeom>
          <a:solidFill>
            <a:schemeClr val="tx1"/>
          </a:solidFill>
        </p:spPr>
        <p:txBody>
          <a:bodyPr vert="horz" lIns="108000" tIns="7200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Patients’ global satisfaction at the end of DB &amp; OLE treatment</a:t>
            </a:r>
          </a:p>
        </p:txBody>
      </p:sp>
      <p:sp>
        <p:nvSpPr>
          <p:cNvPr id="38" name="Text Placeholder 1">
            <a:extLst>
              <a:ext uri="{FF2B5EF4-FFF2-40B4-BE49-F238E27FC236}">
                <a16:creationId xmlns:a16="http://schemas.microsoft.com/office/drawing/2014/main" id="{0A349510-32CD-4EEC-C5E6-8A1C2B9E8017}"/>
              </a:ext>
            </a:extLst>
          </p:cNvPr>
          <p:cNvSpPr txBox="1">
            <a:spLocks/>
          </p:cNvSpPr>
          <p:nvPr/>
        </p:nvSpPr>
        <p:spPr>
          <a:xfrm>
            <a:off x="1128408" y="4913337"/>
            <a:ext cx="1699097" cy="453996"/>
          </a:xfrm>
          <a:prstGeom prst="rect">
            <a:avLst/>
          </a:prstGeom>
          <a:solidFill>
            <a:schemeClr val="tx2"/>
          </a:solidFill>
        </p:spPr>
        <p:txBody>
          <a:bodyPr vert="horz" lIns="108000" tIns="0" rIns="0" bIns="0" rtlCol="0" anchor="ctr" anchorCtr="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Extremely satisfied: </a:t>
            </a:r>
            <a:b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77.7%</a:t>
            </a: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9" name="Text Placeholder 1">
            <a:extLst>
              <a:ext uri="{FF2B5EF4-FFF2-40B4-BE49-F238E27FC236}">
                <a16:creationId xmlns:a16="http://schemas.microsoft.com/office/drawing/2014/main" id="{B4F501CA-8384-2CF2-A2FC-9D4BEE9DC24F}"/>
              </a:ext>
            </a:extLst>
          </p:cNvPr>
          <p:cNvSpPr txBox="1">
            <a:spLocks/>
          </p:cNvSpPr>
          <p:nvPr/>
        </p:nvSpPr>
        <p:spPr>
          <a:xfrm>
            <a:off x="2872902" y="4913337"/>
            <a:ext cx="1699097" cy="453996"/>
          </a:xfrm>
          <a:prstGeom prst="rect">
            <a:avLst/>
          </a:prstGeom>
          <a:solidFill>
            <a:schemeClr val="tx2"/>
          </a:solidFill>
        </p:spPr>
        <p:txBody>
          <a:bodyPr vert="horz" lIns="108000" tIns="0" rIns="0" bIns="0" rtlCol="0" anchor="ctr" anchorCtr="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Satisfied: </a:t>
            </a:r>
            <a:b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19.9%</a:t>
            </a: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 name="Text Placeholder 1">
            <a:extLst>
              <a:ext uri="{FF2B5EF4-FFF2-40B4-BE49-F238E27FC236}">
                <a16:creationId xmlns:a16="http://schemas.microsoft.com/office/drawing/2014/main" id="{D8C8CF20-94B5-1793-262B-22E22843166D}"/>
              </a:ext>
            </a:extLst>
          </p:cNvPr>
          <p:cNvSpPr txBox="1">
            <a:spLocks/>
          </p:cNvSpPr>
          <p:nvPr/>
        </p:nvSpPr>
        <p:spPr>
          <a:xfrm>
            <a:off x="4617400" y="4911936"/>
            <a:ext cx="2561609" cy="453996"/>
          </a:xfrm>
          <a:prstGeom prst="rect">
            <a:avLst/>
          </a:prstGeom>
          <a:solidFill>
            <a:schemeClr val="tx2"/>
          </a:solidFill>
        </p:spPr>
        <p:txBody>
          <a:bodyPr vert="horz" lIns="108000" tIns="0" rIns="0" bIns="0" rtlCol="0" anchor="ctr" anchorCtr="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Neither satisfied nor dissatisfied:</a:t>
            </a:r>
            <a:b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0.6%</a:t>
            </a: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Content Placeholder 12">
            <a:extLst>
              <a:ext uri="{FF2B5EF4-FFF2-40B4-BE49-F238E27FC236}">
                <a16:creationId xmlns:a16="http://schemas.microsoft.com/office/drawing/2014/main" id="{FD632DC3-BA40-C36F-47C7-D595EF921E6F}"/>
              </a:ext>
            </a:extLst>
          </p:cNvPr>
          <p:cNvSpPr txBox="1">
            <a:spLocks noChangeArrowheads="1"/>
          </p:cNvSpPr>
          <p:nvPr/>
        </p:nvSpPr>
        <p:spPr bwMode="auto">
          <a:xfrm>
            <a:off x="431800" y="5661201"/>
            <a:ext cx="4860293" cy="36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l" defTabSz="914400" rtl="0" eaLnBrk="1" fontAlgn="base" latinLnBrk="0" hangingPunct="1">
              <a:lnSpc>
                <a:spcPct val="100000"/>
              </a:lnSpc>
              <a:spcBef>
                <a:spcPct val="0"/>
              </a:spcBef>
              <a:spcAft>
                <a:spcPts val="300"/>
              </a:spcAft>
              <a:buClrTx/>
              <a:buSzTx/>
              <a:buFont typeface="Arial" panose="020B0604020202020204" pitchFamily="34" charset="0"/>
              <a:buAutoNum type="arabicPeriod"/>
              <a:tabLst/>
              <a:defRPr/>
            </a:pPr>
            <a:r>
              <a:rPr kumimoji="0" lang="en-GB" altLang="en-US" sz="900" b="0" i="0" u="none" strike="noStrike" kern="1200" cap="none" spc="0" normalizeH="0" baseline="0" noProof="0" dirty="0" err="1">
                <a:ln>
                  <a:noFill/>
                </a:ln>
                <a:solidFill>
                  <a:srgbClr val="FFFFFF"/>
                </a:solidFill>
                <a:effectLst/>
                <a:uLnTx/>
                <a:uFillTx/>
                <a:latin typeface="Arial" panose="020B0604020202020204" pitchFamily="34" charset="0"/>
                <a:ea typeface="Arial Regular"/>
                <a:cs typeface="Arial" panose="020B0604020202020204" pitchFamily="34" charset="0"/>
              </a:rPr>
              <a:t>Schlag</a:t>
            </a:r>
            <a:r>
              <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 E </a:t>
            </a:r>
            <a:r>
              <a:rPr kumimoji="0" lang="en-GB" altLang="en-US" sz="900" b="0" i="1"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et al</a:t>
            </a:r>
            <a:r>
              <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 Gastroenterology 2022; 162(7): S-213.</a:t>
            </a:r>
          </a:p>
        </p:txBody>
      </p:sp>
    </p:spTree>
    <p:extLst>
      <p:ext uri="{BB962C8B-B14F-4D97-AF65-F5344CB8AC3E}">
        <p14:creationId xmlns:p14="http://schemas.microsoft.com/office/powerpoint/2010/main" val="2783518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1">
            <a:extLst>
              <a:ext uri="{FF2B5EF4-FFF2-40B4-BE49-F238E27FC236}">
                <a16:creationId xmlns:a16="http://schemas.microsoft.com/office/drawing/2014/main" id="{042E1E26-D6AA-4A4B-9B3D-2D029AF6E98A}"/>
              </a:ext>
            </a:extLst>
          </p:cNvPr>
          <p:cNvSpPr>
            <a:spLocks noChangeArrowheads="1"/>
          </p:cNvSpPr>
          <p:nvPr/>
        </p:nvSpPr>
        <p:spPr bwMode="auto">
          <a:xfrm>
            <a:off x="431800" y="247858"/>
            <a:ext cx="614655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742950" indent="-28575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0" marR="0" lvl="0" indent="0" algn="l" defTabSz="914400" rtl="0" eaLnBrk="0" fontAlgn="base" latinLnBrk="0" hangingPunct="0">
              <a:lnSpc>
                <a:spcPct val="100000"/>
              </a:lnSpc>
              <a:spcBef>
                <a:spcPts val="100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007E93"/>
                </a:solidFill>
                <a:effectLst/>
                <a:uLnTx/>
                <a:uFillTx/>
                <a:latin typeface="Arial Regular"/>
                <a:ea typeface="+mn-ea"/>
                <a:cs typeface="+mn-cs"/>
              </a:rPr>
              <a:t>Over a period of up to three years, no increase in side effects was observed with Jorveza</a:t>
            </a:r>
            <a:r>
              <a:rPr kumimoji="0" lang="en-US" altLang="en-US" sz="1800" b="1" i="0" u="none" strike="noStrike" kern="1200" cap="none" spc="0" normalizeH="0" baseline="30000" noProof="0" dirty="0">
                <a:ln>
                  <a:noFill/>
                </a:ln>
                <a:solidFill>
                  <a:srgbClr val="007E93"/>
                </a:solidFill>
                <a:effectLst/>
                <a:uLnTx/>
                <a:uFillTx/>
                <a:latin typeface="Arial Regular"/>
                <a:ea typeface="+mn-ea"/>
                <a:cs typeface="+mn-cs"/>
              </a:rPr>
              <a:t>1</a:t>
            </a:r>
            <a:endParaRPr kumimoji="0" lang="en-US" altLang="en-US" sz="1800" b="1" i="0" u="none" strike="noStrike" kern="1200" cap="none" spc="0" normalizeH="0" baseline="0" noProof="0" dirty="0">
              <a:ln>
                <a:noFill/>
              </a:ln>
              <a:solidFill>
                <a:srgbClr val="007E93"/>
              </a:solidFill>
              <a:effectLst/>
              <a:uLnTx/>
              <a:uFillTx/>
              <a:latin typeface="Arial Regular"/>
              <a:ea typeface="+mn-ea"/>
              <a:cs typeface="+mn-cs"/>
            </a:endParaRPr>
          </a:p>
        </p:txBody>
      </p:sp>
      <p:sp>
        <p:nvSpPr>
          <p:cNvPr id="61" name="Content Placeholder 12">
            <a:extLst>
              <a:ext uri="{FF2B5EF4-FFF2-40B4-BE49-F238E27FC236}">
                <a16:creationId xmlns:a16="http://schemas.microsoft.com/office/drawing/2014/main" id="{D370EC7E-4904-3E03-6DB4-1E71ABDE38D3}"/>
              </a:ext>
            </a:extLst>
          </p:cNvPr>
          <p:cNvSpPr txBox="1">
            <a:spLocks noChangeArrowheads="1"/>
          </p:cNvSpPr>
          <p:nvPr/>
        </p:nvSpPr>
        <p:spPr bwMode="auto">
          <a:xfrm>
            <a:off x="431800" y="1089025"/>
            <a:ext cx="6810583" cy="1561967"/>
          </a:xfrm>
          <a:prstGeom prst="rect">
            <a:avLst/>
          </a:prstGeom>
          <a:noFill/>
          <a:ln>
            <a:noFill/>
          </a:ln>
        </p:spPr>
        <p:txBody>
          <a:bodyPr lIns="0" tIns="0" rIns="0" bIns="0" anchor="ctr" anchorCtr="0"/>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82563" marR="0" lvl="0" indent="-182563" algn="l" defTabSz="914400" rtl="0" eaLnBrk="0" fontAlgn="base" latinLnBrk="0" hangingPunct="0">
              <a:lnSpc>
                <a:spcPct val="100000"/>
              </a:lnSpc>
              <a:spcBef>
                <a:spcPts val="1000"/>
              </a:spcBef>
              <a:spcAft>
                <a:spcPct val="0"/>
              </a:spcAft>
              <a:buClrTx/>
              <a:buSzTx/>
              <a:buFont typeface="Arial" panose="020B0604020202020204" pitchFamily="34" charset="0"/>
              <a:buChar char="•"/>
              <a:tabLst/>
              <a:defRPr/>
            </a:pPr>
            <a:r>
              <a:rPr kumimoji="0" lang="en-US" altLang="en-US" sz="1500" b="0" i="0" u="none" strike="noStrike" kern="1200" cap="none" spc="0" normalizeH="0" baseline="0" noProof="0" dirty="0">
                <a:ln>
                  <a:noFill/>
                </a:ln>
                <a:effectLst/>
                <a:uLnTx/>
                <a:uFillTx/>
                <a:latin typeface="Arial Regular"/>
                <a:ea typeface="+mn-ea"/>
                <a:cs typeface="+mn-cs"/>
              </a:rPr>
              <a:t>Treatment emergent adverse events led to withdrawal in 5 patients (2.7%)</a:t>
            </a:r>
            <a:r>
              <a:rPr kumimoji="0" lang="en-US" altLang="en-US" sz="1500" b="0" i="0" u="none" strike="noStrike" kern="1200" cap="none" spc="0" normalizeH="0" baseline="30000" noProof="0" dirty="0">
                <a:ln>
                  <a:noFill/>
                </a:ln>
                <a:effectLst/>
                <a:uLnTx/>
                <a:uFillTx/>
                <a:latin typeface="Arial Regular"/>
                <a:ea typeface="+mn-ea"/>
                <a:cs typeface="+mn-cs"/>
              </a:rPr>
              <a:t>1</a:t>
            </a:r>
          </a:p>
          <a:p>
            <a:pPr marL="182563" marR="0" lvl="0" indent="-182563" algn="l" defTabSz="914400" rtl="0" eaLnBrk="0" fontAlgn="base" latinLnBrk="0" hangingPunct="0">
              <a:lnSpc>
                <a:spcPct val="100000"/>
              </a:lnSpc>
              <a:spcBef>
                <a:spcPts val="1000"/>
              </a:spcBef>
              <a:spcAft>
                <a:spcPct val="0"/>
              </a:spcAft>
              <a:buClrTx/>
              <a:buSzTx/>
              <a:buFont typeface="Arial" panose="020B0604020202020204" pitchFamily="34" charset="0"/>
              <a:buChar char="•"/>
              <a:tabLst/>
              <a:defRPr/>
            </a:pPr>
            <a:r>
              <a:rPr kumimoji="0" lang="en-US" altLang="en-US" sz="1500" b="0" i="0" u="none" strike="noStrike" kern="1200" cap="none" spc="0" normalizeH="0" baseline="0" noProof="0" dirty="0">
                <a:ln>
                  <a:noFill/>
                </a:ln>
                <a:effectLst/>
                <a:uLnTx/>
                <a:uFillTx/>
                <a:latin typeface="Arial Regular"/>
                <a:ea typeface="+mn-ea"/>
                <a:cs typeface="+mn-cs"/>
              </a:rPr>
              <a:t>Long-term treatment with </a:t>
            </a:r>
            <a:r>
              <a:rPr kumimoji="0" lang="en-US" altLang="en-US" sz="1500" b="0" i="0" u="none" strike="noStrike" kern="1200" cap="none" spc="0" normalizeH="0" baseline="0" noProof="0" dirty="0" err="1">
                <a:ln>
                  <a:noFill/>
                </a:ln>
                <a:effectLst/>
                <a:uLnTx/>
                <a:uFillTx/>
                <a:latin typeface="Arial Regular"/>
                <a:ea typeface="+mn-ea"/>
                <a:cs typeface="+mn-cs"/>
              </a:rPr>
              <a:t>Jorveza</a:t>
            </a:r>
            <a:r>
              <a:rPr kumimoji="0" lang="en-US" altLang="en-US" sz="1500" b="0" i="0" u="none" strike="noStrike" kern="1200" cap="none" spc="0" normalizeH="0" baseline="0" noProof="0" dirty="0">
                <a:ln>
                  <a:noFill/>
                </a:ln>
                <a:effectLst/>
                <a:uLnTx/>
                <a:uFillTx/>
                <a:latin typeface="Arial Regular"/>
                <a:ea typeface="+mn-ea"/>
                <a:cs typeface="+mn-cs"/>
              </a:rPr>
              <a:t> did not increase the rate of local candidiasis; cases were generally mild in intensity and did not impact upon the treatment effect</a:t>
            </a:r>
            <a:r>
              <a:rPr kumimoji="0" lang="en-US" altLang="en-US" sz="1500" b="0" i="0" u="none" strike="noStrike" kern="1200" cap="none" spc="0" normalizeH="0" baseline="30000" noProof="0" dirty="0">
                <a:ln>
                  <a:noFill/>
                </a:ln>
                <a:effectLst/>
                <a:uLnTx/>
                <a:uFillTx/>
                <a:latin typeface="Arial Regular"/>
                <a:ea typeface="+mn-ea"/>
                <a:cs typeface="+mn-cs"/>
              </a:rPr>
              <a:t>1</a:t>
            </a:r>
          </a:p>
          <a:p>
            <a:pPr marL="182563" marR="0" lvl="0" indent="-182563" algn="l" defTabSz="914400" rtl="0" eaLnBrk="0" fontAlgn="base" latinLnBrk="0" hangingPunct="0">
              <a:lnSpc>
                <a:spcPct val="100000"/>
              </a:lnSpc>
              <a:spcBef>
                <a:spcPts val="1000"/>
              </a:spcBef>
              <a:spcAft>
                <a:spcPct val="0"/>
              </a:spcAft>
              <a:buClrTx/>
              <a:buSzTx/>
              <a:buFont typeface="Arial" panose="020B0604020202020204" pitchFamily="34" charset="0"/>
              <a:buChar char="•"/>
              <a:tabLst/>
              <a:defRPr/>
            </a:pPr>
            <a:r>
              <a:rPr kumimoji="0" lang="en-US" altLang="en-US" sz="1500" b="0" i="0" u="none" strike="noStrike" kern="1200" cap="none" spc="0" normalizeH="0" baseline="0" noProof="0" dirty="0">
                <a:ln>
                  <a:noFill/>
                </a:ln>
                <a:effectLst/>
                <a:uLnTx/>
                <a:uFillTx/>
                <a:latin typeface="Arial Regular"/>
                <a:ea typeface="+mn-ea"/>
                <a:cs typeface="+mn-cs"/>
              </a:rPr>
              <a:t>No clinically relevant changes in serum morning cortisol levels were observed from the open-label extension baseline to the end of treatment</a:t>
            </a:r>
            <a:r>
              <a:rPr kumimoji="0" lang="en-US" altLang="en-US" sz="1500" b="0" i="0" u="none" strike="noStrike" kern="1200" cap="none" spc="0" normalizeH="0" baseline="30000" noProof="0" dirty="0">
                <a:ln>
                  <a:noFill/>
                </a:ln>
                <a:effectLst/>
                <a:uLnTx/>
                <a:uFillTx/>
                <a:latin typeface="Arial Regular"/>
                <a:ea typeface="+mn-ea"/>
                <a:cs typeface="+mn-cs"/>
              </a:rPr>
              <a:t>1</a:t>
            </a:r>
            <a:endParaRPr kumimoji="0" lang="en-US" altLang="en-US" sz="1500" b="0" i="0" u="none" strike="noStrike" kern="1200" cap="none" spc="0" normalizeH="0" baseline="0" noProof="0" dirty="0">
              <a:ln>
                <a:noFill/>
              </a:ln>
              <a:effectLst/>
              <a:uLnTx/>
              <a:uFillTx/>
              <a:latin typeface="Arial Regular"/>
              <a:ea typeface="+mn-ea"/>
              <a:cs typeface="+mn-cs"/>
            </a:endParaRPr>
          </a:p>
        </p:txBody>
      </p:sp>
      <p:graphicFrame>
        <p:nvGraphicFramePr>
          <p:cNvPr id="62" name="Table 61">
            <a:extLst>
              <a:ext uri="{FF2B5EF4-FFF2-40B4-BE49-F238E27FC236}">
                <a16:creationId xmlns:a16="http://schemas.microsoft.com/office/drawing/2014/main" id="{0CDB34C4-D54D-6DC9-BDFA-1EAF308C61B0}"/>
              </a:ext>
            </a:extLst>
          </p:cNvPr>
          <p:cNvGraphicFramePr>
            <a:graphicFrameLocks noGrp="1"/>
          </p:cNvGraphicFramePr>
          <p:nvPr>
            <p:extLst>
              <p:ext uri="{D42A27DB-BD31-4B8C-83A1-F6EECF244321}">
                <p14:modId xmlns:p14="http://schemas.microsoft.com/office/powerpoint/2010/main" val="2108499956"/>
              </p:ext>
            </p:extLst>
          </p:nvPr>
        </p:nvGraphicFramePr>
        <p:xfrm>
          <a:off x="431801" y="3002724"/>
          <a:ext cx="6810582" cy="1883241"/>
        </p:xfrm>
        <a:graphic>
          <a:graphicData uri="http://schemas.openxmlformats.org/drawingml/2006/table">
            <a:tbl>
              <a:tblPr firstRow="1" bandRow="1">
                <a:tableStyleId>{5C22544A-7EE6-4342-B048-85BDC9FD1C3A}</a:tableStyleId>
              </a:tblPr>
              <a:tblGrid>
                <a:gridCol w="3376406">
                  <a:extLst>
                    <a:ext uri="{9D8B030D-6E8A-4147-A177-3AD203B41FA5}">
                      <a16:colId xmlns:a16="http://schemas.microsoft.com/office/drawing/2014/main" val="2133707790"/>
                    </a:ext>
                  </a:extLst>
                </a:gridCol>
                <a:gridCol w="3434176">
                  <a:extLst>
                    <a:ext uri="{9D8B030D-6E8A-4147-A177-3AD203B41FA5}">
                      <a16:colId xmlns:a16="http://schemas.microsoft.com/office/drawing/2014/main" val="956142151"/>
                    </a:ext>
                  </a:extLst>
                </a:gridCol>
              </a:tblGrid>
              <a:tr h="377465">
                <a:tc gridSpan="2">
                  <a:txBody>
                    <a:bodyPr/>
                    <a:lstStyle/>
                    <a:p>
                      <a:pPr>
                        <a:spcAft>
                          <a:spcPts val="0"/>
                        </a:spcAft>
                      </a:pP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Patients’ global satisfaction at end of treatment</a:t>
                      </a:r>
                      <a:r>
                        <a:rPr lang="en-GB" sz="1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GB"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54955951"/>
                  </a:ext>
                </a:extLst>
              </a:tr>
              <a:tr h="376444">
                <a:tc>
                  <a:txBody>
                    <a:bodyPr/>
                    <a:lstStyle/>
                    <a:p>
                      <a:r>
                        <a:rPr lang="en-GB" sz="1100" dirty="0">
                          <a:solidFill>
                            <a:schemeClr val="bg1"/>
                          </a:solidFill>
                          <a:effectLst/>
                          <a:latin typeface="Arial" panose="020B0604020202020204" pitchFamily="34" charset="0"/>
                          <a:cs typeface="Arial" panose="020B0604020202020204" pitchFamily="34" charset="0"/>
                        </a:rPr>
                        <a:t>Extremely satisfied</a:t>
                      </a:r>
                    </a:p>
                  </a:txBody>
                  <a:tcPr marL="54293" marR="54293" marT="54293" marB="54293"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15000"/>
                        </a:lnSpc>
                      </a:pPr>
                      <a:r>
                        <a:rPr lang="en-GB"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77.7%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593021672"/>
                  </a:ext>
                </a:extLst>
              </a:tr>
              <a:tr h="376444">
                <a:tc>
                  <a:txBody>
                    <a:bodyPr/>
                    <a:lstStyle/>
                    <a:p>
                      <a:r>
                        <a:rPr lang="en-GB" sz="1100" dirty="0">
                          <a:solidFill>
                            <a:schemeClr val="bg1"/>
                          </a:solidFill>
                          <a:effectLst/>
                          <a:latin typeface="Arial" panose="020B0604020202020204" pitchFamily="34" charset="0"/>
                          <a:cs typeface="Arial" panose="020B0604020202020204" pitchFamily="34" charset="0"/>
                        </a:rPr>
                        <a:t>Satisfied</a:t>
                      </a:r>
                    </a:p>
                  </a:txBody>
                  <a:tcPr marL="54293" marR="54293" marT="54293" marB="54293"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15000"/>
                        </a:lnSpc>
                      </a:pPr>
                      <a:r>
                        <a:rPr lang="en-GB"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19.9%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90155280"/>
                  </a:ext>
                </a:extLst>
              </a:tr>
              <a:tr h="376444">
                <a:tc>
                  <a:txBody>
                    <a:bodyPr/>
                    <a:lstStyle/>
                    <a:p>
                      <a:r>
                        <a:rPr lang="en-GB" sz="1100" dirty="0">
                          <a:solidFill>
                            <a:schemeClr val="bg1"/>
                          </a:solidFill>
                          <a:effectLst/>
                          <a:latin typeface="Arial" panose="020B0604020202020204" pitchFamily="34" charset="0"/>
                          <a:cs typeface="Arial" panose="020B0604020202020204" pitchFamily="34" charset="0"/>
                        </a:rPr>
                        <a:t>Neither satisfied nor dissatisfied</a:t>
                      </a:r>
                    </a:p>
                  </a:txBody>
                  <a:tcPr marL="54293" marR="54293" marT="54293" marB="54293"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15000"/>
                        </a:lnSpc>
                      </a:pPr>
                      <a:r>
                        <a:rPr lang="en-GB"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29109484"/>
                  </a:ext>
                </a:extLst>
              </a:tr>
              <a:tr h="376444">
                <a:tc>
                  <a:txBody>
                    <a:bodyPr/>
                    <a:lstStyle/>
                    <a:p>
                      <a:r>
                        <a:rPr lang="en-GB" sz="1100" dirty="0">
                          <a:solidFill>
                            <a:schemeClr val="bg1"/>
                          </a:solidFill>
                          <a:effectLst/>
                          <a:latin typeface="Arial" panose="020B0604020202020204" pitchFamily="34" charset="0"/>
                          <a:cs typeface="Arial" panose="020B0604020202020204" pitchFamily="34" charset="0"/>
                        </a:rPr>
                        <a:t>Missing</a:t>
                      </a:r>
                    </a:p>
                  </a:txBody>
                  <a:tcPr marL="54293" marR="54293" marT="54293" marB="54293"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15000"/>
                        </a:lnSpc>
                      </a:pPr>
                      <a:r>
                        <a:rPr lang="en-GB"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295783010"/>
                  </a:ext>
                </a:extLst>
              </a:tr>
            </a:tbl>
          </a:graphicData>
        </a:graphic>
      </p:graphicFrame>
      <p:sp>
        <p:nvSpPr>
          <p:cNvPr id="2" name="Content Placeholder 12">
            <a:extLst>
              <a:ext uri="{FF2B5EF4-FFF2-40B4-BE49-F238E27FC236}">
                <a16:creationId xmlns:a16="http://schemas.microsoft.com/office/drawing/2014/main" id="{2169C0AC-8B49-F517-8959-6675E887D635}"/>
              </a:ext>
            </a:extLst>
          </p:cNvPr>
          <p:cNvSpPr txBox="1">
            <a:spLocks noChangeArrowheads="1"/>
          </p:cNvSpPr>
          <p:nvPr/>
        </p:nvSpPr>
        <p:spPr bwMode="auto">
          <a:xfrm>
            <a:off x="431800" y="5661201"/>
            <a:ext cx="4860293" cy="36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l" defTabSz="914400" rtl="0" eaLnBrk="1" fontAlgn="base" latinLnBrk="0" hangingPunct="1">
              <a:lnSpc>
                <a:spcPct val="100000"/>
              </a:lnSpc>
              <a:spcBef>
                <a:spcPct val="0"/>
              </a:spcBef>
              <a:spcAft>
                <a:spcPts val="300"/>
              </a:spcAft>
              <a:buClrTx/>
              <a:buSzTx/>
              <a:buFont typeface="Arial" panose="020B0604020202020204" pitchFamily="34" charset="0"/>
              <a:buAutoNum type="arabicPeriod"/>
              <a:tabLst/>
              <a:defRPr/>
            </a:pPr>
            <a:r>
              <a:rPr kumimoji="0" lang="en-GB" altLang="en-US" sz="900" b="0" i="0" u="none" strike="noStrike" kern="1200" cap="none" spc="0" normalizeH="0" baseline="0" noProof="0" dirty="0" err="1">
                <a:ln>
                  <a:noFill/>
                </a:ln>
                <a:solidFill>
                  <a:srgbClr val="FFFFFF"/>
                </a:solidFill>
                <a:effectLst/>
                <a:uLnTx/>
                <a:uFillTx/>
                <a:latin typeface="Arial" panose="020B0604020202020204" pitchFamily="34" charset="0"/>
                <a:ea typeface="Arial Regular"/>
                <a:cs typeface="Arial" panose="020B0604020202020204" pitchFamily="34" charset="0"/>
              </a:rPr>
              <a:t>Schlag</a:t>
            </a:r>
            <a:r>
              <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 E </a:t>
            </a:r>
            <a:r>
              <a:rPr kumimoji="0" lang="en-GB" altLang="en-US" sz="900" b="0" i="1"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et al</a:t>
            </a:r>
            <a:r>
              <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 Gastroenterology 2022; 162(7): S-213.</a:t>
            </a:r>
          </a:p>
        </p:txBody>
      </p:sp>
    </p:spTree>
    <p:extLst>
      <p:ext uri="{BB962C8B-B14F-4D97-AF65-F5344CB8AC3E}">
        <p14:creationId xmlns:p14="http://schemas.microsoft.com/office/powerpoint/2010/main" val="3587525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712CB66-736F-3641-8890-62F0EFB89F41}"/>
              </a:ext>
            </a:extLst>
          </p:cNvPr>
          <p:cNvSpPr>
            <a:spLocks noGrp="1"/>
          </p:cNvSpPr>
          <p:nvPr>
            <p:ph type="body" sz="quarter" idx="11"/>
          </p:nvPr>
        </p:nvSpPr>
        <p:spPr/>
        <p:txBody>
          <a:bodyPr tIns="72000" numCol="2" spcCol="180000">
            <a:normAutofit/>
          </a:bodyPr>
          <a:lstStyle/>
          <a:p>
            <a:pPr marL="134938" indent="-134938">
              <a:buAutoNum type="arabicPeriod"/>
            </a:pPr>
            <a:r>
              <a:rPr lang="en-GB" dirty="0">
                <a:effectLst/>
                <a:latin typeface="Arial" panose="020B0604020202020204" pitchFamily="34" charset="0"/>
                <a:ea typeface="Calibri" panose="020F0502020204030204" pitchFamily="34" charset="0"/>
                <a:cs typeface="Arial" panose="020B0604020202020204" pitchFamily="34" charset="0"/>
              </a:rPr>
              <a:t>Round table discussion of UK physicians expert in the treatment of EoE, supported by an educational grant from Dr Falk Pharma.</a:t>
            </a:r>
          </a:p>
          <a:p>
            <a:pPr marL="134938" indent="-134938">
              <a:buAutoNum type="arabicPeriod"/>
            </a:pPr>
            <a:r>
              <a:rPr lang="en-GB" dirty="0">
                <a:effectLst/>
                <a:latin typeface="Arial" panose="020B0604020202020204" pitchFamily="34" charset="0"/>
                <a:ea typeface="Calibri" panose="020F0502020204030204" pitchFamily="34" charset="0"/>
                <a:cs typeface="Arial" panose="020B0604020202020204" pitchFamily="34" charset="0"/>
              </a:rPr>
              <a:t>Dhar A </a:t>
            </a:r>
            <a:r>
              <a:rPr lang="en-GB" i="1" dirty="0">
                <a:effectLst/>
                <a:latin typeface="Arial" panose="020B0604020202020204" pitchFamily="34" charset="0"/>
                <a:ea typeface="Calibri" panose="020F0502020204030204" pitchFamily="34" charset="0"/>
                <a:cs typeface="Arial" panose="020B0604020202020204" pitchFamily="34" charset="0"/>
              </a:rPr>
              <a:t>et al</a:t>
            </a:r>
            <a:r>
              <a:rPr lang="en-GB" dirty="0">
                <a:effectLst/>
                <a:latin typeface="Arial" panose="020B0604020202020204" pitchFamily="34" charset="0"/>
                <a:ea typeface="Calibri" panose="020F0502020204030204" pitchFamily="34" charset="0"/>
                <a:cs typeface="Arial" panose="020B0604020202020204" pitchFamily="34" charset="0"/>
              </a:rPr>
              <a:t>. Gut 2022; 71(8): 1459-87.</a:t>
            </a:r>
          </a:p>
          <a:p>
            <a:pPr marL="134938" indent="-134938">
              <a:buAutoNum type="arabicPeriod"/>
            </a:pPr>
            <a:r>
              <a:rPr lang="en-GB" dirty="0">
                <a:effectLst/>
                <a:latin typeface="Arial" panose="020B0604020202020204" pitchFamily="34" charset="0"/>
                <a:ea typeface="Calibri" panose="020F0502020204030204" pitchFamily="34" charset="0"/>
                <a:cs typeface="Arial" panose="020B0604020202020204" pitchFamily="34" charset="0"/>
              </a:rPr>
              <a:t>Greutner T </a:t>
            </a:r>
            <a:r>
              <a:rPr lang="en-GB" i="1" dirty="0">
                <a:effectLst/>
                <a:latin typeface="Arial" panose="020B0604020202020204" pitchFamily="34" charset="0"/>
                <a:ea typeface="Calibri" panose="020F0502020204030204" pitchFamily="34" charset="0"/>
                <a:cs typeface="Arial" panose="020B0604020202020204" pitchFamily="34" charset="0"/>
              </a:rPr>
              <a:t>et al. </a:t>
            </a:r>
            <a:r>
              <a:rPr lang="en-GB" dirty="0">
                <a:effectLst/>
                <a:latin typeface="Arial" panose="020B0604020202020204" pitchFamily="34" charset="0"/>
                <a:ea typeface="Calibri" panose="020F0502020204030204" pitchFamily="34" charset="0"/>
                <a:cs typeface="Arial" panose="020B0604020202020204" pitchFamily="34" charset="0"/>
              </a:rPr>
              <a:t>Clin Transl Gastroenterol 2018; 9(12): e212.</a:t>
            </a:r>
          </a:p>
          <a:p>
            <a:pPr marL="134938" indent="-134938">
              <a:buAutoNum type="arabicPeriod"/>
            </a:pPr>
            <a:r>
              <a:rPr lang="en-GB" dirty="0">
                <a:effectLst/>
                <a:latin typeface="Arial" panose="020B0604020202020204" pitchFamily="34" charset="0"/>
                <a:ea typeface="Calibri" panose="020F0502020204030204" pitchFamily="34" charset="0"/>
                <a:cs typeface="Arial" panose="020B0604020202020204" pitchFamily="34" charset="0"/>
              </a:rPr>
              <a:t>Hirano I, Spechler SJ. Gastroenterology 2020; 159(5): 1653-5.</a:t>
            </a:r>
          </a:p>
          <a:p>
            <a:pPr marL="134938" indent="-134938">
              <a:buAutoNum type="arabicPeriod"/>
            </a:pPr>
            <a:r>
              <a:rPr lang="en-GB" dirty="0">
                <a:effectLst/>
                <a:latin typeface="Arial" panose="020B0604020202020204" pitchFamily="34" charset="0"/>
                <a:ea typeface="Calibri" panose="020F0502020204030204" pitchFamily="34" charset="0"/>
                <a:cs typeface="Arial" panose="020B0604020202020204" pitchFamily="34" charset="0"/>
              </a:rPr>
              <a:t>Philpott H, Dellon ES. J Gastroenterol 2018; 53(2): 165-71.</a:t>
            </a:r>
          </a:p>
          <a:p>
            <a:pPr marL="134938" indent="-134938">
              <a:buAutoNum type="arabicPeriod"/>
            </a:pPr>
            <a:r>
              <a:rPr lang="en-GB" dirty="0">
                <a:effectLst/>
                <a:latin typeface="Arial" panose="020B0604020202020204" pitchFamily="34" charset="0"/>
                <a:ea typeface="Calibri" panose="020F0502020204030204" pitchFamily="34" charset="0"/>
                <a:cs typeface="Arial" panose="020B0604020202020204" pitchFamily="34" charset="0"/>
              </a:rPr>
              <a:t>Schupack  DA </a:t>
            </a:r>
            <a:r>
              <a:rPr lang="en-GB" i="1" dirty="0">
                <a:effectLst/>
                <a:latin typeface="Arial" panose="020B0604020202020204" pitchFamily="34" charset="0"/>
                <a:ea typeface="Calibri" panose="020F0502020204030204" pitchFamily="34" charset="0"/>
                <a:cs typeface="Arial" panose="020B0604020202020204" pitchFamily="34" charset="0"/>
              </a:rPr>
              <a:t>et al</a:t>
            </a:r>
            <a:r>
              <a:rPr lang="en-GB" dirty="0">
                <a:effectLst/>
                <a:latin typeface="Arial" panose="020B0604020202020204" pitchFamily="34" charset="0"/>
                <a:ea typeface="Calibri" panose="020F0502020204030204" pitchFamily="34" charset="0"/>
                <a:cs typeface="Arial" panose="020B0604020202020204" pitchFamily="34" charset="0"/>
              </a:rPr>
              <a:t>. Dig Dis Sci 2021; 66(2): 503-10.</a:t>
            </a:r>
          </a:p>
          <a:p>
            <a:pPr marL="134938" indent="-134938">
              <a:buAutoNum type="arabicPeriod"/>
            </a:pPr>
            <a:r>
              <a:rPr lang="en-GB" dirty="0">
                <a:effectLst/>
                <a:latin typeface="Arial" panose="020B0604020202020204" pitchFamily="34" charset="0"/>
                <a:ea typeface="Calibri" panose="020F0502020204030204" pitchFamily="34" charset="0"/>
                <a:cs typeface="Arial" panose="020B0604020202020204" pitchFamily="34" charset="0"/>
              </a:rPr>
              <a:t>Dellon ES </a:t>
            </a:r>
            <a:r>
              <a:rPr lang="en-GB" i="1" dirty="0">
                <a:effectLst/>
                <a:latin typeface="Arial" panose="020B0604020202020204" pitchFamily="34" charset="0"/>
                <a:ea typeface="Calibri" panose="020F0502020204030204" pitchFamily="34" charset="0"/>
                <a:cs typeface="Arial" panose="020B0604020202020204" pitchFamily="34" charset="0"/>
              </a:rPr>
              <a:t>et al</a:t>
            </a:r>
            <a:r>
              <a:rPr lang="en-GB" dirty="0">
                <a:effectLst/>
                <a:latin typeface="Arial" panose="020B0604020202020204" pitchFamily="34" charset="0"/>
                <a:ea typeface="Calibri" panose="020F0502020204030204" pitchFamily="34" charset="0"/>
                <a:cs typeface="Arial" panose="020B0604020202020204" pitchFamily="34" charset="0"/>
              </a:rPr>
              <a:t>. Clin Gastroenterol Hepatol 2020; 18(7): 1483-92.</a:t>
            </a:r>
          </a:p>
          <a:p>
            <a:pPr marL="134938" indent="-134938">
              <a:buAutoNum type="arabicPeriod"/>
            </a:pPr>
            <a:r>
              <a:rPr lang="en-GB" dirty="0">
                <a:effectLst/>
                <a:latin typeface="Arial" panose="020B0604020202020204" pitchFamily="34" charset="0"/>
                <a:ea typeface="Calibri" panose="020F0502020204030204" pitchFamily="34" charset="0"/>
                <a:cs typeface="Arial" panose="020B0604020202020204" pitchFamily="34" charset="0"/>
              </a:rPr>
              <a:t>Chang NC </a:t>
            </a:r>
            <a:r>
              <a:rPr lang="en-GB" i="1" dirty="0">
                <a:effectLst/>
                <a:latin typeface="Arial" panose="020B0604020202020204" pitchFamily="34" charset="0"/>
                <a:ea typeface="Calibri" panose="020F0502020204030204" pitchFamily="34" charset="0"/>
                <a:cs typeface="Arial" panose="020B0604020202020204" pitchFamily="34" charset="0"/>
              </a:rPr>
              <a:t>et al</a:t>
            </a:r>
            <a:r>
              <a:rPr lang="en-GB" dirty="0">
                <a:effectLst/>
                <a:latin typeface="Arial" panose="020B0604020202020204" pitchFamily="34" charset="0"/>
                <a:ea typeface="Calibri" panose="020F0502020204030204" pitchFamily="34" charset="0"/>
                <a:cs typeface="Arial" panose="020B0604020202020204" pitchFamily="34" charset="0"/>
              </a:rPr>
              <a:t>. Clin Gastroenterol Hepatol 2022; 20(8): 1701-8.</a:t>
            </a:r>
          </a:p>
        </p:txBody>
      </p:sp>
      <p:sp>
        <p:nvSpPr>
          <p:cNvPr id="45" name="Text Placeholder 9">
            <a:extLst>
              <a:ext uri="{FF2B5EF4-FFF2-40B4-BE49-F238E27FC236}">
                <a16:creationId xmlns:a16="http://schemas.microsoft.com/office/drawing/2014/main" id="{CBFAD099-9F01-D845-864E-6A643E057DB4}"/>
              </a:ext>
            </a:extLst>
          </p:cNvPr>
          <p:cNvSpPr txBox="1">
            <a:spLocks/>
          </p:cNvSpPr>
          <p:nvPr/>
        </p:nvSpPr>
        <p:spPr>
          <a:xfrm>
            <a:off x="6659563" y="5588950"/>
            <a:ext cx="2151151" cy="1269051"/>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6350"/>
            <a:r>
              <a:rPr lang="en-GB" dirty="0">
                <a:latin typeface="Arial" panose="020B0604020202020204" pitchFamily="34" charset="0"/>
              </a:rPr>
              <a:t>EoE: eosinophilic oesophagitis</a:t>
            </a:r>
          </a:p>
          <a:p>
            <a:pPr marL="6350" indent="-6350"/>
            <a:r>
              <a:rPr lang="en-GB" dirty="0">
                <a:latin typeface="Arial" panose="020B0604020202020204" pitchFamily="34" charset="0"/>
              </a:rPr>
              <a:t>FBO: food bolus obstruction</a:t>
            </a:r>
          </a:p>
        </p:txBody>
      </p:sp>
      <p:sp>
        <p:nvSpPr>
          <p:cNvPr id="2" name="Title 1">
            <a:extLst>
              <a:ext uri="{FF2B5EF4-FFF2-40B4-BE49-F238E27FC236}">
                <a16:creationId xmlns:a16="http://schemas.microsoft.com/office/drawing/2014/main" id="{15AAAF86-EEDC-20C6-D7DE-BD1F0BC983CB}"/>
              </a:ext>
            </a:extLst>
          </p:cNvPr>
          <p:cNvSpPr>
            <a:spLocks noGrp="1"/>
          </p:cNvSpPr>
          <p:nvPr>
            <p:ph type="title"/>
          </p:nvPr>
        </p:nvSpPr>
        <p:spPr>
          <a:xfrm>
            <a:off x="428624" y="252974"/>
            <a:ext cx="5955992" cy="767190"/>
          </a:xfrm>
        </p:spPr>
        <p:txBody>
          <a:bodyPr>
            <a:normAutofit/>
          </a:bodyPr>
          <a:lstStyle/>
          <a:p>
            <a:r>
              <a:rPr lang="en-GB" b="1" dirty="0">
                <a:solidFill>
                  <a:srgbClr val="007E94"/>
                </a:solidFill>
                <a:effectLst/>
                <a:cs typeface="Arial" panose="020B0604020202020204" pitchFamily="34" charset="0"/>
              </a:rPr>
              <a:t>Which patients with EoE should maintenance </a:t>
            </a:r>
            <a:br>
              <a:rPr lang="en-GB" b="1" dirty="0">
                <a:solidFill>
                  <a:srgbClr val="007E94"/>
                </a:solidFill>
                <a:effectLst/>
                <a:cs typeface="Arial" panose="020B0604020202020204" pitchFamily="34" charset="0"/>
              </a:rPr>
            </a:br>
            <a:r>
              <a:rPr lang="en-GB" b="1" dirty="0">
                <a:solidFill>
                  <a:srgbClr val="007E94"/>
                </a:solidFill>
                <a:effectLst/>
                <a:cs typeface="Arial" panose="020B0604020202020204" pitchFamily="34" charset="0"/>
              </a:rPr>
              <a:t>therapy be offered to?</a:t>
            </a:r>
            <a:endParaRPr lang="en-GB" dirty="0">
              <a:solidFill>
                <a:srgbClr val="007E94"/>
              </a:solidFill>
              <a:effectLst/>
              <a:cs typeface="Arial" panose="020B0604020202020204" pitchFamily="34" charset="0"/>
            </a:endParaRPr>
          </a:p>
        </p:txBody>
      </p:sp>
      <p:pic>
        <p:nvPicPr>
          <p:cNvPr id="3" name="Picture 2">
            <a:extLst>
              <a:ext uri="{FF2B5EF4-FFF2-40B4-BE49-F238E27FC236}">
                <a16:creationId xmlns:a16="http://schemas.microsoft.com/office/drawing/2014/main" id="{0DF749E8-69C7-39CA-3A95-7BFCCD2B2F8C}"/>
              </a:ext>
            </a:extLst>
          </p:cNvPr>
          <p:cNvPicPr>
            <a:picLocks noChangeAspect="1"/>
          </p:cNvPicPr>
          <p:nvPr/>
        </p:nvPicPr>
        <p:blipFill>
          <a:blip r:embed="rId3"/>
          <a:stretch>
            <a:fillRect/>
          </a:stretch>
        </p:blipFill>
        <p:spPr>
          <a:xfrm>
            <a:off x="431800" y="1089025"/>
            <a:ext cx="6227763" cy="3356721"/>
          </a:xfrm>
          <a:prstGeom prst="rect">
            <a:avLst/>
          </a:prstGeom>
        </p:spPr>
      </p:pic>
      <p:sp>
        <p:nvSpPr>
          <p:cNvPr id="4" name="Text Placeholder 1">
            <a:extLst>
              <a:ext uri="{FF2B5EF4-FFF2-40B4-BE49-F238E27FC236}">
                <a16:creationId xmlns:a16="http://schemas.microsoft.com/office/drawing/2014/main" id="{D274D0A2-1C32-F36C-6C5C-E3436F912CA5}"/>
              </a:ext>
            </a:extLst>
          </p:cNvPr>
          <p:cNvSpPr txBox="1">
            <a:spLocks/>
          </p:cNvSpPr>
          <p:nvPr/>
        </p:nvSpPr>
        <p:spPr>
          <a:xfrm>
            <a:off x="6867509" y="2480260"/>
            <a:ext cx="2276491" cy="1718027"/>
          </a:xfrm>
          <a:prstGeom prst="rect">
            <a:avLst/>
          </a:prstGeom>
          <a:solidFill>
            <a:schemeClr val="tx1">
              <a:alpha val="14240"/>
            </a:schemeClr>
          </a:solidFill>
        </p:spPr>
        <p:txBody>
          <a:bodyPr vert="horz" lIns="396000" tIns="108000" rIns="180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tx1"/>
                </a:solidFill>
                <a:effectLst/>
                <a:cs typeface="Arial" panose="020B0604020202020204" pitchFamily="34" charset="0"/>
              </a:rPr>
              <a:t>Patients with mild EoE phenotypes who are asymptomatic after initial therapy and who opt for as-needed or intermittent therapy should be advised of potential risks of discontinuing treatment and undergo regular follow-up</a:t>
            </a:r>
            <a:r>
              <a:rPr lang="en-GB" sz="1000" baseline="30000" dirty="0">
                <a:solidFill>
                  <a:schemeClr val="tx1"/>
                </a:solidFill>
                <a:effectLst/>
                <a:cs typeface="Arial" panose="020B0604020202020204" pitchFamily="34" charset="0"/>
              </a:rPr>
              <a:t>4</a:t>
            </a:r>
          </a:p>
        </p:txBody>
      </p:sp>
      <p:sp>
        <p:nvSpPr>
          <p:cNvPr id="5" name="Text Placeholder 2">
            <a:extLst>
              <a:ext uri="{FF2B5EF4-FFF2-40B4-BE49-F238E27FC236}">
                <a16:creationId xmlns:a16="http://schemas.microsoft.com/office/drawing/2014/main" id="{E644F8E0-F2EB-53DC-FBD8-D1DC60FEB5C7}"/>
              </a:ext>
            </a:extLst>
          </p:cNvPr>
          <p:cNvSpPr txBox="1">
            <a:spLocks/>
          </p:cNvSpPr>
          <p:nvPr/>
        </p:nvSpPr>
        <p:spPr>
          <a:xfrm>
            <a:off x="6988248" y="2524360"/>
            <a:ext cx="245229" cy="290190"/>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dirty="0">
                <a:solidFill>
                  <a:schemeClr val="tx1"/>
                </a:solidFill>
                <a:latin typeface="Helvetica" pitchFamily="2" charset="0"/>
              </a:rPr>
              <a:t>“</a:t>
            </a:r>
          </a:p>
        </p:txBody>
      </p:sp>
      <p:sp>
        <p:nvSpPr>
          <p:cNvPr id="7" name="Text Placeholder 2">
            <a:extLst>
              <a:ext uri="{FF2B5EF4-FFF2-40B4-BE49-F238E27FC236}">
                <a16:creationId xmlns:a16="http://schemas.microsoft.com/office/drawing/2014/main" id="{2726C0A7-9B02-61F2-1EC2-91E599D35656}"/>
              </a:ext>
            </a:extLst>
          </p:cNvPr>
          <p:cNvSpPr txBox="1">
            <a:spLocks/>
          </p:cNvSpPr>
          <p:nvPr/>
        </p:nvSpPr>
        <p:spPr>
          <a:xfrm rot="10800000" flipH="1">
            <a:off x="8674306" y="3816922"/>
            <a:ext cx="272816" cy="290190"/>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dirty="0">
                <a:solidFill>
                  <a:schemeClr val="tx1"/>
                </a:solidFill>
                <a:latin typeface="Helvetica" pitchFamily="2" charset="0"/>
              </a:rPr>
              <a:t>“</a:t>
            </a:r>
          </a:p>
        </p:txBody>
      </p:sp>
      <p:sp>
        <p:nvSpPr>
          <p:cNvPr id="8" name="Text Placeholder 2">
            <a:extLst>
              <a:ext uri="{FF2B5EF4-FFF2-40B4-BE49-F238E27FC236}">
                <a16:creationId xmlns:a16="http://schemas.microsoft.com/office/drawing/2014/main" id="{A77893DE-472D-4C21-962C-583B03BB4B0F}"/>
              </a:ext>
            </a:extLst>
          </p:cNvPr>
          <p:cNvSpPr txBox="1">
            <a:spLocks/>
          </p:cNvSpPr>
          <p:nvPr/>
        </p:nvSpPr>
        <p:spPr>
          <a:xfrm>
            <a:off x="605302" y="2187366"/>
            <a:ext cx="3861502" cy="1980031"/>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100" b="1" dirty="0">
                <a:solidFill>
                  <a:schemeClr val="bg1"/>
                </a:solidFill>
                <a:effectLst/>
                <a:cs typeface="Arial" panose="020B0604020202020204" pitchFamily="34" charset="0"/>
              </a:rPr>
              <a:t>Long diagnostic delay before treatment?</a:t>
            </a:r>
          </a:p>
          <a:p>
            <a:pPr marL="0" indent="0">
              <a:spcBef>
                <a:spcPts val="600"/>
              </a:spcBef>
              <a:buNone/>
            </a:pPr>
            <a:r>
              <a:rPr lang="en-GB" sz="1100" b="1" dirty="0">
                <a:solidFill>
                  <a:schemeClr val="bg1"/>
                </a:solidFill>
                <a:effectLst/>
                <a:cs typeface="Arial" panose="020B0604020202020204" pitchFamily="34" charset="0"/>
              </a:rPr>
              <a:t>Moderate to severe disease activity prior to induction?</a:t>
            </a:r>
          </a:p>
          <a:p>
            <a:pPr marL="0" indent="0">
              <a:spcBef>
                <a:spcPts val="600"/>
              </a:spcBef>
              <a:buNone/>
            </a:pPr>
            <a:r>
              <a:rPr lang="en-GB" sz="1100" b="1" dirty="0">
                <a:solidFill>
                  <a:schemeClr val="bg1"/>
                </a:solidFill>
                <a:effectLst/>
                <a:cs typeface="Arial" panose="020B0604020202020204" pitchFamily="34" charset="0"/>
              </a:rPr>
              <a:t>Rapid symptom recurrence?</a:t>
            </a:r>
          </a:p>
          <a:p>
            <a:pPr marL="0" indent="0">
              <a:spcBef>
                <a:spcPts val="600"/>
              </a:spcBef>
              <a:buNone/>
            </a:pPr>
            <a:r>
              <a:rPr lang="en-GB" sz="1100" b="1" dirty="0">
                <a:solidFill>
                  <a:schemeClr val="bg1"/>
                </a:solidFill>
                <a:effectLst/>
                <a:cs typeface="Arial" panose="020B0604020202020204" pitchFamily="34" charset="0"/>
              </a:rPr>
              <a:t>Already has fibrostenotic complications?</a:t>
            </a:r>
          </a:p>
          <a:p>
            <a:pPr marL="0" indent="0">
              <a:spcBef>
                <a:spcPts val="600"/>
              </a:spcBef>
              <a:buNone/>
            </a:pPr>
            <a:r>
              <a:rPr lang="en-GB" sz="1100" b="1" dirty="0">
                <a:solidFill>
                  <a:schemeClr val="bg1"/>
                </a:solidFill>
                <a:effectLst/>
                <a:cs typeface="Arial" panose="020B0604020202020204" pitchFamily="34" charset="0"/>
              </a:rPr>
              <a:t>Previous FBO requiring emergency extraction?</a:t>
            </a:r>
          </a:p>
          <a:p>
            <a:pPr marL="0" indent="0">
              <a:spcBef>
                <a:spcPts val="600"/>
              </a:spcBef>
              <a:buNone/>
            </a:pPr>
            <a:r>
              <a:rPr lang="en-GB" sz="1100" b="1" dirty="0">
                <a:solidFill>
                  <a:schemeClr val="bg1"/>
                </a:solidFill>
                <a:effectLst/>
                <a:cs typeface="Arial" panose="020B0604020202020204" pitchFamily="34" charset="0"/>
              </a:rPr>
              <a:t>Previous dilatation?</a:t>
            </a:r>
          </a:p>
          <a:p>
            <a:pPr marL="0" indent="0">
              <a:spcBef>
                <a:spcPts val="600"/>
              </a:spcBef>
              <a:buNone/>
            </a:pPr>
            <a:r>
              <a:rPr lang="en-GB" sz="1100" b="1" dirty="0">
                <a:solidFill>
                  <a:schemeClr val="bg1"/>
                </a:solidFill>
                <a:effectLst/>
                <a:cs typeface="Arial" panose="020B0604020202020204" pitchFamily="34" charset="0"/>
              </a:rPr>
              <a:t>Anxious about symptoms returning?</a:t>
            </a:r>
          </a:p>
        </p:txBody>
      </p:sp>
      <p:sp>
        <p:nvSpPr>
          <p:cNvPr id="9" name="Text Placeholder 2">
            <a:extLst>
              <a:ext uri="{FF2B5EF4-FFF2-40B4-BE49-F238E27FC236}">
                <a16:creationId xmlns:a16="http://schemas.microsoft.com/office/drawing/2014/main" id="{A987D6A7-A7C5-AB79-865A-17CD250A18EA}"/>
              </a:ext>
            </a:extLst>
          </p:cNvPr>
          <p:cNvSpPr txBox="1">
            <a:spLocks/>
          </p:cNvSpPr>
          <p:nvPr/>
        </p:nvSpPr>
        <p:spPr>
          <a:xfrm>
            <a:off x="605302" y="1237810"/>
            <a:ext cx="3861502" cy="315861"/>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2000" b="1" dirty="0">
                <a:solidFill>
                  <a:schemeClr val="bg1"/>
                </a:solidFill>
                <a:effectLst/>
                <a:cs typeface="Arial" panose="020B0604020202020204" pitchFamily="34" charset="0"/>
              </a:rPr>
              <a:t>Responded to induction?</a:t>
            </a:r>
          </a:p>
        </p:txBody>
      </p:sp>
      <p:sp>
        <p:nvSpPr>
          <p:cNvPr id="11" name="Text Placeholder 1">
            <a:extLst>
              <a:ext uri="{FF2B5EF4-FFF2-40B4-BE49-F238E27FC236}">
                <a16:creationId xmlns:a16="http://schemas.microsoft.com/office/drawing/2014/main" id="{3142BE0C-19E4-7C54-6A39-7D838D687784}"/>
              </a:ext>
            </a:extLst>
          </p:cNvPr>
          <p:cNvSpPr txBox="1">
            <a:spLocks/>
          </p:cNvSpPr>
          <p:nvPr/>
        </p:nvSpPr>
        <p:spPr>
          <a:xfrm>
            <a:off x="431800" y="4505171"/>
            <a:ext cx="4035004" cy="450737"/>
          </a:xfrm>
          <a:prstGeom prst="rect">
            <a:avLst/>
          </a:prstGeom>
          <a:solidFill>
            <a:schemeClr val="tx2"/>
          </a:solidFill>
        </p:spPr>
        <p:txBody>
          <a:bodyPr vert="horz" lIns="144000" tIns="108000" rIns="18000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b="1" dirty="0">
                <a:solidFill>
                  <a:schemeClr val="bg1"/>
                </a:solidFill>
                <a:effectLst/>
                <a:cs typeface="Arial" panose="020B0604020202020204" pitchFamily="34" charset="0"/>
              </a:rPr>
              <a:t>Discuss maintenance therapy with the patient</a:t>
            </a:r>
            <a:endParaRPr lang="en-GB" sz="1200" dirty="0">
              <a:solidFill>
                <a:schemeClr val="bg1"/>
              </a:solidFill>
              <a:effectLst/>
              <a:cs typeface="Arial" panose="020B0604020202020204" pitchFamily="34" charset="0"/>
            </a:endParaRPr>
          </a:p>
        </p:txBody>
      </p:sp>
      <p:sp>
        <p:nvSpPr>
          <p:cNvPr id="14" name="Text Placeholder 2">
            <a:extLst>
              <a:ext uri="{FF2B5EF4-FFF2-40B4-BE49-F238E27FC236}">
                <a16:creationId xmlns:a16="http://schemas.microsoft.com/office/drawing/2014/main" id="{C53D8740-1BEB-ADB7-8F4E-12BBF0B55C8B}"/>
              </a:ext>
            </a:extLst>
          </p:cNvPr>
          <p:cNvSpPr txBox="1">
            <a:spLocks/>
          </p:cNvSpPr>
          <p:nvPr/>
        </p:nvSpPr>
        <p:spPr>
          <a:xfrm>
            <a:off x="431801" y="5181238"/>
            <a:ext cx="2774108" cy="258725"/>
          </a:xfrm>
          <a:prstGeom prst="rect">
            <a:avLst/>
          </a:prstGeom>
        </p:spPr>
        <p:txBody>
          <a:bodyPr vert="horz" lIns="0" tIns="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00" dirty="0">
                <a:solidFill>
                  <a:srgbClr val="007E94"/>
                </a:solidFill>
                <a:cs typeface="Arial" panose="020B0604020202020204" pitchFamily="34" charset="0"/>
              </a:rPr>
              <a:t>Adapted from references 1 to 8</a:t>
            </a:r>
          </a:p>
        </p:txBody>
      </p:sp>
    </p:spTree>
    <p:extLst>
      <p:ext uri="{BB962C8B-B14F-4D97-AF65-F5344CB8AC3E}">
        <p14:creationId xmlns:p14="http://schemas.microsoft.com/office/powerpoint/2010/main" val="2826400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CE48F-B267-1A4C-98AF-FA73C1AFC511}"/>
              </a:ext>
            </a:extLst>
          </p:cNvPr>
          <p:cNvSpPr>
            <a:spLocks noGrp="1"/>
          </p:cNvSpPr>
          <p:nvPr>
            <p:ph type="title"/>
          </p:nvPr>
        </p:nvSpPr>
        <p:spPr>
          <a:xfrm>
            <a:off x="428624" y="235130"/>
            <a:ext cx="7528834" cy="466871"/>
          </a:xfrm>
        </p:spPr>
        <p:txBody>
          <a:bodyPr>
            <a:normAutofit/>
          </a:bodyPr>
          <a:lstStyle/>
          <a:p>
            <a:r>
              <a:rPr lang="en-GB" dirty="0" err="1"/>
              <a:t>Jorveza</a:t>
            </a:r>
            <a:r>
              <a:rPr lang="en-GB" dirty="0"/>
              <a:t> instructions for use</a:t>
            </a:r>
          </a:p>
        </p:txBody>
      </p:sp>
      <p:pic>
        <p:nvPicPr>
          <p:cNvPr id="8" name="Picture 7">
            <a:extLst>
              <a:ext uri="{FF2B5EF4-FFF2-40B4-BE49-F238E27FC236}">
                <a16:creationId xmlns:a16="http://schemas.microsoft.com/office/drawing/2014/main" id="{C8103D9C-E9DD-BD1C-1FE5-4FD0796BEBEB}"/>
              </a:ext>
            </a:extLst>
          </p:cNvPr>
          <p:cNvPicPr>
            <a:picLocks noChangeAspect="1"/>
          </p:cNvPicPr>
          <p:nvPr/>
        </p:nvPicPr>
        <p:blipFill>
          <a:blip r:embed="rId3"/>
          <a:srcRect/>
          <a:stretch/>
        </p:blipFill>
        <p:spPr>
          <a:xfrm>
            <a:off x="296779" y="603081"/>
            <a:ext cx="6472988" cy="4854741"/>
          </a:xfrm>
          <a:prstGeom prst="rect">
            <a:avLst/>
          </a:prstGeom>
        </p:spPr>
      </p:pic>
      <p:sp>
        <p:nvSpPr>
          <p:cNvPr id="57" name="Text Placeholder 1">
            <a:extLst>
              <a:ext uri="{FF2B5EF4-FFF2-40B4-BE49-F238E27FC236}">
                <a16:creationId xmlns:a16="http://schemas.microsoft.com/office/drawing/2014/main" id="{CBBAD60E-942B-BE89-B0EF-7379AB0A8988}"/>
              </a:ext>
            </a:extLst>
          </p:cNvPr>
          <p:cNvSpPr txBox="1">
            <a:spLocks/>
          </p:cNvSpPr>
          <p:nvPr/>
        </p:nvSpPr>
        <p:spPr>
          <a:xfrm>
            <a:off x="622437" y="842210"/>
            <a:ext cx="3484342" cy="4435643"/>
          </a:xfrm>
          <a:prstGeom prst="rect">
            <a:avLst/>
          </a:prstGeom>
        </p:spPr>
        <p:txBody>
          <a:bodyPr vert="horz" lIns="0" tIns="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err="1">
                <a:solidFill>
                  <a:schemeClr val="bg2">
                    <a:lumMod val="50000"/>
                  </a:schemeClr>
                </a:solidFill>
              </a:rPr>
              <a:t>Jorveza</a:t>
            </a:r>
            <a:r>
              <a:rPr lang="en-US" sz="1100" dirty="0">
                <a:solidFill>
                  <a:schemeClr val="bg2">
                    <a:lumMod val="50000"/>
                  </a:schemeClr>
                </a:solidFill>
              </a:rPr>
              <a:t> is placed on the tip of the tongue, then gently pressed against the roof of the mouth while it dissolves.</a:t>
            </a:r>
          </a:p>
          <a:p>
            <a:pPr marL="0" indent="0">
              <a:buNone/>
            </a:pPr>
            <a:r>
              <a:rPr lang="en-US" sz="1100" dirty="0">
                <a:solidFill>
                  <a:schemeClr val="bg2">
                    <a:lumMod val="50000"/>
                  </a:schemeClr>
                </a:solidFill>
              </a:rPr>
              <a:t>It should take about 2 minutes for the Jorveza tablet to dissolve completely.</a:t>
            </a:r>
            <a:br>
              <a:rPr lang="en-US" sz="1100" dirty="0">
                <a:solidFill>
                  <a:schemeClr val="bg2">
                    <a:lumMod val="50000"/>
                  </a:schemeClr>
                </a:solidFill>
              </a:rPr>
            </a:br>
            <a:endParaRPr lang="en-US" sz="1100" dirty="0">
              <a:solidFill>
                <a:schemeClr val="bg2">
                  <a:lumMod val="50000"/>
                </a:schemeClr>
              </a:solidFill>
            </a:endParaRPr>
          </a:p>
          <a:p>
            <a:pPr marL="0" indent="0">
              <a:buNone/>
            </a:pPr>
            <a:r>
              <a:rPr lang="en-US" sz="1100" dirty="0">
                <a:solidFill>
                  <a:schemeClr val="bg2">
                    <a:lumMod val="50000"/>
                  </a:schemeClr>
                </a:solidFill>
              </a:rPr>
              <a:t>Jorveza should not be chewed, or swallowed undissolved, or taken with liquid.</a:t>
            </a:r>
            <a:br>
              <a:rPr lang="en-US" sz="1100" dirty="0">
                <a:solidFill>
                  <a:schemeClr val="bg2">
                    <a:lumMod val="50000"/>
                  </a:schemeClr>
                </a:solidFill>
              </a:rPr>
            </a:br>
            <a:br>
              <a:rPr lang="en-US" sz="1100" dirty="0">
                <a:solidFill>
                  <a:schemeClr val="bg2">
                    <a:lumMod val="50000"/>
                  </a:schemeClr>
                </a:solidFill>
              </a:rPr>
            </a:br>
            <a:endParaRPr lang="en-US" sz="1100" dirty="0">
              <a:solidFill>
                <a:schemeClr val="bg2">
                  <a:lumMod val="50000"/>
                </a:schemeClr>
              </a:solidFill>
            </a:endParaRPr>
          </a:p>
          <a:p>
            <a:pPr marL="0" indent="0">
              <a:buNone/>
            </a:pPr>
            <a:br>
              <a:rPr lang="en-US" sz="1100" dirty="0">
                <a:solidFill>
                  <a:schemeClr val="bg2">
                    <a:lumMod val="50000"/>
                  </a:schemeClr>
                </a:solidFill>
              </a:rPr>
            </a:br>
            <a:br>
              <a:rPr lang="en-US" sz="1100" dirty="0">
                <a:solidFill>
                  <a:schemeClr val="bg2">
                    <a:lumMod val="50000"/>
                  </a:schemeClr>
                </a:solidFill>
              </a:rPr>
            </a:br>
            <a:r>
              <a:rPr lang="en-US" sz="1100" dirty="0">
                <a:solidFill>
                  <a:schemeClr val="bg2">
                    <a:lumMod val="50000"/>
                  </a:schemeClr>
                </a:solidFill>
              </a:rPr>
              <a:t>It’s very important that patients give </a:t>
            </a:r>
            <a:r>
              <a:rPr lang="en-US" sz="1100" dirty="0" err="1">
                <a:solidFill>
                  <a:schemeClr val="bg2">
                    <a:lumMod val="50000"/>
                  </a:schemeClr>
                </a:solidFill>
              </a:rPr>
              <a:t>Jorveza</a:t>
            </a:r>
            <a:r>
              <a:rPr lang="en-US" sz="1100" dirty="0">
                <a:solidFill>
                  <a:schemeClr val="bg2">
                    <a:lumMod val="50000"/>
                  </a:schemeClr>
                </a:solidFill>
              </a:rPr>
              <a:t> time </a:t>
            </a:r>
            <a:br>
              <a:rPr lang="en-US" sz="1100" dirty="0">
                <a:solidFill>
                  <a:schemeClr val="bg2">
                    <a:lumMod val="50000"/>
                  </a:schemeClr>
                </a:solidFill>
              </a:rPr>
            </a:br>
            <a:r>
              <a:rPr lang="en-US" sz="1100" dirty="0">
                <a:solidFill>
                  <a:schemeClr val="bg2">
                    <a:lumMod val="50000"/>
                  </a:schemeClr>
                </a:solidFill>
              </a:rPr>
              <a:t>to work. So, at the very least, they should leave </a:t>
            </a:r>
            <a:br>
              <a:rPr lang="en-US" sz="1100" dirty="0">
                <a:solidFill>
                  <a:schemeClr val="bg2">
                    <a:lumMod val="50000"/>
                  </a:schemeClr>
                </a:solidFill>
              </a:rPr>
            </a:br>
            <a:r>
              <a:rPr lang="en-US" sz="1100" dirty="0">
                <a:solidFill>
                  <a:schemeClr val="bg2">
                    <a:lumMod val="50000"/>
                  </a:schemeClr>
                </a:solidFill>
              </a:rPr>
              <a:t>30 minutes before eating, drinking, cleaning teeth </a:t>
            </a:r>
            <a:br>
              <a:rPr lang="en-US" sz="1100" dirty="0">
                <a:solidFill>
                  <a:schemeClr val="bg2">
                    <a:lumMod val="50000"/>
                  </a:schemeClr>
                </a:solidFill>
              </a:rPr>
            </a:br>
            <a:r>
              <a:rPr lang="en-US" sz="1100" dirty="0">
                <a:solidFill>
                  <a:schemeClr val="bg2">
                    <a:lumMod val="50000"/>
                  </a:schemeClr>
                </a:solidFill>
              </a:rPr>
              <a:t>or chewing gum.</a:t>
            </a:r>
            <a:br>
              <a:rPr lang="en-US" sz="1100" dirty="0">
                <a:solidFill>
                  <a:schemeClr val="bg2">
                    <a:lumMod val="50000"/>
                  </a:schemeClr>
                </a:solidFill>
              </a:rPr>
            </a:br>
            <a:endParaRPr lang="en-US" sz="2400" dirty="0">
              <a:solidFill>
                <a:schemeClr val="bg2">
                  <a:lumMod val="50000"/>
                </a:schemeClr>
              </a:solidFill>
            </a:endParaRPr>
          </a:p>
          <a:p>
            <a:pPr marL="0" indent="0">
              <a:buNone/>
            </a:pPr>
            <a:r>
              <a:rPr lang="en-US" sz="1100" dirty="0">
                <a:solidFill>
                  <a:schemeClr val="bg2">
                    <a:lumMod val="50000"/>
                  </a:schemeClr>
                </a:solidFill>
              </a:rPr>
              <a:t>It may help if patients take Jorveza after they have had breakfast and brushed their teeth in the morning and very last thing at night, just as they go to bed. That way Jorveza will stay in contact with the </a:t>
            </a:r>
            <a:r>
              <a:rPr lang="en-US" sz="1100" dirty="0" err="1">
                <a:solidFill>
                  <a:schemeClr val="bg2">
                    <a:lumMod val="50000"/>
                  </a:schemeClr>
                </a:solidFill>
              </a:rPr>
              <a:t>oesophagus</a:t>
            </a:r>
            <a:r>
              <a:rPr lang="en-US" sz="1100" dirty="0">
                <a:solidFill>
                  <a:schemeClr val="bg2">
                    <a:lumMod val="50000"/>
                  </a:schemeClr>
                </a:solidFill>
              </a:rPr>
              <a:t> for as long as possible.</a:t>
            </a:r>
          </a:p>
        </p:txBody>
      </p:sp>
      <p:sp>
        <p:nvSpPr>
          <p:cNvPr id="20" name="Rectangle 19">
            <a:extLst>
              <a:ext uri="{FF2B5EF4-FFF2-40B4-BE49-F238E27FC236}">
                <a16:creationId xmlns:a16="http://schemas.microsoft.com/office/drawing/2014/main" id="{018EE92F-2EA8-6761-295F-AF6EFD821B72}"/>
              </a:ext>
            </a:extLst>
          </p:cNvPr>
          <p:cNvSpPr/>
          <p:nvPr/>
        </p:nvSpPr>
        <p:spPr>
          <a:xfrm>
            <a:off x="6833938" y="728664"/>
            <a:ext cx="1762376" cy="4605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pic>
        <p:nvPicPr>
          <p:cNvPr id="23" name="Picture 22">
            <a:extLst>
              <a:ext uri="{FF2B5EF4-FFF2-40B4-BE49-F238E27FC236}">
                <a16:creationId xmlns:a16="http://schemas.microsoft.com/office/drawing/2014/main" id="{CFAFF1EB-DD45-E02C-7F3C-ADD247BDC687}"/>
              </a:ext>
            </a:extLst>
          </p:cNvPr>
          <p:cNvPicPr>
            <a:picLocks noChangeAspect="1"/>
          </p:cNvPicPr>
          <p:nvPr/>
        </p:nvPicPr>
        <p:blipFill rotWithShape="1">
          <a:blip r:embed="rId4"/>
          <a:srcRect t="19185" r="83474" b="17981"/>
          <a:stretch/>
        </p:blipFill>
        <p:spPr>
          <a:xfrm>
            <a:off x="6889702" y="831143"/>
            <a:ext cx="947821" cy="900898"/>
          </a:xfrm>
          <a:prstGeom prst="rect">
            <a:avLst/>
          </a:prstGeom>
        </p:spPr>
      </p:pic>
      <p:sp>
        <p:nvSpPr>
          <p:cNvPr id="24" name="Text Placeholder 9">
            <a:extLst>
              <a:ext uri="{FF2B5EF4-FFF2-40B4-BE49-F238E27FC236}">
                <a16:creationId xmlns:a16="http://schemas.microsoft.com/office/drawing/2014/main" id="{C84B004C-F51A-72C2-A4EF-6DF353763C8E}"/>
              </a:ext>
            </a:extLst>
          </p:cNvPr>
          <p:cNvSpPr txBox="1">
            <a:spLocks/>
          </p:cNvSpPr>
          <p:nvPr/>
        </p:nvSpPr>
        <p:spPr>
          <a:xfrm>
            <a:off x="7022564" y="1834520"/>
            <a:ext cx="1296245" cy="797168"/>
          </a:xfrm>
          <a:prstGeom prst="rect">
            <a:avLst/>
          </a:prstGeom>
          <a:noFill/>
        </p:spPr>
        <p:txBody>
          <a:bodyPr vert="horz" lIns="0" tIns="0" rIns="108000" bIns="0" numCol="1"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7938"/>
            <a:r>
              <a:rPr lang="en-GB" sz="1000" b="1" dirty="0">
                <a:effectLst/>
                <a:latin typeface="Arial" panose="020B0604020202020204" pitchFamily="34" charset="0"/>
                <a:ea typeface="Calibri" panose="020F0502020204030204" pitchFamily="34" charset="0"/>
                <a:cs typeface="Arial" panose="020B0604020202020204" pitchFamily="34" charset="0"/>
              </a:rPr>
              <a:t>See an animation on how to take </a:t>
            </a:r>
            <a:r>
              <a:rPr lang="en-GB" sz="1000" b="1" dirty="0" err="1">
                <a:effectLst/>
                <a:latin typeface="Arial" panose="020B0604020202020204" pitchFamily="34" charset="0"/>
                <a:ea typeface="Calibri" panose="020F0502020204030204" pitchFamily="34" charset="0"/>
                <a:cs typeface="Arial" panose="020B0604020202020204" pitchFamily="34" charset="0"/>
              </a:rPr>
              <a:t>Jorveza</a:t>
            </a:r>
            <a:r>
              <a:rPr lang="en-GB" sz="1000" b="1" dirty="0">
                <a:effectLst/>
                <a:latin typeface="Arial" panose="020B0604020202020204" pitchFamily="34" charset="0"/>
                <a:ea typeface="Calibri" panose="020F0502020204030204" pitchFamily="34" charset="0"/>
                <a:cs typeface="Arial" panose="020B0604020202020204" pitchFamily="34" charset="0"/>
              </a:rPr>
              <a:t> here</a:t>
            </a:r>
          </a:p>
        </p:txBody>
      </p:sp>
      <p:pic>
        <p:nvPicPr>
          <p:cNvPr id="27" name="Picture 26">
            <a:extLst>
              <a:ext uri="{FF2B5EF4-FFF2-40B4-BE49-F238E27FC236}">
                <a16:creationId xmlns:a16="http://schemas.microsoft.com/office/drawing/2014/main" id="{63BBC40A-7DC3-8AFF-0485-8B56F1107E97}"/>
              </a:ext>
            </a:extLst>
          </p:cNvPr>
          <p:cNvPicPr>
            <a:picLocks noChangeAspect="1"/>
          </p:cNvPicPr>
          <p:nvPr/>
        </p:nvPicPr>
        <p:blipFill rotWithShape="1">
          <a:blip r:embed="rId5"/>
          <a:srcRect l="11920" r="25725"/>
          <a:stretch/>
        </p:blipFill>
        <p:spPr>
          <a:xfrm>
            <a:off x="6873800" y="4210001"/>
            <a:ext cx="1631861" cy="963075"/>
          </a:xfrm>
          <a:prstGeom prst="rect">
            <a:avLst/>
          </a:prstGeom>
        </p:spPr>
      </p:pic>
    </p:spTree>
    <p:extLst>
      <p:ext uri="{BB962C8B-B14F-4D97-AF65-F5344CB8AC3E}">
        <p14:creationId xmlns:p14="http://schemas.microsoft.com/office/powerpoint/2010/main" val="2067834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CE48F-B267-1A4C-98AF-FA73C1AFC511}"/>
              </a:ext>
            </a:extLst>
          </p:cNvPr>
          <p:cNvSpPr>
            <a:spLocks noGrp="1"/>
          </p:cNvSpPr>
          <p:nvPr>
            <p:ph type="title"/>
          </p:nvPr>
        </p:nvSpPr>
        <p:spPr>
          <a:xfrm>
            <a:off x="428624" y="235130"/>
            <a:ext cx="7528834" cy="466871"/>
          </a:xfrm>
        </p:spPr>
        <p:txBody>
          <a:bodyPr>
            <a:normAutofit/>
          </a:bodyPr>
          <a:lstStyle/>
          <a:p>
            <a:r>
              <a:rPr lang="en-GB" i="0" u="none" strike="noStrike" dirty="0" err="1">
                <a:effectLst/>
                <a:latin typeface="Arial" panose="020B0604020202020204" pitchFamily="34" charset="0"/>
                <a:cs typeface="Arial" panose="020B0604020202020204" pitchFamily="34" charset="0"/>
              </a:rPr>
              <a:t>Jorveza</a:t>
            </a:r>
            <a:r>
              <a:rPr lang="en-GB" i="0" u="none" strike="noStrike" dirty="0">
                <a:effectLst/>
                <a:latin typeface="Arial" panose="020B0604020202020204" pitchFamily="34" charset="0"/>
                <a:cs typeface="Arial" panose="020B0604020202020204" pitchFamily="34" charset="0"/>
              </a:rPr>
              <a:t> recommended dosage</a:t>
            </a:r>
            <a:endParaRPr lang="en-GB"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018EE92F-2EA8-6761-295F-AF6EFD821B72}"/>
              </a:ext>
            </a:extLst>
          </p:cNvPr>
          <p:cNvSpPr/>
          <p:nvPr/>
        </p:nvSpPr>
        <p:spPr>
          <a:xfrm>
            <a:off x="411163" y="1125538"/>
            <a:ext cx="3202049" cy="4094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24" name="Text Placeholder 9">
            <a:extLst>
              <a:ext uri="{FF2B5EF4-FFF2-40B4-BE49-F238E27FC236}">
                <a16:creationId xmlns:a16="http://schemas.microsoft.com/office/drawing/2014/main" id="{C84B004C-F51A-72C2-A4EF-6DF353763C8E}"/>
              </a:ext>
            </a:extLst>
          </p:cNvPr>
          <p:cNvSpPr txBox="1">
            <a:spLocks/>
          </p:cNvSpPr>
          <p:nvPr/>
        </p:nvSpPr>
        <p:spPr>
          <a:xfrm>
            <a:off x="659165" y="1344069"/>
            <a:ext cx="2883025" cy="3556406"/>
          </a:xfrm>
          <a:prstGeom prst="rect">
            <a:avLst/>
          </a:prstGeom>
          <a:noFill/>
        </p:spPr>
        <p:txBody>
          <a:bodyPr vert="horz" lIns="0" tIns="0" rIns="0" bIns="0" numCol="1"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7938"/>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Induction of remission</a:t>
            </a:r>
            <a:r>
              <a:rPr lang="en-GB" sz="1600" b="1"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p>
            <a:pPr marL="7938" indent="-7938"/>
            <a:endParaRPr lang="en-GB" sz="1600" b="1"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938" indent="-7938"/>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7938" indent="-7938"/>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938" indent="-7938"/>
            <a:endParaRPr lang="en-GB" sz="12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7938" indent="-7938"/>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938" indent="-7938"/>
            <a:endParaRPr lang="en-GB" sz="12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7938" indent="-7938"/>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938" indent="-7938"/>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7938" indent="-7938"/>
            <a:b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938" indent="-7938"/>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 mg bd</a:t>
            </a:r>
          </a:p>
          <a:p>
            <a:pPr marL="7938" indent="-7938"/>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7938" indent="-7938"/>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6 to 12 weeks*</a:t>
            </a:r>
          </a:p>
          <a:p>
            <a:pPr marL="7938" indent="-7938"/>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7938" indent="-7938"/>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7938" indent="-7938"/>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*Prolongation of therapy to 12 weeks is </a:t>
            </a:r>
            <a:b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beneficial to bring more patients into remission</a:t>
            </a:r>
            <a:r>
              <a:rPr lang="en-GB" sz="10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p:txBody>
      </p:sp>
      <p:sp>
        <p:nvSpPr>
          <p:cNvPr id="3" name="Content Placeholder 12">
            <a:extLst>
              <a:ext uri="{FF2B5EF4-FFF2-40B4-BE49-F238E27FC236}">
                <a16:creationId xmlns:a16="http://schemas.microsoft.com/office/drawing/2014/main" id="{DF235865-81E2-255B-FA3E-CC8771CD3323}"/>
              </a:ext>
            </a:extLst>
          </p:cNvPr>
          <p:cNvSpPr txBox="1">
            <a:spLocks noChangeArrowheads="1"/>
          </p:cNvSpPr>
          <p:nvPr/>
        </p:nvSpPr>
        <p:spPr bwMode="auto">
          <a:xfrm>
            <a:off x="395288" y="5837935"/>
            <a:ext cx="4860293" cy="36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eaLnBrk="1" hangingPunct="1">
              <a:lnSpc>
                <a:spcPct val="100000"/>
              </a:lnSpc>
              <a:spcBef>
                <a:spcPct val="0"/>
              </a:spcBef>
              <a:spcAft>
                <a:spcPts val="300"/>
              </a:spcAft>
              <a:buFont typeface="Arial" panose="020B0604020202020204" pitchFamily="34" charset="0"/>
              <a:buAutoNum type="arabicPeriod"/>
            </a:pPr>
            <a:r>
              <a:rPr lang="en-GB" altLang="en-US" sz="900" dirty="0">
                <a:solidFill>
                  <a:schemeClr val="bg1"/>
                </a:solidFill>
                <a:latin typeface="Arial" panose="020B0604020202020204" pitchFamily="34" charset="0"/>
                <a:ea typeface="Arial Regular"/>
                <a:cs typeface="Arial" panose="020B0604020202020204" pitchFamily="34" charset="0"/>
              </a:rPr>
              <a:t>Jorveza Summary of Product Characteristics.</a:t>
            </a:r>
          </a:p>
          <a:p>
            <a:pPr eaLnBrk="1" hangingPunct="1">
              <a:lnSpc>
                <a:spcPct val="100000"/>
              </a:lnSpc>
              <a:spcBef>
                <a:spcPct val="0"/>
              </a:spcBef>
              <a:spcAft>
                <a:spcPts val="300"/>
              </a:spcAft>
              <a:buFont typeface="Arial" panose="020B0604020202020204" pitchFamily="34" charset="0"/>
              <a:buAutoNum type="arabicPeriod"/>
            </a:pPr>
            <a:r>
              <a:rPr lang="en-GB" altLang="en-US" sz="900" dirty="0" err="1">
                <a:solidFill>
                  <a:schemeClr val="bg1"/>
                </a:solidFill>
                <a:latin typeface="Arial" panose="020B0604020202020204" pitchFamily="34" charset="0"/>
                <a:ea typeface="Arial Regular"/>
                <a:cs typeface="Arial" panose="020B0604020202020204" pitchFamily="34" charset="0"/>
              </a:rPr>
              <a:t>Lucendo</a:t>
            </a:r>
            <a:r>
              <a:rPr lang="en-GB" altLang="en-US" sz="900" dirty="0">
                <a:solidFill>
                  <a:schemeClr val="bg1"/>
                </a:solidFill>
                <a:latin typeface="Arial" panose="020B0604020202020204" pitchFamily="34" charset="0"/>
                <a:ea typeface="Arial Regular"/>
                <a:cs typeface="Arial" panose="020B0604020202020204" pitchFamily="34" charset="0"/>
              </a:rPr>
              <a:t> AJ </a:t>
            </a:r>
            <a:r>
              <a:rPr lang="en-GB" altLang="en-US" sz="900" i="1" dirty="0">
                <a:solidFill>
                  <a:schemeClr val="bg1"/>
                </a:solidFill>
                <a:latin typeface="Arial" panose="020B0604020202020204" pitchFamily="34" charset="0"/>
                <a:ea typeface="Arial Regular"/>
                <a:cs typeface="Arial" panose="020B0604020202020204" pitchFamily="34" charset="0"/>
              </a:rPr>
              <a:t>et al</a:t>
            </a:r>
            <a:r>
              <a:rPr lang="en-GB" altLang="en-US" sz="900" dirty="0">
                <a:solidFill>
                  <a:schemeClr val="bg1"/>
                </a:solidFill>
                <a:latin typeface="Arial" panose="020B0604020202020204" pitchFamily="34" charset="0"/>
                <a:ea typeface="Arial Regular"/>
                <a:cs typeface="Arial" panose="020B0604020202020204" pitchFamily="34" charset="0"/>
              </a:rPr>
              <a:t>. Gastroenterology 2019; 157(1): 74-86.</a:t>
            </a:r>
          </a:p>
        </p:txBody>
      </p:sp>
      <p:cxnSp>
        <p:nvCxnSpPr>
          <p:cNvPr id="6" name="Straight Connector 5">
            <a:extLst>
              <a:ext uri="{FF2B5EF4-FFF2-40B4-BE49-F238E27FC236}">
                <a16:creationId xmlns:a16="http://schemas.microsoft.com/office/drawing/2014/main" id="{CA789519-7EF6-D329-02DB-775C49FBF7AA}"/>
              </a:ext>
            </a:extLst>
          </p:cNvPr>
          <p:cNvCxnSpPr/>
          <p:nvPr/>
        </p:nvCxnSpPr>
        <p:spPr>
          <a:xfrm>
            <a:off x="659165" y="4161772"/>
            <a:ext cx="24165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88E0A34-9A8A-B677-0492-1796C7780CC6}"/>
              </a:ext>
            </a:extLst>
          </p:cNvPr>
          <p:cNvCxnSpPr/>
          <p:nvPr/>
        </p:nvCxnSpPr>
        <p:spPr>
          <a:xfrm>
            <a:off x="659165" y="3725916"/>
            <a:ext cx="24165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90F52B0-471D-947B-A4BC-DB9C1202D4BA}"/>
              </a:ext>
            </a:extLst>
          </p:cNvPr>
          <p:cNvPicPr>
            <a:picLocks noChangeAspect="1"/>
          </p:cNvPicPr>
          <p:nvPr/>
        </p:nvPicPr>
        <p:blipFill rotWithShape="1">
          <a:blip r:embed="rId3"/>
          <a:srcRect t="14106" b="6208"/>
          <a:stretch/>
        </p:blipFill>
        <p:spPr>
          <a:xfrm>
            <a:off x="659165" y="1747238"/>
            <a:ext cx="2416544" cy="1444255"/>
          </a:xfrm>
          <a:prstGeom prst="rect">
            <a:avLst/>
          </a:prstGeom>
          <a:ln>
            <a:solidFill>
              <a:srgbClr val="007E93"/>
            </a:solidFill>
          </a:ln>
        </p:spPr>
      </p:pic>
      <p:sp>
        <p:nvSpPr>
          <p:cNvPr id="14" name="Rectangle 13">
            <a:extLst>
              <a:ext uri="{FF2B5EF4-FFF2-40B4-BE49-F238E27FC236}">
                <a16:creationId xmlns:a16="http://schemas.microsoft.com/office/drawing/2014/main" id="{4B353D98-3D90-D599-B9AF-CEE22ABDAA48}"/>
              </a:ext>
            </a:extLst>
          </p:cNvPr>
          <p:cNvSpPr/>
          <p:nvPr/>
        </p:nvSpPr>
        <p:spPr>
          <a:xfrm>
            <a:off x="4096875" y="1114849"/>
            <a:ext cx="3202049" cy="41052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18" name="Text Placeholder 9">
            <a:extLst>
              <a:ext uri="{FF2B5EF4-FFF2-40B4-BE49-F238E27FC236}">
                <a16:creationId xmlns:a16="http://schemas.microsoft.com/office/drawing/2014/main" id="{B38C697B-7ECC-4983-89D1-53AA0863F514}"/>
              </a:ext>
            </a:extLst>
          </p:cNvPr>
          <p:cNvSpPr txBox="1">
            <a:spLocks/>
          </p:cNvSpPr>
          <p:nvPr/>
        </p:nvSpPr>
        <p:spPr>
          <a:xfrm>
            <a:off x="4344877" y="1319866"/>
            <a:ext cx="2883025" cy="3986789"/>
          </a:xfrm>
          <a:prstGeom prst="rect">
            <a:avLst/>
          </a:prstGeom>
          <a:noFill/>
        </p:spPr>
        <p:txBody>
          <a:bodyPr vert="horz" lIns="0" tIns="0" rIns="0" bIns="0" numCol="1"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7938"/>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Maintenance of remission</a:t>
            </a:r>
            <a:r>
              <a:rPr lang="en-GB" sz="1600" b="1"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p>
            <a:pPr marL="7938" indent="-7938"/>
            <a:endParaRPr lang="en-GB" sz="1600" b="1"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938" indent="-7938"/>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7938" indent="-7938"/>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938" indent="-7938"/>
            <a:endParaRPr lang="en-GB" sz="12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7938" indent="-7938"/>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938" indent="-7938"/>
            <a:endParaRPr lang="en-GB" sz="12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7938" indent="-7938"/>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938" indent="-7938"/>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7938" indent="-7938"/>
            <a:b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938" indent="-7938"/>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0.5 mg or 1 mg bd*</a:t>
            </a:r>
          </a:p>
          <a:p>
            <a:pPr marL="7938" indent="-7938"/>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7938" indent="-7938"/>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Duration determined by the treating physician</a:t>
            </a: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7938" indent="-7938"/>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7938" indent="-7938"/>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*1 mg bd is recommended for patients with</a:t>
            </a:r>
            <a:b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long-standing disease history and/or high </a:t>
            </a:r>
            <a:b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extent of oesophageal inflammation in the acute disease state</a:t>
            </a:r>
            <a:endParaRPr lang="en-GB" sz="10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4DDD1DD0-5E64-E265-FFD6-6DA612771D9F}"/>
              </a:ext>
            </a:extLst>
          </p:cNvPr>
          <p:cNvCxnSpPr/>
          <p:nvPr/>
        </p:nvCxnSpPr>
        <p:spPr>
          <a:xfrm>
            <a:off x="4344877" y="4337521"/>
            <a:ext cx="24165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0E4AC45-A564-30CA-E685-7479532C764C}"/>
              </a:ext>
            </a:extLst>
          </p:cNvPr>
          <p:cNvCxnSpPr/>
          <p:nvPr/>
        </p:nvCxnSpPr>
        <p:spPr>
          <a:xfrm>
            <a:off x="4344877" y="3724105"/>
            <a:ext cx="24165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99EA653-3006-0736-DD59-3B61562F44B1}"/>
              </a:ext>
            </a:extLst>
          </p:cNvPr>
          <p:cNvSpPr/>
          <p:nvPr/>
        </p:nvSpPr>
        <p:spPr>
          <a:xfrm>
            <a:off x="4344877" y="1747238"/>
            <a:ext cx="2416544" cy="144425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52F5737-BE30-F951-F87E-7C208A228A8F}"/>
              </a:ext>
            </a:extLst>
          </p:cNvPr>
          <p:cNvPicPr>
            <a:picLocks noChangeAspect="1"/>
          </p:cNvPicPr>
          <p:nvPr/>
        </p:nvPicPr>
        <p:blipFill rotWithShape="1">
          <a:blip r:embed="rId4"/>
          <a:srcRect t="13518" b="7322"/>
          <a:stretch/>
        </p:blipFill>
        <p:spPr>
          <a:xfrm>
            <a:off x="4377953" y="1770234"/>
            <a:ext cx="2350391" cy="1398261"/>
          </a:xfrm>
          <a:prstGeom prst="rect">
            <a:avLst/>
          </a:prstGeom>
        </p:spPr>
      </p:pic>
    </p:spTree>
    <p:extLst>
      <p:ext uri="{BB962C8B-B14F-4D97-AF65-F5344CB8AC3E}">
        <p14:creationId xmlns:p14="http://schemas.microsoft.com/office/powerpoint/2010/main" val="203269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AAF86-EEDC-20C6-D7DE-BD1F0BC983CB}"/>
              </a:ext>
            </a:extLst>
          </p:cNvPr>
          <p:cNvSpPr>
            <a:spLocks noGrp="1"/>
          </p:cNvSpPr>
          <p:nvPr>
            <p:ph type="title"/>
          </p:nvPr>
        </p:nvSpPr>
        <p:spPr>
          <a:xfrm>
            <a:off x="428624" y="245290"/>
            <a:ext cx="5955992" cy="664461"/>
          </a:xfrm>
        </p:spPr>
        <p:txBody>
          <a:bodyPr>
            <a:normAutofit/>
          </a:bodyPr>
          <a:lstStyle/>
          <a:p>
            <a:r>
              <a:rPr lang="en-GB" b="1" dirty="0">
                <a:solidFill>
                  <a:srgbClr val="007E94"/>
                </a:solidFill>
                <a:effectLst/>
                <a:cs typeface="Arial" panose="020B0604020202020204" pitchFamily="34" charset="0"/>
              </a:rPr>
              <a:t>Prescribing information</a:t>
            </a:r>
            <a:endParaRPr lang="en-GB" dirty="0">
              <a:solidFill>
                <a:srgbClr val="007E94"/>
              </a:solidFill>
              <a:effectLst/>
              <a:cs typeface="Arial" panose="020B0604020202020204" pitchFamily="34" charset="0"/>
            </a:endParaRPr>
          </a:p>
        </p:txBody>
      </p:sp>
      <p:sp>
        <p:nvSpPr>
          <p:cNvPr id="3" name="Text Placeholder 9">
            <a:extLst>
              <a:ext uri="{FF2B5EF4-FFF2-40B4-BE49-F238E27FC236}">
                <a16:creationId xmlns:a16="http://schemas.microsoft.com/office/drawing/2014/main" id="{680599EA-3A63-C581-EA26-265769FA2456}"/>
              </a:ext>
            </a:extLst>
          </p:cNvPr>
          <p:cNvSpPr txBox="1">
            <a:spLocks/>
          </p:cNvSpPr>
          <p:nvPr/>
        </p:nvSpPr>
        <p:spPr>
          <a:xfrm>
            <a:off x="245188" y="5815011"/>
            <a:ext cx="4650446" cy="942975"/>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r>
              <a:rPr lang="en-GB" sz="1050" dirty="0">
                <a:latin typeface="Arial" panose="020B0604020202020204" pitchFamily="34" charset="0"/>
                <a:cs typeface="Arial" panose="020B0604020202020204" pitchFamily="34" charset="0"/>
              </a:rPr>
              <a:t>www.drfalk.co.uk</a:t>
            </a:r>
          </a:p>
          <a:p>
            <a:pPr marL="0" lvl="0" indent="0"/>
            <a:r>
              <a:rPr lang="en-GB" sz="1050" dirty="0">
                <a:latin typeface="Arial" panose="020B0604020202020204" pitchFamily="34" charset="0"/>
                <a:cs typeface="Arial" panose="020B0604020202020204" pitchFamily="34" charset="0"/>
              </a:rPr>
              <a:t>Dr Falk Pharma UK Ltd, Unit K, Bourne End Business Park, Cores End Rd, Bourne End, SL8 5AS Registered in England No: 2307698</a:t>
            </a:r>
          </a:p>
          <a:p>
            <a:pPr marL="0" lvl="0" indent="0"/>
            <a:endParaRPr lang="en-GB" sz="1050" dirty="0">
              <a:latin typeface="Arial" panose="020B0604020202020204" pitchFamily="34" charset="0"/>
              <a:cs typeface="Arial" panose="020B0604020202020204" pitchFamily="34" charset="0"/>
            </a:endParaRPr>
          </a:p>
          <a:p>
            <a:pPr marL="0" indent="0"/>
            <a:r>
              <a:rPr lang="en-US" sz="1050" dirty="0">
                <a:latin typeface="Arial" panose="020B0604020202020204" pitchFamily="34" charset="0"/>
                <a:cs typeface="Arial" panose="020B0604020202020204" pitchFamily="34" charset="0"/>
              </a:rPr>
              <a:t>UK--2200181      Date of preparation: November 2022</a:t>
            </a:r>
          </a:p>
        </p:txBody>
      </p:sp>
      <p:sp>
        <p:nvSpPr>
          <p:cNvPr id="4" name="Rectangle 3">
            <a:extLst>
              <a:ext uri="{FF2B5EF4-FFF2-40B4-BE49-F238E27FC236}">
                <a16:creationId xmlns:a16="http://schemas.microsoft.com/office/drawing/2014/main" id="{0F6D33E3-0F2A-59F6-6AEF-0356DCD716BF}"/>
              </a:ext>
            </a:extLst>
          </p:cNvPr>
          <p:cNvSpPr/>
          <p:nvPr/>
        </p:nvSpPr>
        <p:spPr>
          <a:xfrm>
            <a:off x="428625" y="2340934"/>
            <a:ext cx="4772777" cy="369332"/>
          </a:xfrm>
          <a:prstGeom prst="rect">
            <a:avLst/>
          </a:prstGeom>
        </p:spPr>
        <p:txBody>
          <a:bodyPr wrap="square" lIns="0" tIns="0" rIns="0" bIns="0">
            <a:spAutoFit/>
          </a:bodyPr>
          <a:lstStyle/>
          <a:p>
            <a:r>
              <a:rPr lang="en-US" sz="1200" dirty="0">
                <a:solidFill>
                  <a:schemeClr val="bg2">
                    <a:lumMod val="25000"/>
                  </a:schemeClr>
                </a:solidFill>
                <a:latin typeface="Arial" charset="0"/>
                <a:ea typeface="Arial" charset="0"/>
                <a:cs typeface="Arial" charset="0"/>
              </a:rPr>
              <a:t>Jorveza</a:t>
            </a:r>
            <a:r>
              <a:rPr lang="en-US" sz="1200" baseline="30000" dirty="0">
                <a:solidFill>
                  <a:schemeClr val="bg2">
                    <a:lumMod val="25000"/>
                  </a:schemeClr>
                </a:solidFill>
                <a:latin typeface="Arial" charset="0"/>
                <a:ea typeface="Arial" charset="0"/>
                <a:cs typeface="Arial" charset="0"/>
              </a:rPr>
              <a:t>®</a:t>
            </a:r>
            <a:r>
              <a:rPr lang="en-US" sz="1200" dirty="0">
                <a:solidFill>
                  <a:schemeClr val="bg2">
                    <a:lumMod val="25000"/>
                  </a:schemeClr>
                </a:solidFill>
                <a:latin typeface="Arial" charset="0"/>
                <a:ea typeface="Arial" charset="0"/>
                <a:cs typeface="Arial" charset="0"/>
              </a:rPr>
              <a:t> (budesonide) is indicated for the treatment of eosinophilic oesophagitis (EoE) in adults (older than 18 years of age)</a:t>
            </a:r>
          </a:p>
        </p:txBody>
      </p:sp>
      <p:sp>
        <p:nvSpPr>
          <p:cNvPr id="5" name="Rectangle 4">
            <a:extLst>
              <a:ext uri="{FF2B5EF4-FFF2-40B4-BE49-F238E27FC236}">
                <a16:creationId xmlns:a16="http://schemas.microsoft.com/office/drawing/2014/main" id="{4A8A914F-9AF5-4921-CCDA-0A3E88A9385B}"/>
              </a:ext>
            </a:extLst>
          </p:cNvPr>
          <p:cNvSpPr/>
          <p:nvPr/>
        </p:nvSpPr>
        <p:spPr>
          <a:xfrm>
            <a:off x="425449" y="3111492"/>
            <a:ext cx="4711701" cy="1055288"/>
          </a:xfrm>
          <a:prstGeom prst="rect">
            <a:avLst/>
          </a:prstGeom>
          <a:ln>
            <a:solidFill>
              <a:schemeClr val="accent1"/>
            </a:solidFill>
          </a:ln>
        </p:spPr>
        <p:txBody>
          <a:bodyPr wrap="square" lIns="180000" tIns="80996" rIns="68577" bIns="80996">
            <a:noAutofit/>
          </a:bodyPr>
          <a:lstStyle/>
          <a:p>
            <a:r>
              <a:rPr lang="en-US" sz="1100" dirty="0">
                <a:solidFill>
                  <a:schemeClr val="bg2">
                    <a:lumMod val="25000"/>
                  </a:schemeClr>
                </a:solidFill>
                <a:latin typeface="Arial" charset="0"/>
                <a:ea typeface="Arial" charset="0"/>
                <a:cs typeface="Arial" charset="0"/>
              </a:rPr>
              <a:t>Adverse events should be reported. Reporting forms and information </a:t>
            </a:r>
            <a:r>
              <a:rPr lang="en-US" sz="1100" dirty="0">
                <a:solidFill>
                  <a:schemeClr val="bg2">
                    <a:lumMod val="25000"/>
                  </a:schemeClr>
                </a:solidFill>
                <a:latin typeface="Arial" charset="0"/>
                <a:cs typeface="Arial" charset="0"/>
              </a:rPr>
              <a:t>can be found at </a:t>
            </a:r>
            <a:r>
              <a:rPr lang="en-US" sz="1100" dirty="0">
                <a:solidFill>
                  <a:schemeClr val="bg2">
                    <a:lumMod val="25000"/>
                  </a:schemeClr>
                </a:solidFill>
                <a:latin typeface="Arial" charset="0"/>
                <a:cs typeface="Arial" charset="0"/>
                <a:hlinkClick r:id="rId3">
                  <a:extLst>
                    <a:ext uri="{A12FA001-AC4F-418D-AE19-62706E023703}">
                      <ahyp:hlinkClr xmlns:ahyp="http://schemas.microsoft.com/office/drawing/2018/hyperlinkcolor" val="tx"/>
                    </a:ext>
                  </a:extLst>
                </a:hlinkClick>
              </a:rPr>
              <a:t>https://yellowcard.mhra.gov.uk/</a:t>
            </a:r>
            <a:r>
              <a:rPr lang="en-US" sz="1100" dirty="0">
                <a:solidFill>
                  <a:schemeClr val="bg2">
                    <a:lumMod val="25000"/>
                  </a:schemeClr>
                </a:solidFill>
                <a:latin typeface="Arial" charset="0"/>
                <a:cs typeface="Arial" charset="0"/>
              </a:rPr>
              <a:t> (UK residents) or at </a:t>
            </a:r>
            <a:r>
              <a:rPr lang="en-US" sz="1100" dirty="0">
                <a:solidFill>
                  <a:schemeClr val="bg2">
                    <a:lumMod val="25000"/>
                  </a:schemeClr>
                </a:solidFill>
                <a:latin typeface="Arial" charset="0"/>
                <a:cs typeface="Arial" charset="0"/>
                <a:hlinkClick r:id="rId4">
                  <a:extLst>
                    <a:ext uri="{A12FA001-AC4F-418D-AE19-62706E023703}">
                      <ahyp:hlinkClr xmlns:ahyp="http://schemas.microsoft.com/office/drawing/2018/hyperlinkcolor" val="tx"/>
                    </a:ext>
                  </a:extLst>
                </a:hlinkClick>
              </a:rPr>
              <a:t>https://www.hpra.ie/homepage/about-us/report-an-issue/human-adverse-reaction-form</a:t>
            </a:r>
            <a:r>
              <a:rPr lang="en-US" sz="1100" dirty="0">
                <a:solidFill>
                  <a:schemeClr val="bg2">
                    <a:lumMod val="25000"/>
                  </a:schemeClr>
                </a:solidFill>
                <a:latin typeface="Arial" charset="0"/>
                <a:cs typeface="Arial" charset="0"/>
              </a:rPr>
              <a:t> (residents of the Republic of Ireland). Adverse events should also be reported to Dr Falk Pharma UK Ltd</a:t>
            </a:r>
            <a:r>
              <a:rPr lang="en-US" sz="1100" dirty="0">
                <a:solidFill>
                  <a:schemeClr val="bg2">
                    <a:lumMod val="25000"/>
                  </a:schemeClr>
                </a:solidFill>
                <a:latin typeface="Arial" charset="0"/>
                <a:ea typeface="Arial" charset="0"/>
                <a:cs typeface="Arial" charset="0"/>
              </a:rPr>
              <a:t>.</a:t>
            </a:r>
          </a:p>
        </p:txBody>
      </p:sp>
      <p:sp>
        <p:nvSpPr>
          <p:cNvPr id="6" name="Content Placeholder 12">
            <a:extLst>
              <a:ext uri="{FF2B5EF4-FFF2-40B4-BE49-F238E27FC236}">
                <a16:creationId xmlns:a16="http://schemas.microsoft.com/office/drawing/2014/main" id="{D186BED2-CCE4-6487-771F-7624272A7E0C}"/>
              </a:ext>
            </a:extLst>
          </p:cNvPr>
          <p:cNvSpPr txBox="1">
            <a:spLocks noChangeArrowheads="1"/>
          </p:cNvSpPr>
          <p:nvPr/>
        </p:nvSpPr>
        <p:spPr bwMode="auto">
          <a:xfrm>
            <a:off x="280425" y="828910"/>
            <a:ext cx="7285673" cy="863643"/>
          </a:xfrm>
          <a:prstGeom prst="rect">
            <a:avLst/>
          </a:prstGeom>
          <a:noFill/>
          <a:ln>
            <a:noFill/>
          </a:ln>
        </p:spPr>
        <p:txBody>
          <a:bodyPr lIns="144000" tIns="144000" rIns="144000" bIns="144000" anchor="ctr" anchorCtr="0"/>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nSpc>
                <a:spcPct val="100000"/>
              </a:lnSpc>
              <a:buNone/>
            </a:pPr>
            <a:r>
              <a:rPr lang="en-US" altLang="en-US" sz="1200" dirty="0">
                <a:solidFill>
                  <a:schemeClr val="bg2">
                    <a:lumMod val="25000"/>
                  </a:schemeClr>
                </a:solidFill>
              </a:rPr>
              <a:t>Please click on the following link for the prescribing information:</a:t>
            </a:r>
          </a:p>
          <a:p>
            <a:pPr>
              <a:lnSpc>
                <a:spcPct val="100000"/>
              </a:lnSpc>
              <a:buNone/>
            </a:pPr>
            <a:r>
              <a:rPr lang="en-US" altLang="en-US" sz="1200" dirty="0">
                <a:solidFill>
                  <a:schemeClr val="bg2">
                    <a:lumMod val="25000"/>
                  </a:schemeClr>
                </a:solidFill>
                <a:hlinkClick r:id="rId5">
                  <a:extLst>
                    <a:ext uri="{A12FA001-AC4F-418D-AE19-62706E023703}">
                      <ahyp:hlinkClr xmlns:ahyp="http://schemas.microsoft.com/office/drawing/2018/hyperlinkcolor" val="tx"/>
                    </a:ext>
                  </a:extLst>
                </a:hlinkClick>
              </a:rPr>
              <a:t>https://www.drfalk.co.uk/jorveza-1mg-oro-dipsersible-tablet/</a:t>
            </a:r>
            <a:endParaRPr lang="en-US" altLang="en-US" sz="1200" dirty="0">
              <a:solidFill>
                <a:schemeClr val="bg2">
                  <a:lumMod val="25000"/>
                </a:schemeClr>
              </a:solidFill>
            </a:endParaRPr>
          </a:p>
        </p:txBody>
      </p:sp>
    </p:spTree>
    <p:extLst>
      <p:ext uri="{BB962C8B-B14F-4D97-AF65-F5344CB8AC3E}">
        <p14:creationId xmlns:p14="http://schemas.microsoft.com/office/powerpoint/2010/main" val="938405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712CB66-736F-3641-8890-62F0EFB89F41}"/>
              </a:ext>
            </a:extLst>
          </p:cNvPr>
          <p:cNvSpPr>
            <a:spLocks noGrp="1"/>
          </p:cNvSpPr>
          <p:nvPr>
            <p:ph type="body" sz="quarter" idx="11"/>
          </p:nvPr>
        </p:nvSpPr>
        <p:spPr/>
        <p:txBody>
          <a:bodyPr tIns="72000">
            <a:normAutofit/>
          </a:bodyPr>
          <a:lstStyle/>
          <a:p>
            <a:pPr marL="134938" indent="-134938">
              <a:buAutoNum type="arabicPeriod"/>
            </a:pPr>
            <a:r>
              <a:rPr lang="en-GB" dirty="0">
                <a:effectLst/>
                <a:latin typeface="Arial" panose="020B0604020202020204" pitchFamily="34" charset="0"/>
                <a:ea typeface="Calibri" panose="020F0502020204030204" pitchFamily="34" charset="0"/>
                <a:cs typeface="Arial" panose="020B0604020202020204" pitchFamily="34" charset="0"/>
              </a:rPr>
              <a:t>Dhar A </a:t>
            </a:r>
            <a:r>
              <a:rPr lang="en-GB" i="1" dirty="0">
                <a:effectLst/>
                <a:latin typeface="Arial" panose="020B0604020202020204" pitchFamily="34" charset="0"/>
                <a:ea typeface="Calibri" panose="020F0502020204030204" pitchFamily="34" charset="0"/>
                <a:cs typeface="Arial" panose="020B0604020202020204" pitchFamily="34" charset="0"/>
              </a:rPr>
              <a:t>et al</a:t>
            </a:r>
            <a:r>
              <a:rPr lang="en-GB" dirty="0">
                <a:effectLst/>
                <a:latin typeface="Arial" panose="020B0604020202020204" pitchFamily="34" charset="0"/>
                <a:ea typeface="Calibri" panose="020F0502020204030204" pitchFamily="34" charset="0"/>
                <a:cs typeface="Arial" panose="020B0604020202020204" pitchFamily="34" charset="0"/>
              </a:rPr>
              <a:t>. Gut 2022; 71(8): 1459-87.</a:t>
            </a:r>
          </a:p>
        </p:txBody>
      </p:sp>
      <p:sp>
        <p:nvSpPr>
          <p:cNvPr id="45" name="Text Placeholder 9">
            <a:extLst>
              <a:ext uri="{FF2B5EF4-FFF2-40B4-BE49-F238E27FC236}">
                <a16:creationId xmlns:a16="http://schemas.microsoft.com/office/drawing/2014/main" id="{CBFAD099-9F01-D845-864E-6A643E057DB4}"/>
              </a:ext>
            </a:extLst>
          </p:cNvPr>
          <p:cNvSpPr txBox="1">
            <a:spLocks/>
          </p:cNvSpPr>
          <p:nvPr/>
        </p:nvSpPr>
        <p:spPr>
          <a:xfrm>
            <a:off x="6659563" y="5588950"/>
            <a:ext cx="2151151" cy="1269051"/>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6350"/>
            <a:r>
              <a:rPr lang="en-GB" dirty="0">
                <a:latin typeface="Arial" panose="020B0604020202020204" pitchFamily="34" charset="0"/>
              </a:rPr>
              <a:t>BSG: British Society of Gastroenterology </a:t>
            </a:r>
          </a:p>
          <a:p>
            <a:pPr marL="6350" indent="-6350"/>
            <a:r>
              <a:rPr lang="en-GB" dirty="0">
                <a:latin typeface="Arial" panose="020B0604020202020204" pitchFamily="34" charset="0"/>
              </a:rPr>
              <a:t>EoE: eosinophilic oesophagitis</a:t>
            </a:r>
          </a:p>
          <a:p>
            <a:pPr marL="6350" indent="-6350"/>
            <a:br>
              <a:rPr lang="en-GB" dirty="0">
                <a:latin typeface="Arial" panose="020B0604020202020204" pitchFamily="34" charset="0"/>
              </a:rPr>
            </a:br>
            <a:endParaRPr lang="en-GB" dirty="0">
              <a:latin typeface="Arial" panose="020B0604020202020204" pitchFamily="34" charset="0"/>
            </a:endParaRPr>
          </a:p>
        </p:txBody>
      </p:sp>
      <p:sp>
        <p:nvSpPr>
          <p:cNvPr id="3" name="Title 1">
            <a:extLst>
              <a:ext uri="{FF2B5EF4-FFF2-40B4-BE49-F238E27FC236}">
                <a16:creationId xmlns:a16="http://schemas.microsoft.com/office/drawing/2014/main" id="{21B33225-E20A-1D97-4273-CD301537293A}"/>
              </a:ext>
            </a:extLst>
          </p:cNvPr>
          <p:cNvSpPr>
            <a:spLocks noGrp="1"/>
          </p:cNvSpPr>
          <p:nvPr>
            <p:ph type="title"/>
          </p:nvPr>
        </p:nvSpPr>
        <p:spPr>
          <a:xfrm>
            <a:off x="428624" y="252974"/>
            <a:ext cx="5955992" cy="664461"/>
          </a:xfrm>
        </p:spPr>
        <p:txBody>
          <a:bodyPr>
            <a:normAutofit/>
          </a:bodyPr>
          <a:lstStyle/>
          <a:p>
            <a:pPr marL="0" indent="0">
              <a:buNone/>
            </a:pPr>
            <a:r>
              <a:rPr lang="en-GB" b="1" dirty="0">
                <a:effectLst/>
                <a:cs typeface="Arial" panose="020B0604020202020204" pitchFamily="34" charset="0"/>
              </a:rPr>
              <a:t>The new BSG guidelines recommend maintenance therapy for EoE</a:t>
            </a:r>
            <a:r>
              <a:rPr lang="en-GB" b="1" baseline="30000" dirty="0">
                <a:effectLst/>
                <a:cs typeface="Arial" panose="020B0604020202020204" pitchFamily="34" charset="0"/>
              </a:rPr>
              <a:t>1</a:t>
            </a:r>
            <a:endParaRPr lang="en-GB" dirty="0">
              <a:effectLst/>
              <a:cs typeface="Arial" panose="020B0604020202020204" pitchFamily="34" charset="0"/>
            </a:endParaRPr>
          </a:p>
        </p:txBody>
      </p:sp>
      <p:pic>
        <p:nvPicPr>
          <p:cNvPr id="4" name="Picture 3">
            <a:extLst>
              <a:ext uri="{FF2B5EF4-FFF2-40B4-BE49-F238E27FC236}">
                <a16:creationId xmlns:a16="http://schemas.microsoft.com/office/drawing/2014/main" id="{CE3836BE-5917-0A72-3388-8A5B81C9A1A0}"/>
              </a:ext>
            </a:extLst>
          </p:cNvPr>
          <p:cNvPicPr>
            <a:picLocks noChangeAspect="1"/>
          </p:cNvPicPr>
          <p:nvPr/>
        </p:nvPicPr>
        <p:blipFill>
          <a:blip r:embed="rId3"/>
          <a:stretch>
            <a:fillRect/>
          </a:stretch>
        </p:blipFill>
        <p:spPr>
          <a:xfrm>
            <a:off x="431800" y="1089025"/>
            <a:ext cx="6227763" cy="3775264"/>
          </a:xfrm>
          <a:prstGeom prst="rect">
            <a:avLst/>
          </a:prstGeom>
        </p:spPr>
      </p:pic>
      <p:pic>
        <p:nvPicPr>
          <p:cNvPr id="5" name="Picture 4">
            <a:extLst>
              <a:ext uri="{FF2B5EF4-FFF2-40B4-BE49-F238E27FC236}">
                <a16:creationId xmlns:a16="http://schemas.microsoft.com/office/drawing/2014/main" id="{C7EF7700-7025-2396-AA0F-B591B2B641FD}"/>
              </a:ext>
            </a:extLst>
          </p:cNvPr>
          <p:cNvPicPr>
            <a:picLocks noChangeAspect="1"/>
          </p:cNvPicPr>
          <p:nvPr/>
        </p:nvPicPr>
        <p:blipFill>
          <a:blip r:embed="rId4"/>
          <a:stretch>
            <a:fillRect/>
          </a:stretch>
        </p:blipFill>
        <p:spPr>
          <a:xfrm>
            <a:off x="4269897" y="3429000"/>
            <a:ext cx="783802" cy="1064665"/>
          </a:xfrm>
          <a:prstGeom prst="rect">
            <a:avLst/>
          </a:prstGeom>
        </p:spPr>
      </p:pic>
      <p:sp>
        <p:nvSpPr>
          <p:cNvPr id="8" name="Text Placeholder 2">
            <a:extLst>
              <a:ext uri="{FF2B5EF4-FFF2-40B4-BE49-F238E27FC236}">
                <a16:creationId xmlns:a16="http://schemas.microsoft.com/office/drawing/2014/main" id="{5C7D3BB2-86E7-22E8-D36E-59D080D08E58}"/>
              </a:ext>
            </a:extLst>
          </p:cNvPr>
          <p:cNvSpPr txBox="1">
            <a:spLocks/>
          </p:cNvSpPr>
          <p:nvPr/>
        </p:nvSpPr>
        <p:spPr>
          <a:xfrm>
            <a:off x="1867660" y="1333788"/>
            <a:ext cx="3448808" cy="1724588"/>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b="1" dirty="0">
                <a:solidFill>
                  <a:schemeClr val="bg1"/>
                </a:solidFill>
                <a:effectLst/>
                <a:cs typeface="Arial" panose="020B0604020202020204" pitchFamily="34" charset="0"/>
              </a:rPr>
              <a:t>Clinical and histological relapse is high after </a:t>
            </a:r>
            <a:br>
              <a:rPr lang="en-GB" sz="1200" b="1" dirty="0">
                <a:solidFill>
                  <a:schemeClr val="bg1"/>
                </a:solidFill>
                <a:effectLst/>
                <a:cs typeface="Arial" panose="020B0604020202020204" pitchFamily="34" charset="0"/>
              </a:rPr>
            </a:br>
            <a:r>
              <a:rPr lang="en-GB" sz="1200" b="1" dirty="0">
                <a:solidFill>
                  <a:schemeClr val="bg1"/>
                </a:solidFill>
                <a:effectLst/>
                <a:cs typeface="Arial" panose="020B0604020202020204" pitchFamily="34" charset="0"/>
              </a:rPr>
              <a:t>withdrawal of topical steroid treatment and, </a:t>
            </a:r>
            <a:br>
              <a:rPr lang="en-GB" sz="1200" b="1" dirty="0">
                <a:solidFill>
                  <a:schemeClr val="bg1"/>
                </a:solidFill>
                <a:effectLst/>
                <a:cs typeface="Arial" panose="020B0604020202020204" pitchFamily="34" charset="0"/>
              </a:rPr>
            </a:br>
            <a:r>
              <a:rPr lang="en-GB" sz="1200" b="1" dirty="0">
                <a:solidFill>
                  <a:schemeClr val="bg1"/>
                </a:solidFill>
                <a:effectLst/>
                <a:cs typeface="Arial" panose="020B0604020202020204" pitchFamily="34" charset="0"/>
              </a:rPr>
              <a:t>following clinical review, maintenance treatment should be recommended</a:t>
            </a:r>
            <a:r>
              <a:rPr lang="en-GB" sz="1200" b="1" baseline="30000" dirty="0">
                <a:solidFill>
                  <a:schemeClr val="bg1"/>
                </a:solidFill>
                <a:effectLst/>
                <a:cs typeface="Arial" panose="020B0604020202020204" pitchFamily="34" charset="0"/>
              </a:rPr>
              <a:t>1</a:t>
            </a:r>
          </a:p>
          <a:p>
            <a:pPr marL="0" indent="0">
              <a:buNone/>
            </a:pPr>
            <a:r>
              <a:rPr lang="en-GB" sz="1200" dirty="0">
                <a:solidFill>
                  <a:schemeClr val="bg1"/>
                </a:solidFill>
                <a:effectLst/>
                <a:cs typeface="Arial" panose="020B0604020202020204" pitchFamily="34" charset="0"/>
              </a:rPr>
              <a:t>Grade of evidence: Moderate</a:t>
            </a:r>
          </a:p>
          <a:p>
            <a:pPr marL="0" indent="0">
              <a:buNone/>
            </a:pPr>
            <a:r>
              <a:rPr lang="en-GB" sz="1200" dirty="0">
                <a:solidFill>
                  <a:schemeClr val="bg1"/>
                </a:solidFill>
                <a:effectLst/>
                <a:cs typeface="Arial" panose="020B0604020202020204" pitchFamily="34" charset="0"/>
              </a:rPr>
              <a:t>Level of recommendation: Strong</a:t>
            </a:r>
          </a:p>
        </p:txBody>
      </p:sp>
      <p:sp>
        <p:nvSpPr>
          <p:cNvPr id="9" name="Text Placeholder 1">
            <a:extLst>
              <a:ext uri="{FF2B5EF4-FFF2-40B4-BE49-F238E27FC236}">
                <a16:creationId xmlns:a16="http://schemas.microsoft.com/office/drawing/2014/main" id="{41858821-A686-B004-C503-79ED9754620A}"/>
              </a:ext>
            </a:extLst>
          </p:cNvPr>
          <p:cNvSpPr txBox="1">
            <a:spLocks/>
          </p:cNvSpPr>
          <p:nvPr/>
        </p:nvSpPr>
        <p:spPr>
          <a:xfrm>
            <a:off x="6862763" y="2817341"/>
            <a:ext cx="2276491" cy="1934967"/>
          </a:xfrm>
          <a:prstGeom prst="rect">
            <a:avLst/>
          </a:prstGeom>
          <a:solidFill>
            <a:schemeClr val="tx1">
              <a:alpha val="14240"/>
            </a:schemeClr>
          </a:solidFill>
        </p:spPr>
        <p:txBody>
          <a:bodyPr vert="horz" lIns="216000" tIns="108000" rIns="180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25" dirty="0">
                <a:solidFill>
                  <a:srgbClr val="007E94"/>
                </a:solidFill>
                <a:effectLst/>
                <a:latin typeface="Arial" panose="020B0604020202020204" pitchFamily="34" charset="0"/>
                <a:cs typeface="Arial" panose="020B0604020202020204" pitchFamily="34" charset="0"/>
              </a:rPr>
              <a:t>The BSG recommend Jorveza (orodispersible budesonide) – the only medicine with European regulatory approval for EoE – over other steroid formulations for both the induction and maintenance of remission in adults</a:t>
            </a:r>
            <a:r>
              <a:rPr lang="en-GB" sz="1225" baseline="30000" dirty="0">
                <a:solidFill>
                  <a:srgbClr val="007E94"/>
                </a:solidFill>
                <a:effectLst/>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84495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C3D8653-6D59-DF13-06CA-2A1E605A5348}"/>
              </a:ext>
            </a:extLst>
          </p:cNvPr>
          <p:cNvSpPr/>
          <p:nvPr/>
        </p:nvSpPr>
        <p:spPr>
          <a:xfrm>
            <a:off x="3760867" y="2183226"/>
            <a:ext cx="3397635" cy="1993567"/>
          </a:xfrm>
          <a:prstGeom prst="rect">
            <a:avLst/>
          </a:prstGeom>
          <a:solidFill>
            <a:schemeClr val="tx1">
              <a:alpha val="2305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2" name="Title 1">
            <a:extLst>
              <a:ext uri="{FF2B5EF4-FFF2-40B4-BE49-F238E27FC236}">
                <a16:creationId xmlns:a16="http://schemas.microsoft.com/office/drawing/2014/main" id="{BB688FB6-67A7-3A16-66D4-46980830ED91}"/>
              </a:ext>
            </a:extLst>
          </p:cNvPr>
          <p:cNvSpPr>
            <a:spLocks noGrp="1"/>
          </p:cNvSpPr>
          <p:nvPr>
            <p:ph type="title"/>
          </p:nvPr>
        </p:nvSpPr>
        <p:spPr>
          <a:xfrm>
            <a:off x="428624" y="252974"/>
            <a:ext cx="7842540" cy="443969"/>
          </a:xfrm>
        </p:spPr>
        <p:txBody>
          <a:bodyPr>
            <a:normAutofit/>
          </a:bodyPr>
          <a:lstStyle/>
          <a:p>
            <a:pPr>
              <a:tabLst>
                <a:tab pos="1198563" algn="l"/>
              </a:tabLst>
            </a:pPr>
            <a:r>
              <a:rPr lang="en-GB" b="1" dirty="0">
                <a:solidFill>
                  <a:srgbClr val="007E94"/>
                </a:solidFill>
                <a:effectLst/>
                <a:cs typeface="Arial" panose="020B0604020202020204" pitchFamily="34" charset="0"/>
              </a:rPr>
              <a:t>T</a:t>
            </a:r>
            <a:r>
              <a:rPr lang="en-GB" dirty="0">
                <a:solidFill>
                  <a:srgbClr val="007E94"/>
                </a:solidFill>
                <a:cs typeface="Arial" panose="020B0604020202020204" pitchFamily="34" charset="0"/>
              </a:rPr>
              <a:t>he most effective specific therapy for </a:t>
            </a:r>
            <a:r>
              <a:rPr lang="en-GB" dirty="0" err="1">
                <a:solidFill>
                  <a:srgbClr val="007E94"/>
                </a:solidFill>
                <a:cs typeface="Arial" panose="020B0604020202020204" pitchFamily="34" charset="0"/>
              </a:rPr>
              <a:t>EoE</a:t>
            </a:r>
            <a:r>
              <a:rPr lang="en-GB" dirty="0">
                <a:solidFill>
                  <a:srgbClr val="007E94"/>
                </a:solidFill>
                <a:cs typeface="Arial" panose="020B0604020202020204" pitchFamily="34" charset="0"/>
              </a:rPr>
              <a:t> is topical steroid treatment</a:t>
            </a:r>
            <a:r>
              <a:rPr lang="en-GB" baseline="30000" dirty="0">
                <a:solidFill>
                  <a:srgbClr val="007E94"/>
                </a:solidFill>
                <a:cs typeface="Arial" panose="020B0604020202020204" pitchFamily="34" charset="0"/>
              </a:rPr>
              <a:t>1</a:t>
            </a:r>
            <a:endParaRPr lang="en-GB" dirty="0">
              <a:solidFill>
                <a:srgbClr val="007E94"/>
              </a:solidFill>
              <a:effectLst/>
              <a:cs typeface="Arial" panose="020B0604020202020204" pitchFamily="34" charset="0"/>
            </a:endParaRPr>
          </a:p>
        </p:txBody>
      </p:sp>
      <p:sp>
        <p:nvSpPr>
          <p:cNvPr id="45" name="Text Placeholder 9">
            <a:extLst>
              <a:ext uri="{FF2B5EF4-FFF2-40B4-BE49-F238E27FC236}">
                <a16:creationId xmlns:a16="http://schemas.microsoft.com/office/drawing/2014/main" id="{CBFAD099-9F01-D845-864E-6A643E057DB4}"/>
              </a:ext>
            </a:extLst>
          </p:cNvPr>
          <p:cNvSpPr txBox="1">
            <a:spLocks/>
          </p:cNvSpPr>
          <p:nvPr/>
        </p:nvSpPr>
        <p:spPr>
          <a:xfrm>
            <a:off x="6659563" y="5588950"/>
            <a:ext cx="2151151" cy="1269051"/>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6350"/>
            <a:r>
              <a:rPr lang="en-GB" dirty="0">
                <a:latin typeface="Arial" panose="020B0604020202020204" pitchFamily="34" charset="0"/>
              </a:rPr>
              <a:t>EoE: eosinophilic oesophagitis</a:t>
            </a:r>
          </a:p>
        </p:txBody>
      </p:sp>
      <p:sp>
        <p:nvSpPr>
          <p:cNvPr id="3" name="Text Placeholder 4">
            <a:extLst>
              <a:ext uri="{FF2B5EF4-FFF2-40B4-BE49-F238E27FC236}">
                <a16:creationId xmlns:a16="http://schemas.microsoft.com/office/drawing/2014/main" id="{3A5BB91E-7015-A567-BD12-C07B7010C86A}"/>
              </a:ext>
            </a:extLst>
          </p:cNvPr>
          <p:cNvSpPr txBox="1">
            <a:spLocks/>
          </p:cNvSpPr>
          <p:nvPr/>
        </p:nvSpPr>
        <p:spPr>
          <a:xfrm>
            <a:off x="442911" y="5664772"/>
            <a:ext cx="4408296" cy="958097"/>
          </a:xfrm>
          <a:prstGeom prst="rect">
            <a:avLst/>
          </a:prstGeom>
          <a:noFill/>
        </p:spPr>
        <p:txBody>
          <a:bodyPr vert="horz" lIns="0" tIns="0" rIns="108000" bIns="0" rtlCol="0">
            <a:no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4938" indent="-134938"/>
            <a:r>
              <a:rPr lang="en-GB"/>
              <a:t>1. Attwood S, Epstein J. Frontline Gastroenterol 2020; 12(7): 1644-9.</a:t>
            </a:r>
          </a:p>
          <a:p>
            <a:pPr marL="134938" indent="-134938"/>
            <a:r>
              <a:rPr lang="en-GB"/>
              <a:t>2. Katzka DA </a:t>
            </a:r>
            <a:r>
              <a:rPr lang="en-GB" i="1"/>
              <a:t>et al</a:t>
            </a:r>
            <a:r>
              <a:rPr lang="en-GB"/>
              <a:t>. Gastroenterology 2020; 159(3): 813-15.</a:t>
            </a:r>
          </a:p>
          <a:p>
            <a:pPr marL="134938" indent="-134938"/>
            <a:r>
              <a:rPr lang="en-GB"/>
              <a:t>3. Dellon ES </a:t>
            </a:r>
            <a:r>
              <a:rPr lang="en-GB" i="1"/>
              <a:t>et al</a:t>
            </a:r>
            <a:r>
              <a:rPr lang="en-GB"/>
              <a:t>. Gastroenterology 2017; 152(4): 776-86.</a:t>
            </a:r>
          </a:p>
          <a:p>
            <a:pPr marL="134938" indent="-134938"/>
            <a:r>
              <a:rPr lang="en-GB"/>
              <a:t>4. Dellon ES </a:t>
            </a:r>
            <a:r>
              <a:rPr lang="en-GB" i="1"/>
              <a:t>et al</a:t>
            </a:r>
            <a:r>
              <a:rPr lang="en-GB"/>
              <a:t>. Gastroenterology 2012; 143(2): 321-4.</a:t>
            </a:r>
          </a:p>
          <a:p>
            <a:pPr marL="134938" indent="-134938"/>
            <a:r>
              <a:rPr lang="en-GB"/>
              <a:t>5. Miehlke S </a:t>
            </a:r>
            <a:r>
              <a:rPr lang="en-GB" i="1"/>
              <a:t>et al</a:t>
            </a:r>
            <a:r>
              <a:rPr lang="en-GB"/>
              <a:t>. Therap Adv Gastroenterol 2020; 13: 1756284820927282.</a:t>
            </a:r>
            <a:endParaRPr lang="en-GB" dirty="0"/>
          </a:p>
        </p:txBody>
      </p:sp>
      <p:sp>
        <p:nvSpPr>
          <p:cNvPr id="4" name="Text Placeholder 1">
            <a:extLst>
              <a:ext uri="{FF2B5EF4-FFF2-40B4-BE49-F238E27FC236}">
                <a16:creationId xmlns:a16="http://schemas.microsoft.com/office/drawing/2014/main" id="{EDF2E1C0-795C-1C42-1B6D-95DB319D5BF8}"/>
              </a:ext>
            </a:extLst>
          </p:cNvPr>
          <p:cNvSpPr>
            <a:spLocks noGrp="1"/>
          </p:cNvSpPr>
          <p:nvPr>
            <p:ph type="body" sz="quarter" idx="13"/>
          </p:nvPr>
        </p:nvSpPr>
        <p:spPr>
          <a:xfrm>
            <a:off x="442911" y="808311"/>
            <a:ext cx="6726702" cy="556955"/>
          </a:xfrm>
        </p:spPr>
        <p:txBody>
          <a:bodyPr>
            <a:normAutofit/>
          </a:bodyPr>
          <a:lstStyle/>
          <a:p>
            <a:r>
              <a:rPr lang="en-US" dirty="0">
                <a:solidFill>
                  <a:schemeClr val="tx1"/>
                </a:solidFill>
              </a:rPr>
              <a:t>Topical steroids are, however, only as effective as their ability to effectively uniformly coat the </a:t>
            </a:r>
            <a:r>
              <a:rPr lang="en-US" dirty="0" err="1">
                <a:solidFill>
                  <a:schemeClr val="tx1"/>
                </a:solidFill>
              </a:rPr>
              <a:t>oesophageal</a:t>
            </a:r>
            <a:r>
              <a:rPr lang="en-US" dirty="0">
                <a:solidFill>
                  <a:schemeClr val="tx1"/>
                </a:solidFill>
              </a:rPr>
              <a:t> mucosa</a:t>
            </a:r>
            <a:r>
              <a:rPr lang="en-US" baseline="30000" dirty="0">
                <a:solidFill>
                  <a:schemeClr val="tx1"/>
                </a:solidFill>
              </a:rPr>
              <a:t>2</a:t>
            </a:r>
            <a:endParaRPr lang="en-US" dirty="0">
              <a:solidFill>
                <a:schemeClr val="tx1"/>
              </a:solidFill>
            </a:endParaRPr>
          </a:p>
        </p:txBody>
      </p:sp>
      <p:sp>
        <p:nvSpPr>
          <p:cNvPr id="5" name="Rectangle 4">
            <a:extLst>
              <a:ext uri="{FF2B5EF4-FFF2-40B4-BE49-F238E27FC236}">
                <a16:creationId xmlns:a16="http://schemas.microsoft.com/office/drawing/2014/main" id="{AA45069A-E483-63F5-7363-A0867B80ED9C}"/>
              </a:ext>
            </a:extLst>
          </p:cNvPr>
          <p:cNvSpPr/>
          <p:nvPr/>
        </p:nvSpPr>
        <p:spPr>
          <a:xfrm>
            <a:off x="3760866" y="4052807"/>
            <a:ext cx="3397636" cy="8460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pic>
        <p:nvPicPr>
          <p:cNvPr id="6" name="Picture 5">
            <a:extLst>
              <a:ext uri="{FF2B5EF4-FFF2-40B4-BE49-F238E27FC236}">
                <a16:creationId xmlns:a16="http://schemas.microsoft.com/office/drawing/2014/main" id="{BD5798A7-B59D-F113-CB81-B91D9866B85E}"/>
              </a:ext>
            </a:extLst>
          </p:cNvPr>
          <p:cNvPicPr>
            <a:picLocks noChangeAspect="1"/>
          </p:cNvPicPr>
          <p:nvPr/>
        </p:nvPicPr>
        <p:blipFill rotWithShape="1">
          <a:blip r:embed="rId3"/>
          <a:srcRect t="7529" r="52359"/>
          <a:stretch/>
        </p:blipFill>
        <p:spPr>
          <a:xfrm>
            <a:off x="431800" y="2200088"/>
            <a:ext cx="3204670" cy="2332583"/>
          </a:xfrm>
          <a:prstGeom prst="rect">
            <a:avLst/>
          </a:prstGeom>
        </p:spPr>
      </p:pic>
      <p:sp>
        <p:nvSpPr>
          <p:cNvPr id="9" name="Rectangle 8">
            <a:extLst>
              <a:ext uri="{FF2B5EF4-FFF2-40B4-BE49-F238E27FC236}">
                <a16:creationId xmlns:a16="http://schemas.microsoft.com/office/drawing/2014/main" id="{A3FC751C-2807-1E2A-E0B4-8EA35677C498}"/>
              </a:ext>
            </a:extLst>
          </p:cNvPr>
          <p:cNvSpPr/>
          <p:nvPr/>
        </p:nvSpPr>
        <p:spPr>
          <a:xfrm>
            <a:off x="431800" y="4410849"/>
            <a:ext cx="1582270" cy="480125"/>
          </a:xfrm>
          <a:prstGeom prst="rect">
            <a:avLst/>
          </a:prstGeom>
          <a:solidFill>
            <a:schemeClr val="tx1">
              <a:alpha val="60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10" name="Text Placeholder 4">
            <a:extLst>
              <a:ext uri="{FF2B5EF4-FFF2-40B4-BE49-F238E27FC236}">
                <a16:creationId xmlns:a16="http://schemas.microsoft.com/office/drawing/2014/main" id="{D50E66E9-07DA-BAA6-9656-BA20E75D4B39}"/>
              </a:ext>
            </a:extLst>
          </p:cNvPr>
          <p:cNvSpPr txBox="1">
            <a:spLocks/>
          </p:cNvSpPr>
          <p:nvPr/>
        </p:nvSpPr>
        <p:spPr>
          <a:xfrm>
            <a:off x="520353" y="4461404"/>
            <a:ext cx="1453558" cy="361504"/>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chemeClr val="bg1"/>
                </a:solidFill>
                <a:effectLst/>
                <a:latin typeface="Arial" panose="020B0604020202020204" pitchFamily="34" charset="0"/>
                <a:cs typeface="Arial" panose="020B0604020202020204" pitchFamily="34" charset="0"/>
              </a:rPr>
              <a:t>Nebulised </a:t>
            </a:r>
            <a:br>
              <a:rPr lang="en-GB" sz="1100" dirty="0">
                <a:solidFill>
                  <a:schemeClr val="bg1"/>
                </a:solidFill>
                <a:effectLst/>
                <a:latin typeface="Arial" panose="020B0604020202020204" pitchFamily="34" charset="0"/>
                <a:cs typeface="Arial" panose="020B0604020202020204" pitchFamily="34" charset="0"/>
              </a:rPr>
            </a:br>
            <a:r>
              <a:rPr lang="en-GB" sz="1100" dirty="0">
                <a:solidFill>
                  <a:schemeClr val="bg1"/>
                </a:solidFill>
                <a:effectLst/>
                <a:latin typeface="Arial" panose="020B0604020202020204" pitchFamily="34" charset="0"/>
                <a:cs typeface="Arial" panose="020B0604020202020204" pitchFamily="34" charset="0"/>
              </a:rPr>
              <a:t>and swallowed steroid</a:t>
            </a:r>
          </a:p>
        </p:txBody>
      </p:sp>
      <p:sp>
        <p:nvSpPr>
          <p:cNvPr id="12" name="Rectangle 11">
            <a:extLst>
              <a:ext uri="{FF2B5EF4-FFF2-40B4-BE49-F238E27FC236}">
                <a16:creationId xmlns:a16="http://schemas.microsoft.com/office/drawing/2014/main" id="{AD994D50-A91B-4224-3F3D-E2D578AA84D3}"/>
              </a:ext>
            </a:extLst>
          </p:cNvPr>
          <p:cNvSpPr/>
          <p:nvPr/>
        </p:nvSpPr>
        <p:spPr>
          <a:xfrm>
            <a:off x="2066771" y="4410849"/>
            <a:ext cx="1569699" cy="480125"/>
          </a:xfrm>
          <a:prstGeom prst="rect">
            <a:avLst/>
          </a:prstGeom>
          <a:solidFill>
            <a:schemeClr val="tx1">
              <a:alpha val="60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15" name="Text Placeholder 4">
            <a:extLst>
              <a:ext uri="{FF2B5EF4-FFF2-40B4-BE49-F238E27FC236}">
                <a16:creationId xmlns:a16="http://schemas.microsoft.com/office/drawing/2014/main" id="{7C80E476-BD7B-5566-D3C9-E0C5EEA6BD17}"/>
              </a:ext>
            </a:extLst>
          </p:cNvPr>
          <p:cNvSpPr txBox="1">
            <a:spLocks/>
          </p:cNvSpPr>
          <p:nvPr/>
        </p:nvSpPr>
        <p:spPr>
          <a:xfrm>
            <a:off x="2155324" y="4473436"/>
            <a:ext cx="1453558" cy="361504"/>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chemeClr val="bg1"/>
                </a:solidFill>
                <a:effectLst/>
                <a:latin typeface="Arial" panose="020B0604020202020204" pitchFamily="34" charset="0"/>
                <a:cs typeface="Arial" panose="020B0604020202020204" pitchFamily="34" charset="0"/>
              </a:rPr>
              <a:t>Oral steroid slurry</a:t>
            </a:r>
          </a:p>
        </p:txBody>
      </p:sp>
      <p:sp>
        <p:nvSpPr>
          <p:cNvPr id="19" name="Rectangle 18">
            <a:extLst>
              <a:ext uri="{FF2B5EF4-FFF2-40B4-BE49-F238E27FC236}">
                <a16:creationId xmlns:a16="http://schemas.microsoft.com/office/drawing/2014/main" id="{854FCC81-914E-BFEE-AEA6-1E827A3E110A}"/>
              </a:ext>
            </a:extLst>
          </p:cNvPr>
          <p:cNvSpPr/>
          <p:nvPr/>
        </p:nvSpPr>
        <p:spPr>
          <a:xfrm>
            <a:off x="431800" y="1468668"/>
            <a:ext cx="3204670" cy="686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21" name="Text Placeholder 4">
            <a:extLst>
              <a:ext uri="{FF2B5EF4-FFF2-40B4-BE49-F238E27FC236}">
                <a16:creationId xmlns:a16="http://schemas.microsoft.com/office/drawing/2014/main" id="{A2626D72-EB5C-81B5-F1B0-119DFECA0A85}"/>
              </a:ext>
            </a:extLst>
          </p:cNvPr>
          <p:cNvSpPr txBox="1">
            <a:spLocks/>
          </p:cNvSpPr>
          <p:nvPr/>
        </p:nvSpPr>
        <p:spPr>
          <a:xfrm>
            <a:off x="575896" y="1535489"/>
            <a:ext cx="3060574" cy="603575"/>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solidFill>
                <a:effectLst/>
                <a:latin typeface="Arial" panose="020B0604020202020204" pitchFamily="34" charset="0"/>
                <a:cs typeface="Arial" panose="020B0604020202020204" pitchFamily="34" charset="0"/>
              </a:rPr>
              <a:t>Off-label formulations do not provide a standardised way of getting </a:t>
            </a:r>
            <a:r>
              <a:rPr lang="en-GB" sz="1200">
                <a:solidFill>
                  <a:schemeClr val="bg1"/>
                </a:solidFill>
                <a:effectLst/>
                <a:latin typeface="Arial" panose="020B0604020202020204" pitchFamily="34" charset="0"/>
                <a:cs typeface="Arial" panose="020B0604020202020204" pitchFamily="34" charset="0"/>
              </a:rPr>
              <a:t>topical steroids </a:t>
            </a:r>
            <a:r>
              <a:rPr lang="en-GB" sz="1200" dirty="0">
                <a:solidFill>
                  <a:schemeClr val="bg1"/>
                </a:solidFill>
                <a:effectLst/>
                <a:latin typeface="Arial" panose="020B0604020202020204" pitchFamily="34" charset="0"/>
                <a:cs typeface="Arial" panose="020B0604020202020204" pitchFamily="34" charset="0"/>
              </a:rPr>
              <a:t>to the surface of the oesophagus</a:t>
            </a:r>
            <a:r>
              <a:rPr lang="en-GB" sz="1200" baseline="30000" dirty="0">
                <a:solidFill>
                  <a:schemeClr val="bg1"/>
                </a:solidFill>
                <a:effectLst/>
                <a:latin typeface="Arial" panose="020B0604020202020204" pitchFamily="34" charset="0"/>
                <a:cs typeface="Arial" panose="020B0604020202020204" pitchFamily="34" charset="0"/>
              </a:rPr>
              <a:t>3,4</a:t>
            </a:r>
            <a:endParaRPr lang="en-GB" sz="1200" dirty="0">
              <a:solidFill>
                <a:schemeClr val="bg1"/>
              </a:solidFill>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8EAD2B5-F36E-FCD5-F5CE-DA431B27369B}"/>
              </a:ext>
            </a:extLst>
          </p:cNvPr>
          <p:cNvSpPr/>
          <p:nvPr/>
        </p:nvSpPr>
        <p:spPr>
          <a:xfrm>
            <a:off x="3760866" y="1468668"/>
            <a:ext cx="3397636" cy="686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25" name="Text Placeholder 4">
            <a:extLst>
              <a:ext uri="{FF2B5EF4-FFF2-40B4-BE49-F238E27FC236}">
                <a16:creationId xmlns:a16="http://schemas.microsoft.com/office/drawing/2014/main" id="{277318F4-B8E0-966E-ABF2-32FF61E9453F}"/>
              </a:ext>
            </a:extLst>
          </p:cNvPr>
          <p:cNvSpPr txBox="1">
            <a:spLocks/>
          </p:cNvSpPr>
          <p:nvPr/>
        </p:nvSpPr>
        <p:spPr>
          <a:xfrm>
            <a:off x="3910516" y="1535490"/>
            <a:ext cx="3060574" cy="580914"/>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err="1">
                <a:solidFill>
                  <a:schemeClr val="bg1"/>
                </a:solidFill>
                <a:effectLst/>
                <a:latin typeface="Arial" panose="020B0604020202020204" pitchFamily="34" charset="0"/>
                <a:cs typeface="Arial" panose="020B0604020202020204" pitchFamily="34" charset="0"/>
              </a:rPr>
              <a:t>Jorveza</a:t>
            </a:r>
            <a:r>
              <a:rPr lang="en-GB" sz="1200" dirty="0">
                <a:solidFill>
                  <a:schemeClr val="bg1"/>
                </a:solidFill>
                <a:effectLst/>
                <a:latin typeface="Arial" panose="020B0604020202020204" pitchFamily="34" charset="0"/>
                <a:cs typeface="Arial" panose="020B0604020202020204" pitchFamily="34" charset="0"/>
              </a:rPr>
              <a:t> is the only topical steroid specifically designed to target the oesophagus in patients with EoE</a:t>
            </a:r>
            <a:r>
              <a:rPr lang="en-GB" sz="1200" baseline="30000" dirty="0">
                <a:solidFill>
                  <a:schemeClr val="bg1"/>
                </a:solidFill>
                <a:effectLst/>
                <a:latin typeface="Arial" panose="020B0604020202020204" pitchFamily="34" charset="0"/>
                <a:cs typeface="Arial" panose="020B0604020202020204" pitchFamily="34" charset="0"/>
              </a:rPr>
              <a:t>5</a:t>
            </a:r>
            <a:endParaRPr lang="en-GB" sz="1200" dirty="0">
              <a:solidFill>
                <a:schemeClr val="bg1"/>
              </a:solidFill>
              <a:effectLst/>
              <a:latin typeface="Arial" panose="020B0604020202020204" pitchFamily="34" charset="0"/>
              <a:cs typeface="Arial" panose="020B0604020202020204" pitchFamily="34" charset="0"/>
            </a:endParaRPr>
          </a:p>
        </p:txBody>
      </p:sp>
      <p:sp>
        <p:nvSpPr>
          <p:cNvPr id="27" name="Text Placeholder 4">
            <a:extLst>
              <a:ext uri="{FF2B5EF4-FFF2-40B4-BE49-F238E27FC236}">
                <a16:creationId xmlns:a16="http://schemas.microsoft.com/office/drawing/2014/main" id="{4D1EE92C-5899-D674-DD54-70F6C4A637B7}"/>
              </a:ext>
            </a:extLst>
          </p:cNvPr>
          <p:cNvSpPr txBox="1">
            <a:spLocks/>
          </p:cNvSpPr>
          <p:nvPr/>
        </p:nvSpPr>
        <p:spPr>
          <a:xfrm>
            <a:off x="3857740" y="4638981"/>
            <a:ext cx="3248060" cy="259843"/>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chemeClr val="bg1"/>
                </a:solidFill>
                <a:effectLst/>
                <a:latin typeface="Arial" panose="020B0604020202020204" pitchFamily="34" charset="0"/>
                <a:cs typeface="Arial" panose="020B0604020202020204" pitchFamily="34" charset="0"/>
              </a:rPr>
              <a:t>Delivers budesonide to the site of inflammation</a:t>
            </a:r>
          </a:p>
        </p:txBody>
      </p:sp>
      <p:sp>
        <p:nvSpPr>
          <p:cNvPr id="31" name="Text Placeholder 1">
            <a:extLst>
              <a:ext uri="{FF2B5EF4-FFF2-40B4-BE49-F238E27FC236}">
                <a16:creationId xmlns:a16="http://schemas.microsoft.com/office/drawing/2014/main" id="{808229E0-11B3-3A72-D4E0-7462586BF302}"/>
              </a:ext>
            </a:extLst>
          </p:cNvPr>
          <p:cNvSpPr txBox="1">
            <a:spLocks/>
          </p:cNvSpPr>
          <p:nvPr/>
        </p:nvSpPr>
        <p:spPr>
          <a:xfrm>
            <a:off x="431800" y="4953561"/>
            <a:ext cx="3086315" cy="592159"/>
          </a:xfrm>
          <a:prstGeom prst="rect">
            <a:avLst/>
          </a:prstGeom>
        </p:spPr>
        <p:txBody>
          <a:bodyPr vert="horz" lIns="0" tIns="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chemeClr val="bg2">
                    <a:lumMod val="50000"/>
                  </a:schemeClr>
                </a:solidFill>
              </a:rPr>
              <a:t>Reprinted from Gastroenterology, vol. 143, issue 2, Evan S. </a:t>
            </a:r>
            <a:r>
              <a:rPr lang="en-US" sz="800" dirty="0" err="1">
                <a:solidFill>
                  <a:schemeClr val="bg2">
                    <a:lumMod val="50000"/>
                  </a:schemeClr>
                </a:solidFill>
              </a:rPr>
              <a:t>Dellon</a:t>
            </a:r>
            <a:r>
              <a:rPr lang="en-US" sz="800" dirty="0">
                <a:solidFill>
                  <a:schemeClr val="bg2">
                    <a:lumMod val="50000"/>
                  </a:schemeClr>
                </a:solidFill>
              </a:rPr>
              <a:t> </a:t>
            </a:r>
            <a:r>
              <a:rPr lang="en-US" sz="800" i="1" dirty="0">
                <a:solidFill>
                  <a:schemeClr val="bg2">
                    <a:lumMod val="50000"/>
                  </a:schemeClr>
                </a:solidFill>
              </a:rPr>
              <a:t>et al</a:t>
            </a:r>
            <a:r>
              <a:rPr lang="en-US" sz="800" dirty="0">
                <a:solidFill>
                  <a:schemeClr val="bg2">
                    <a:lumMod val="50000"/>
                  </a:schemeClr>
                </a:solidFill>
              </a:rPr>
              <a:t>, Viscous Topical Is More Effective Than Nebulized Steroid Therapy for Patients With Eosinophilic Esophagitis, 321-324, </a:t>
            </a:r>
            <a:br>
              <a:rPr lang="en-US" sz="800" dirty="0">
                <a:solidFill>
                  <a:schemeClr val="bg2">
                    <a:lumMod val="50000"/>
                  </a:schemeClr>
                </a:solidFill>
              </a:rPr>
            </a:br>
            <a:r>
              <a:rPr lang="en-US" sz="800" dirty="0">
                <a:solidFill>
                  <a:schemeClr val="bg2">
                    <a:lumMod val="50000"/>
                  </a:schemeClr>
                </a:solidFill>
              </a:rPr>
              <a:t>© 2012 with permission from Elsevier.</a:t>
            </a:r>
          </a:p>
        </p:txBody>
      </p:sp>
      <p:pic>
        <p:nvPicPr>
          <p:cNvPr id="35" name="Picture 34">
            <a:extLst>
              <a:ext uri="{FF2B5EF4-FFF2-40B4-BE49-F238E27FC236}">
                <a16:creationId xmlns:a16="http://schemas.microsoft.com/office/drawing/2014/main" id="{34735F9F-53E4-A834-3260-2E58A47195F8}"/>
              </a:ext>
            </a:extLst>
          </p:cNvPr>
          <p:cNvPicPr>
            <a:picLocks noChangeAspect="1"/>
          </p:cNvPicPr>
          <p:nvPr/>
        </p:nvPicPr>
        <p:blipFill>
          <a:blip r:embed="rId4"/>
          <a:stretch>
            <a:fillRect/>
          </a:stretch>
        </p:blipFill>
        <p:spPr>
          <a:xfrm>
            <a:off x="3764710" y="2184905"/>
            <a:ext cx="3393792" cy="2406118"/>
          </a:xfrm>
          <a:prstGeom prst="rect">
            <a:avLst/>
          </a:prstGeom>
        </p:spPr>
      </p:pic>
      <p:sp>
        <p:nvSpPr>
          <p:cNvPr id="28" name="Text Placeholder 4">
            <a:extLst>
              <a:ext uri="{FF2B5EF4-FFF2-40B4-BE49-F238E27FC236}">
                <a16:creationId xmlns:a16="http://schemas.microsoft.com/office/drawing/2014/main" id="{4E7ED7C1-B3BA-7915-74E6-7A65D19A798C}"/>
              </a:ext>
            </a:extLst>
          </p:cNvPr>
          <p:cNvSpPr txBox="1">
            <a:spLocks/>
          </p:cNvSpPr>
          <p:nvPr/>
        </p:nvSpPr>
        <p:spPr>
          <a:xfrm>
            <a:off x="3910516" y="4128281"/>
            <a:ext cx="908704" cy="359772"/>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err="1">
                <a:solidFill>
                  <a:schemeClr val="tx1"/>
                </a:solidFill>
                <a:effectLst/>
                <a:latin typeface="Arial" panose="020B0604020202020204" pitchFamily="34" charset="0"/>
                <a:cs typeface="Arial" panose="020B0604020202020204" pitchFamily="34" charset="0"/>
              </a:rPr>
              <a:t>Orodispersible</a:t>
            </a:r>
            <a:r>
              <a:rPr lang="en-GB" sz="1100" dirty="0">
                <a:solidFill>
                  <a:schemeClr val="tx1"/>
                </a:solidFill>
                <a:effectLst/>
                <a:latin typeface="Arial" panose="020B0604020202020204" pitchFamily="34" charset="0"/>
                <a:cs typeface="Arial" panose="020B0604020202020204" pitchFamily="34" charset="0"/>
              </a:rPr>
              <a:t> tablet</a:t>
            </a:r>
          </a:p>
        </p:txBody>
      </p:sp>
      <p:sp>
        <p:nvSpPr>
          <p:cNvPr id="29" name="Text Placeholder 4">
            <a:extLst>
              <a:ext uri="{FF2B5EF4-FFF2-40B4-BE49-F238E27FC236}">
                <a16:creationId xmlns:a16="http://schemas.microsoft.com/office/drawing/2014/main" id="{F76275FD-B8DF-D551-731E-3E923D0A5F86}"/>
              </a:ext>
            </a:extLst>
          </p:cNvPr>
          <p:cNvSpPr txBox="1">
            <a:spLocks/>
          </p:cNvSpPr>
          <p:nvPr/>
        </p:nvSpPr>
        <p:spPr>
          <a:xfrm>
            <a:off x="5027418" y="4128281"/>
            <a:ext cx="908704" cy="359772"/>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chemeClr val="tx1"/>
                </a:solidFill>
                <a:effectLst/>
                <a:latin typeface="Arial" panose="020B0604020202020204" pitchFamily="34" charset="0"/>
                <a:cs typeface="Arial" panose="020B0604020202020204" pitchFamily="34" charset="0"/>
              </a:rPr>
              <a:t>Stimulates</a:t>
            </a:r>
            <a:br>
              <a:rPr lang="en-GB" sz="1100" dirty="0">
                <a:solidFill>
                  <a:schemeClr val="tx1"/>
                </a:solidFill>
                <a:effectLst/>
                <a:latin typeface="Arial" panose="020B0604020202020204" pitchFamily="34" charset="0"/>
                <a:cs typeface="Arial" panose="020B0604020202020204" pitchFamily="34" charset="0"/>
              </a:rPr>
            </a:br>
            <a:r>
              <a:rPr lang="en-GB" sz="1100" dirty="0">
                <a:solidFill>
                  <a:schemeClr val="tx1"/>
                </a:solidFill>
                <a:effectLst/>
                <a:latin typeface="Arial" panose="020B0604020202020204" pitchFamily="34" charset="0"/>
                <a:cs typeface="Arial" panose="020B0604020202020204" pitchFamily="34" charset="0"/>
              </a:rPr>
              <a:t>saliva</a:t>
            </a:r>
          </a:p>
        </p:txBody>
      </p:sp>
      <p:sp>
        <p:nvSpPr>
          <p:cNvPr id="30" name="Text Placeholder 4">
            <a:extLst>
              <a:ext uri="{FF2B5EF4-FFF2-40B4-BE49-F238E27FC236}">
                <a16:creationId xmlns:a16="http://schemas.microsoft.com/office/drawing/2014/main" id="{42BA0158-BC6B-87C5-F8F0-BDB1DD668503}"/>
              </a:ext>
            </a:extLst>
          </p:cNvPr>
          <p:cNvSpPr txBox="1">
            <a:spLocks/>
          </p:cNvSpPr>
          <p:nvPr/>
        </p:nvSpPr>
        <p:spPr>
          <a:xfrm>
            <a:off x="6060518" y="4128281"/>
            <a:ext cx="908704" cy="359772"/>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chemeClr val="tx1"/>
                </a:solidFill>
                <a:effectLst/>
                <a:latin typeface="Arial" panose="020B0604020202020204" pitchFamily="34" charset="0"/>
                <a:cs typeface="Arial" panose="020B0604020202020204" pitchFamily="34" charset="0"/>
              </a:rPr>
              <a:t>Coats the oesophagus</a:t>
            </a:r>
          </a:p>
        </p:txBody>
      </p:sp>
    </p:spTree>
    <p:extLst>
      <p:ext uri="{BB962C8B-B14F-4D97-AF65-F5344CB8AC3E}">
        <p14:creationId xmlns:p14="http://schemas.microsoft.com/office/powerpoint/2010/main" val="244551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8FB6-67A7-3A16-66D4-46980830ED91}"/>
              </a:ext>
            </a:extLst>
          </p:cNvPr>
          <p:cNvSpPr>
            <a:spLocks noGrp="1"/>
          </p:cNvSpPr>
          <p:nvPr>
            <p:ph type="title"/>
          </p:nvPr>
        </p:nvSpPr>
        <p:spPr>
          <a:xfrm>
            <a:off x="428624" y="252974"/>
            <a:ext cx="5955992" cy="664461"/>
          </a:xfrm>
        </p:spPr>
        <p:txBody>
          <a:bodyPr>
            <a:normAutofit/>
          </a:bodyPr>
          <a:lstStyle/>
          <a:p>
            <a:pPr>
              <a:tabLst>
                <a:tab pos="1198563" algn="l"/>
              </a:tabLst>
            </a:pPr>
            <a:r>
              <a:rPr lang="en-GB" b="1" dirty="0">
                <a:solidFill>
                  <a:srgbClr val="007E94"/>
                </a:solidFill>
                <a:effectLst/>
                <a:cs typeface="Arial" panose="020B0604020202020204" pitchFamily="34" charset="0"/>
              </a:rPr>
              <a:t>Jorveza 1 mg bd rapidly improves EoE symptoms </a:t>
            </a:r>
            <a:br>
              <a:rPr lang="en-GB" b="1" dirty="0">
                <a:solidFill>
                  <a:srgbClr val="007E94"/>
                </a:solidFill>
                <a:effectLst/>
                <a:cs typeface="Arial" panose="020B0604020202020204" pitchFamily="34" charset="0"/>
              </a:rPr>
            </a:br>
            <a:r>
              <a:rPr lang="en-GB" b="1" dirty="0">
                <a:solidFill>
                  <a:srgbClr val="007E94"/>
                </a:solidFill>
                <a:effectLst/>
                <a:cs typeface="Arial" panose="020B0604020202020204" pitchFamily="34" charset="0"/>
              </a:rPr>
              <a:t>and reduces disease activity</a:t>
            </a:r>
            <a:r>
              <a:rPr lang="en-GB" b="1" baseline="30000" dirty="0">
                <a:solidFill>
                  <a:srgbClr val="007E94"/>
                </a:solidFill>
                <a:effectLst/>
                <a:cs typeface="Arial" panose="020B0604020202020204" pitchFamily="34" charset="0"/>
              </a:rPr>
              <a:t>1</a:t>
            </a:r>
            <a:endParaRPr lang="en-GB" dirty="0">
              <a:solidFill>
                <a:srgbClr val="007E94"/>
              </a:solidFill>
              <a:effectLst/>
              <a:cs typeface="Arial" panose="020B0604020202020204" pitchFamily="34" charset="0"/>
            </a:endParaRPr>
          </a:p>
        </p:txBody>
      </p:sp>
      <p:sp>
        <p:nvSpPr>
          <p:cNvPr id="45" name="Text Placeholder 9">
            <a:extLst>
              <a:ext uri="{FF2B5EF4-FFF2-40B4-BE49-F238E27FC236}">
                <a16:creationId xmlns:a16="http://schemas.microsoft.com/office/drawing/2014/main" id="{CBFAD099-9F01-D845-864E-6A643E057DB4}"/>
              </a:ext>
            </a:extLst>
          </p:cNvPr>
          <p:cNvSpPr txBox="1">
            <a:spLocks/>
          </p:cNvSpPr>
          <p:nvPr/>
        </p:nvSpPr>
        <p:spPr>
          <a:xfrm>
            <a:off x="6659563" y="5588950"/>
            <a:ext cx="2151151" cy="1269051"/>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6350"/>
            <a:r>
              <a:rPr lang="en-GB" dirty="0">
                <a:latin typeface="Arial" panose="020B0604020202020204" pitchFamily="34" charset="0"/>
              </a:rPr>
              <a:t>EoE: eosinophilic oesophagitis</a:t>
            </a:r>
          </a:p>
          <a:p>
            <a:pPr marL="6350" indent="-6350"/>
            <a:r>
              <a:rPr lang="en-GB" dirty="0">
                <a:latin typeface="Arial" panose="020B0604020202020204" pitchFamily="34" charset="0"/>
              </a:rPr>
              <a:t>eos: eosinophils</a:t>
            </a:r>
          </a:p>
          <a:p>
            <a:pPr marL="6350" indent="-6350"/>
            <a:r>
              <a:rPr lang="en-GB" dirty="0">
                <a:latin typeface="Arial" panose="020B0604020202020204" pitchFamily="34" charset="0"/>
              </a:rPr>
              <a:t>hpf: high-power field</a:t>
            </a:r>
          </a:p>
          <a:p>
            <a:pPr marL="6350" indent="-6350"/>
            <a:r>
              <a:rPr lang="en-GB" dirty="0">
                <a:latin typeface="Arial" panose="020B0604020202020204" pitchFamily="34" charset="0"/>
              </a:rPr>
              <a:t>NRS: numerical rating scale</a:t>
            </a:r>
          </a:p>
          <a:p>
            <a:pPr marL="6350" indent="-6350"/>
            <a:endParaRPr lang="en-GB" dirty="0">
              <a:latin typeface="Arial" panose="020B0604020202020204" pitchFamily="34" charset="0"/>
            </a:endParaRPr>
          </a:p>
        </p:txBody>
      </p:sp>
      <p:sp>
        <p:nvSpPr>
          <p:cNvPr id="8" name="Text Placeholder 1">
            <a:extLst>
              <a:ext uri="{FF2B5EF4-FFF2-40B4-BE49-F238E27FC236}">
                <a16:creationId xmlns:a16="http://schemas.microsoft.com/office/drawing/2014/main" id="{2A745F9C-FFCF-5EB9-2C67-0CFC85ECC239}"/>
              </a:ext>
            </a:extLst>
          </p:cNvPr>
          <p:cNvSpPr txBox="1">
            <a:spLocks/>
          </p:cNvSpPr>
          <p:nvPr/>
        </p:nvSpPr>
        <p:spPr>
          <a:xfrm>
            <a:off x="431799" y="1089025"/>
            <a:ext cx="6227764" cy="534676"/>
          </a:xfrm>
          <a:prstGeom prst="rect">
            <a:avLst/>
          </a:prstGeom>
          <a:solidFill>
            <a:schemeClr val="tx1"/>
          </a:solidFill>
        </p:spPr>
        <p:txBody>
          <a:bodyPr vert="horz" lIns="0" tIns="7200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GB" sz="1200" b="1" dirty="0">
                <a:solidFill>
                  <a:schemeClr val="bg1"/>
                </a:solidFill>
                <a:effectLst/>
                <a:cs typeface="Arial" panose="020B0604020202020204" pitchFamily="34" charset="0"/>
              </a:rPr>
              <a:t>  	Clinical-histological remission with orodispersible Jorveza 1 mg bd </a:t>
            </a:r>
            <a:br>
              <a:rPr lang="en-GB" sz="1200" b="1" dirty="0">
                <a:solidFill>
                  <a:schemeClr val="bg1"/>
                </a:solidFill>
                <a:effectLst/>
                <a:cs typeface="Arial" panose="020B0604020202020204" pitchFamily="34" charset="0"/>
              </a:rPr>
            </a:br>
            <a:r>
              <a:rPr lang="en-GB" sz="1200" b="1" dirty="0">
                <a:solidFill>
                  <a:schemeClr val="bg1"/>
                </a:solidFill>
                <a:effectLst/>
                <a:cs typeface="Arial" panose="020B0604020202020204" pitchFamily="34" charset="0"/>
              </a:rPr>
              <a:t>induction therapy</a:t>
            </a:r>
            <a:r>
              <a:rPr lang="en-GB" sz="1200" b="1" baseline="30000" dirty="0">
                <a:solidFill>
                  <a:schemeClr val="bg1"/>
                </a:solidFill>
                <a:effectLst/>
                <a:cs typeface="Arial" panose="020B0604020202020204" pitchFamily="34" charset="0"/>
              </a:rPr>
              <a:t>1</a:t>
            </a:r>
          </a:p>
        </p:txBody>
      </p:sp>
      <p:sp>
        <p:nvSpPr>
          <p:cNvPr id="7" name="Text Placeholder 1">
            <a:extLst>
              <a:ext uri="{FF2B5EF4-FFF2-40B4-BE49-F238E27FC236}">
                <a16:creationId xmlns:a16="http://schemas.microsoft.com/office/drawing/2014/main" id="{438F12D2-9B91-BDAE-F697-BE4476D93DA4}"/>
              </a:ext>
            </a:extLst>
          </p:cNvPr>
          <p:cNvSpPr txBox="1">
            <a:spLocks/>
          </p:cNvSpPr>
          <p:nvPr/>
        </p:nvSpPr>
        <p:spPr>
          <a:xfrm>
            <a:off x="6862763" y="2659141"/>
            <a:ext cx="2276491" cy="1912859"/>
          </a:xfrm>
          <a:prstGeom prst="rect">
            <a:avLst/>
          </a:prstGeom>
          <a:solidFill>
            <a:schemeClr val="tx1">
              <a:alpha val="14240"/>
            </a:schemeClr>
          </a:solidFill>
        </p:spPr>
        <p:txBody>
          <a:bodyPr vert="horz" lIns="216000" tIns="108000" rIns="180000" bIns="144000" rtlCol="0" anchor="b" anchorCtr="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300" b="1" dirty="0">
                <a:solidFill>
                  <a:srgbClr val="007E94"/>
                </a:solidFill>
                <a:effectLst/>
                <a:latin typeface="Arial" panose="020B0604020202020204" pitchFamily="34" charset="0"/>
                <a:cs typeface="Arial" panose="020B0604020202020204" pitchFamily="34" charset="0"/>
              </a:rPr>
              <a:t>Prolongation of Jorveza therapy to 12 weeks is beneficial to bring more patients into clinico-histologic remission</a:t>
            </a:r>
            <a:r>
              <a:rPr lang="en-GB" sz="1300" b="1" baseline="30000" dirty="0">
                <a:solidFill>
                  <a:srgbClr val="007E94"/>
                </a:solidFill>
                <a:effectLst/>
                <a:latin typeface="Arial" panose="020B0604020202020204" pitchFamily="34" charset="0"/>
                <a:cs typeface="Arial" panose="020B0604020202020204" pitchFamily="34" charset="0"/>
              </a:rPr>
              <a:t>1</a:t>
            </a:r>
          </a:p>
        </p:txBody>
      </p:sp>
      <p:pic>
        <p:nvPicPr>
          <p:cNvPr id="11" name="Picture 10">
            <a:extLst>
              <a:ext uri="{FF2B5EF4-FFF2-40B4-BE49-F238E27FC236}">
                <a16:creationId xmlns:a16="http://schemas.microsoft.com/office/drawing/2014/main" id="{730E3BA7-2BF4-3FD1-DE39-DA0EA79E3398}"/>
              </a:ext>
            </a:extLst>
          </p:cNvPr>
          <p:cNvPicPr>
            <a:picLocks noChangeAspect="1"/>
          </p:cNvPicPr>
          <p:nvPr/>
        </p:nvPicPr>
        <p:blipFill rotWithShape="1">
          <a:blip r:embed="rId3"/>
          <a:srcRect l="8451" t="9557" r="11422" b="42776"/>
          <a:stretch/>
        </p:blipFill>
        <p:spPr>
          <a:xfrm>
            <a:off x="431800" y="1623701"/>
            <a:ext cx="6227763" cy="2948299"/>
          </a:xfrm>
          <a:prstGeom prst="rect">
            <a:avLst/>
          </a:prstGeom>
        </p:spPr>
      </p:pic>
      <p:pic>
        <p:nvPicPr>
          <p:cNvPr id="13" name="Picture 12">
            <a:extLst>
              <a:ext uri="{FF2B5EF4-FFF2-40B4-BE49-F238E27FC236}">
                <a16:creationId xmlns:a16="http://schemas.microsoft.com/office/drawing/2014/main" id="{395A092F-DCC3-3986-DB5A-10C78108526D}"/>
              </a:ext>
            </a:extLst>
          </p:cNvPr>
          <p:cNvPicPr>
            <a:picLocks noChangeAspect="1"/>
          </p:cNvPicPr>
          <p:nvPr/>
        </p:nvPicPr>
        <p:blipFill rotWithShape="1">
          <a:blip r:embed="rId4"/>
          <a:srcRect t="19158" b="21255"/>
          <a:stretch/>
        </p:blipFill>
        <p:spPr>
          <a:xfrm>
            <a:off x="508005" y="1802975"/>
            <a:ext cx="4203928" cy="2505008"/>
          </a:xfrm>
          <a:prstGeom prst="rect">
            <a:avLst/>
          </a:prstGeom>
        </p:spPr>
      </p:pic>
      <p:sp>
        <p:nvSpPr>
          <p:cNvPr id="14" name="Text Placeholder 1">
            <a:extLst>
              <a:ext uri="{FF2B5EF4-FFF2-40B4-BE49-F238E27FC236}">
                <a16:creationId xmlns:a16="http://schemas.microsoft.com/office/drawing/2014/main" id="{61B77972-A6DE-16CD-547C-42F9F4747CBB}"/>
              </a:ext>
            </a:extLst>
          </p:cNvPr>
          <p:cNvSpPr txBox="1">
            <a:spLocks/>
          </p:cNvSpPr>
          <p:nvPr/>
        </p:nvSpPr>
        <p:spPr>
          <a:xfrm>
            <a:off x="4711933" y="2316238"/>
            <a:ext cx="1871425" cy="2010686"/>
          </a:xfrm>
          <a:prstGeom prst="rect">
            <a:avLst/>
          </a:prstGeom>
          <a:noFill/>
        </p:spPr>
        <p:txBody>
          <a:bodyPr vert="horz" lIns="0" tIns="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00" b="1" dirty="0">
                <a:solidFill>
                  <a:srgbClr val="007E94"/>
                </a:solidFill>
                <a:effectLst/>
                <a:latin typeface="Arial" panose="020B0604020202020204" pitchFamily="34" charset="0"/>
                <a:cs typeface="Arial" panose="020B0604020202020204" pitchFamily="34" charset="0"/>
              </a:rPr>
              <a:t>Primary endpoint:</a:t>
            </a:r>
            <a:br>
              <a:rPr lang="en-GB" sz="800" b="1" dirty="0">
                <a:solidFill>
                  <a:srgbClr val="007E94"/>
                </a:solidFill>
                <a:effectLst/>
                <a:latin typeface="Arial" panose="020B0604020202020204" pitchFamily="34" charset="0"/>
                <a:cs typeface="Arial" panose="020B0604020202020204" pitchFamily="34" charset="0"/>
              </a:rPr>
            </a:br>
            <a:r>
              <a:rPr lang="en-GB" sz="800" b="1" dirty="0">
                <a:solidFill>
                  <a:srgbClr val="007E94"/>
                </a:solidFill>
                <a:effectLst/>
                <a:latin typeface="Arial" panose="020B0604020202020204" pitchFamily="34" charset="0"/>
                <a:cs typeface="Arial" panose="020B0604020202020204" pitchFamily="34" charset="0"/>
              </a:rPr>
              <a:t>Rate of clinico-histological remission </a:t>
            </a:r>
          </a:p>
          <a:p>
            <a:pPr marL="0" indent="0">
              <a:buNone/>
            </a:pPr>
            <a:r>
              <a:rPr lang="en-GB" sz="800" b="1" dirty="0">
                <a:solidFill>
                  <a:srgbClr val="007E94"/>
                </a:solidFill>
                <a:effectLst/>
                <a:latin typeface="Arial" panose="020B0604020202020204" pitchFamily="34" charset="0"/>
                <a:cs typeface="Arial" panose="020B0604020202020204" pitchFamily="34" charset="0"/>
              </a:rPr>
              <a:t>Histology: &lt;5 eos/hpf</a:t>
            </a:r>
          </a:p>
          <a:p>
            <a:pPr marL="0" indent="0">
              <a:buNone/>
            </a:pPr>
            <a:r>
              <a:rPr lang="en-GB" sz="800" b="1" dirty="0">
                <a:solidFill>
                  <a:srgbClr val="007E94"/>
                </a:solidFill>
                <a:effectLst/>
                <a:latin typeface="Arial" panose="020B0604020202020204" pitchFamily="34" charset="0"/>
                <a:cs typeface="Arial" panose="020B0604020202020204" pitchFamily="34" charset="0"/>
              </a:rPr>
              <a:t>Dysphagia: ≤2 points (NRS 0-10)</a:t>
            </a:r>
          </a:p>
          <a:p>
            <a:pPr marL="0" indent="0">
              <a:buNone/>
            </a:pPr>
            <a:r>
              <a:rPr lang="en-GB" sz="800" b="1" dirty="0">
                <a:solidFill>
                  <a:srgbClr val="007E94"/>
                </a:solidFill>
                <a:effectLst/>
                <a:latin typeface="Arial" panose="020B0604020202020204" pitchFamily="34" charset="0"/>
                <a:cs typeface="Arial" panose="020B0604020202020204" pitchFamily="34" charset="0"/>
              </a:rPr>
              <a:t>Odynophagia: ≤2 points (NRS -10)</a:t>
            </a:r>
          </a:p>
        </p:txBody>
      </p:sp>
      <p:cxnSp>
        <p:nvCxnSpPr>
          <p:cNvPr id="16" name="Straight Connector 15">
            <a:extLst>
              <a:ext uri="{FF2B5EF4-FFF2-40B4-BE49-F238E27FC236}">
                <a16:creationId xmlns:a16="http://schemas.microsoft.com/office/drawing/2014/main" id="{C1230953-C0B8-84B4-C8D7-BE47CA744783}"/>
              </a:ext>
            </a:extLst>
          </p:cNvPr>
          <p:cNvCxnSpPr/>
          <p:nvPr/>
        </p:nvCxnSpPr>
        <p:spPr>
          <a:xfrm>
            <a:off x="4711933" y="2627290"/>
            <a:ext cx="18240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2344C2-EF9C-758C-9B7B-DC8A03FCB384}"/>
              </a:ext>
            </a:extLst>
          </p:cNvPr>
          <p:cNvCxnSpPr/>
          <p:nvPr/>
        </p:nvCxnSpPr>
        <p:spPr>
          <a:xfrm>
            <a:off x="4711932" y="2902039"/>
            <a:ext cx="18240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4B0FBF5-0EBF-0D5A-E4BF-1277A3CBCFFD}"/>
              </a:ext>
            </a:extLst>
          </p:cNvPr>
          <p:cNvCxnSpPr/>
          <p:nvPr/>
        </p:nvCxnSpPr>
        <p:spPr>
          <a:xfrm>
            <a:off x="4711932" y="3185374"/>
            <a:ext cx="18240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AE956AF-8521-5E76-E85B-9AA27D80FDEC}"/>
              </a:ext>
            </a:extLst>
          </p:cNvPr>
          <p:cNvCxnSpPr/>
          <p:nvPr/>
        </p:nvCxnSpPr>
        <p:spPr>
          <a:xfrm>
            <a:off x="4716280" y="3475150"/>
            <a:ext cx="18240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0933AF2-EABE-0F2C-EB2C-75A2AC794ADD}"/>
              </a:ext>
            </a:extLst>
          </p:cNvPr>
          <p:cNvPicPr>
            <a:picLocks noChangeAspect="1"/>
          </p:cNvPicPr>
          <p:nvPr/>
        </p:nvPicPr>
        <p:blipFill rotWithShape="1">
          <a:blip r:embed="rId5"/>
          <a:srcRect l="28275" t="29547" r="29066" b="30009"/>
          <a:stretch/>
        </p:blipFill>
        <p:spPr>
          <a:xfrm>
            <a:off x="7047389" y="2307173"/>
            <a:ext cx="860239" cy="815576"/>
          </a:xfrm>
          <a:prstGeom prst="rect">
            <a:avLst/>
          </a:prstGeom>
        </p:spPr>
      </p:pic>
      <p:sp>
        <p:nvSpPr>
          <p:cNvPr id="24" name="Text Placeholder 23">
            <a:extLst>
              <a:ext uri="{FF2B5EF4-FFF2-40B4-BE49-F238E27FC236}">
                <a16:creationId xmlns:a16="http://schemas.microsoft.com/office/drawing/2014/main" id="{6302D812-984A-9803-78C5-04DD3D7B8B1B}"/>
              </a:ext>
            </a:extLst>
          </p:cNvPr>
          <p:cNvSpPr>
            <a:spLocks noGrp="1"/>
          </p:cNvSpPr>
          <p:nvPr>
            <p:ph type="body" sz="quarter" idx="11"/>
          </p:nvPr>
        </p:nvSpPr>
        <p:spPr/>
        <p:txBody>
          <a:bodyPr tIns="72000"/>
          <a:lstStyle/>
          <a:p>
            <a:r>
              <a:rPr lang="en-US" dirty="0"/>
              <a:t>1. Lucendo AJ </a:t>
            </a:r>
            <a:r>
              <a:rPr lang="en-US" i="1" dirty="0"/>
              <a:t>et al</a:t>
            </a:r>
            <a:r>
              <a:rPr lang="en-US" dirty="0"/>
              <a:t>. Gastroenterology 2019; 157: 74-86.</a:t>
            </a:r>
          </a:p>
        </p:txBody>
      </p:sp>
      <p:sp>
        <p:nvSpPr>
          <p:cNvPr id="26" name="Text Placeholder 2">
            <a:extLst>
              <a:ext uri="{FF2B5EF4-FFF2-40B4-BE49-F238E27FC236}">
                <a16:creationId xmlns:a16="http://schemas.microsoft.com/office/drawing/2014/main" id="{6D0AAAA0-C559-4BD0-62B6-E8760801058B}"/>
              </a:ext>
            </a:extLst>
          </p:cNvPr>
          <p:cNvSpPr txBox="1">
            <a:spLocks/>
          </p:cNvSpPr>
          <p:nvPr/>
        </p:nvSpPr>
        <p:spPr>
          <a:xfrm>
            <a:off x="5275535" y="4372456"/>
            <a:ext cx="1384028" cy="199544"/>
          </a:xfrm>
          <a:prstGeom prst="rect">
            <a:avLst/>
          </a:prstGeom>
          <a:solidFill>
            <a:schemeClr val="tx1"/>
          </a:solidFill>
        </p:spPr>
        <p:txBody>
          <a:bodyPr vert="horz" lIns="0" tIns="0" rIns="0" bIns="0" rtlCol="0" anchor="ctr" anchorCtr="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800" dirty="0">
                <a:solidFill>
                  <a:schemeClr val="accent4"/>
                </a:solidFill>
                <a:effectLst/>
                <a:cs typeface="Arial" panose="020B0604020202020204" pitchFamily="34" charset="0"/>
              </a:rPr>
              <a:t>Adapted from Lucendo</a:t>
            </a:r>
            <a:r>
              <a:rPr lang="en-GB" sz="800" baseline="30000" dirty="0">
                <a:solidFill>
                  <a:schemeClr val="accent4"/>
                </a:solidFill>
                <a:effectLst/>
                <a:cs typeface="Arial" panose="020B0604020202020204" pitchFamily="34" charset="0"/>
              </a:rPr>
              <a:t>1</a:t>
            </a:r>
            <a:endParaRPr lang="en-GB" sz="800" dirty="0">
              <a:solidFill>
                <a:schemeClr val="accent4"/>
              </a:solidFill>
              <a:effectLst/>
              <a:cs typeface="Arial" panose="020B0604020202020204" pitchFamily="34" charset="0"/>
            </a:endParaRPr>
          </a:p>
        </p:txBody>
      </p:sp>
    </p:spTree>
    <p:extLst>
      <p:ext uri="{BB962C8B-B14F-4D97-AF65-F5344CB8AC3E}">
        <p14:creationId xmlns:p14="http://schemas.microsoft.com/office/powerpoint/2010/main" val="392542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8FB6-67A7-3A16-66D4-46980830ED91}"/>
              </a:ext>
            </a:extLst>
          </p:cNvPr>
          <p:cNvSpPr>
            <a:spLocks noGrp="1"/>
          </p:cNvSpPr>
          <p:nvPr>
            <p:ph type="title"/>
          </p:nvPr>
        </p:nvSpPr>
        <p:spPr>
          <a:xfrm>
            <a:off x="428624" y="245290"/>
            <a:ext cx="5955992" cy="664461"/>
          </a:xfrm>
        </p:spPr>
        <p:txBody>
          <a:bodyPr>
            <a:normAutofit/>
          </a:bodyPr>
          <a:lstStyle/>
          <a:p>
            <a:pPr>
              <a:tabLst>
                <a:tab pos="1198563" algn="l"/>
              </a:tabLst>
            </a:pPr>
            <a:r>
              <a:rPr lang="en-GB" b="1" dirty="0">
                <a:solidFill>
                  <a:srgbClr val="007E94"/>
                </a:solidFill>
                <a:effectLst/>
                <a:cs typeface="Arial" panose="020B0604020202020204" pitchFamily="34" charset="0"/>
              </a:rPr>
              <a:t>Jorveza is highly effective at maintaining remission in patients with EoE</a:t>
            </a:r>
            <a:r>
              <a:rPr lang="en-GB" b="1" baseline="30000" dirty="0">
                <a:solidFill>
                  <a:srgbClr val="007E94"/>
                </a:solidFill>
                <a:effectLst/>
                <a:cs typeface="Arial" panose="020B0604020202020204" pitchFamily="34" charset="0"/>
              </a:rPr>
              <a:t>1</a:t>
            </a:r>
            <a:endParaRPr lang="en-GB" baseline="30000" dirty="0">
              <a:solidFill>
                <a:srgbClr val="007E94"/>
              </a:solidFill>
              <a:effectLst/>
              <a:cs typeface="Arial" panose="020B0604020202020204" pitchFamily="34" charset="0"/>
            </a:endParaRPr>
          </a:p>
        </p:txBody>
      </p:sp>
      <p:sp>
        <p:nvSpPr>
          <p:cNvPr id="45" name="Text Placeholder 9">
            <a:extLst>
              <a:ext uri="{FF2B5EF4-FFF2-40B4-BE49-F238E27FC236}">
                <a16:creationId xmlns:a16="http://schemas.microsoft.com/office/drawing/2014/main" id="{CBFAD099-9F01-D845-864E-6A643E057DB4}"/>
              </a:ext>
            </a:extLst>
          </p:cNvPr>
          <p:cNvSpPr txBox="1">
            <a:spLocks/>
          </p:cNvSpPr>
          <p:nvPr/>
        </p:nvSpPr>
        <p:spPr>
          <a:xfrm>
            <a:off x="6659563" y="5588950"/>
            <a:ext cx="2151151" cy="1269051"/>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6350"/>
            <a:r>
              <a:rPr lang="en-GB" dirty="0">
                <a:latin typeface="Arial" panose="020B0604020202020204" pitchFamily="34" charset="0"/>
              </a:rPr>
              <a:t>EoE: eosinophilic oesophagitis</a:t>
            </a:r>
          </a:p>
        </p:txBody>
      </p:sp>
      <p:sp>
        <p:nvSpPr>
          <p:cNvPr id="8" name="Text Placeholder 1">
            <a:extLst>
              <a:ext uri="{FF2B5EF4-FFF2-40B4-BE49-F238E27FC236}">
                <a16:creationId xmlns:a16="http://schemas.microsoft.com/office/drawing/2014/main" id="{2A745F9C-FFCF-5EB9-2C67-0CFC85ECC239}"/>
              </a:ext>
            </a:extLst>
          </p:cNvPr>
          <p:cNvSpPr txBox="1">
            <a:spLocks/>
          </p:cNvSpPr>
          <p:nvPr/>
        </p:nvSpPr>
        <p:spPr>
          <a:xfrm>
            <a:off x="431799" y="1089025"/>
            <a:ext cx="6227764" cy="686492"/>
          </a:xfrm>
          <a:prstGeom prst="rect">
            <a:avLst/>
          </a:prstGeom>
          <a:solidFill>
            <a:schemeClr val="tx1"/>
          </a:solidFill>
        </p:spPr>
        <p:txBody>
          <a:bodyPr vert="horz" lIns="0" tIns="7200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GB" sz="1200" b="1" dirty="0">
                <a:solidFill>
                  <a:schemeClr val="bg1"/>
                </a:solidFill>
                <a:effectLst/>
                <a:cs typeface="Arial" panose="020B0604020202020204" pitchFamily="34" charset="0"/>
              </a:rPr>
              <a:t>	Clinical remission</a:t>
            </a:r>
            <a:br>
              <a:rPr lang="en-GB" sz="1200" b="1" dirty="0">
                <a:solidFill>
                  <a:schemeClr val="bg1"/>
                </a:solidFill>
                <a:effectLst/>
                <a:cs typeface="Arial" panose="020B0604020202020204" pitchFamily="34" charset="0"/>
              </a:rPr>
            </a:br>
            <a:r>
              <a:rPr lang="en-GB" sz="1200" dirty="0">
                <a:solidFill>
                  <a:schemeClr val="bg1"/>
                </a:solidFill>
                <a:effectLst/>
                <a:cs typeface="Arial" panose="020B0604020202020204" pitchFamily="34" charset="0"/>
              </a:rPr>
              <a:t>While half of placebo patients had relapsed within 3 months, </a:t>
            </a:r>
            <a:br>
              <a:rPr lang="en-GB" sz="1200" dirty="0">
                <a:solidFill>
                  <a:schemeClr val="bg1"/>
                </a:solidFill>
                <a:effectLst/>
                <a:cs typeface="Arial" panose="020B0604020202020204" pitchFamily="34" charset="0"/>
              </a:rPr>
            </a:br>
            <a:r>
              <a:rPr lang="en-GB" sz="1200" dirty="0">
                <a:solidFill>
                  <a:schemeClr val="bg1"/>
                </a:solidFill>
                <a:effectLst/>
                <a:cs typeface="Arial" panose="020B0604020202020204" pitchFamily="34" charset="0"/>
              </a:rPr>
              <a:t>over 90% of Jorveza patients were still in remission at week 48</a:t>
            </a:r>
            <a:r>
              <a:rPr lang="en-GB" sz="1200" baseline="30000" dirty="0">
                <a:solidFill>
                  <a:schemeClr val="bg1"/>
                </a:solidFill>
                <a:effectLst/>
                <a:cs typeface="Arial" panose="020B0604020202020204" pitchFamily="34" charset="0"/>
              </a:rPr>
              <a:t>1</a:t>
            </a:r>
            <a:endParaRPr lang="en-GB" sz="1200" dirty="0">
              <a:solidFill>
                <a:schemeClr val="bg1"/>
              </a:solidFill>
              <a:effectLst/>
              <a:cs typeface="Arial" panose="020B0604020202020204" pitchFamily="34" charset="0"/>
            </a:endParaRPr>
          </a:p>
        </p:txBody>
      </p:sp>
      <p:sp>
        <p:nvSpPr>
          <p:cNvPr id="7" name="Text Placeholder 1">
            <a:extLst>
              <a:ext uri="{FF2B5EF4-FFF2-40B4-BE49-F238E27FC236}">
                <a16:creationId xmlns:a16="http://schemas.microsoft.com/office/drawing/2014/main" id="{438F12D2-9B91-BDAE-F697-BE4476D93DA4}"/>
              </a:ext>
            </a:extLst>
          </p:cNvPr>
          <p:cNvSpPr txBox="1">
            <a:spLocks/>
          </p:cNvSpPr>
          <p:nvPr/>
        </p:nvSpPr>
        <p:spPr>
          <a:xfrm>
            <a:off x="6862763" y="2795081"/>
            <a:ext cx="2276491" cy="1776919"/>
          </a:xfrm>
          <a:prstGeom prst="rect">
            <a:avLst/>
          </a:prstGeom>
          <a:solidFill>
            <a:schemeClr val="tx1">
              <a:alpha val="14240"/>
            </a:schemeClr>
          </a:solidFill>
        </p:spPr>
        <p:txBody>
          <a:bodyPr vert="horz" lIns="216000" tIns="108000" rIns="180000" bIns="144000" rtlCol="0" anchor="b" anchorCtr="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b="1" dirty="0">
                <a:solidFill>
                  <a:srgbClr val="007E94"/>
                </a:solidFill>
                <a:effectLst/>
                <a:latin typeface="Arial" panose="020B0604020202020204" pitchFamily="34" charset="0"/>
                <a:cs typeface="Arial" panose="020B0604020202020204" pitchFamily="34" charset="0"/>
              </a:rPr>
              <a:t>Histological remission</a:t>
            </a:r>
            <a:br>
              <a:rPr lang="en-GB" sz="1200" b="1" dirty="0">
                <a:solidFill>
                  <a:srgbClr val="007E94"/>
                </a:solidFill>
                <a:effectLst/>
                <a:latin typeface="Arial" panose="020B0604020202020204" pitchFamily="34" charset="0"/>
                <a:cs typeface="Arial" panose="020B0604020202020204" pitchFamily="34" charset="0"/>
              </a:rPr>
            </a:br>
            <a:r>
              <a:rPr lang="en-GB" sz="1200" dirty="0">
                <a:solidFill>
                  <a:srgbClr val="007E94"/>
                </a:solidFill>
                <a:effectLst/>
                <a:latin typeface="Arial" panose="020B0604020202020204" pitchFamily="34" charset="0"/>
                <a:cs typeface="Arial" panose="020B0604020202020204" pitchFamily="34" charset="0"/>
              </a:rPr>
              <a:t>90% of placebo patients had experienced a histological relapse versus </a:t>
            </a:r>
            <a:br>
              <a:rPr lang="en-GB" sz="1200" dirty="0">
                <a:solidFill>
                  <a:srgbClr val="007E94"/>
                </a:solidFill>
                <a:effectLst/>
                <a:latin typeface="Arial" panose="020B0604020202020204" pitchFamily="34" charset="0"/>
                <a:cs typeface="Arial" panose="020B0604020202020204" pitchFamily="34" charset="0"/>
              </a:rPr>
            </a:br>
            <a:r>
              <a:rPr lang="en-GB" sz="1200" dirty="0">
                <a:solidFill>
                  <a:srgbClr val="007E94"/>
                </a:solidFill>
                <a:effectLst/>
                <a:latin typeface="Arial" panose="020B0604020202020204" pitchFamily="34" charset="0"/>
                <a:cs typeface="Arial" panose="020B0604020202020204" pitchFamily="34" charset="0"/>
              </a:rPr>
              <a:t>only 12% of Jorveza patients at week 48</a:t>
            </a:r>
            <a:r>
              <a:rPr lang="en-GB" sz="1200" baseline="30000" dirty="0">
                <a:solidFill>
                  <a:srgbClr val="007E94"/>
                </a:solidFill>
                <a:effectLst/>
                <a:latin typeface="Arial" panose="020B0604020202020204" pitchFamily="34" charset="0"/>
                <a:cs typeface="Arial" panose="020B0604020202020204" pitchFamily="34" charset="0"/>
              </a:rPr>
              <a:t>1</a:t>
            </a:r>
            <a:endParaRPr lang="en-GB" sz="1200" dirty="0">
              <a:solidFill>
                <a:srgbClr val="007E94"/>
              </a:solidFill>
              <a:effectLst/>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30E3BA7-2BF4-3FD1-DE39-DA0EA79E3398}"/>
              </a:ext>
            </a:extLst>
          </p:cNvPr>
          <p:cNvPicPr>
            <a:picLocks noChangeAspect="1"/>
          </p:cNvPicPr>
          <p:nvPr/>
        </p:nvPicPr>
        <p:blipFill rotWithShape="1">
          <a:blip r:embed="rId3"/>
          <a:srcRect l="8451" t="9557" r="11422" b="45156"/>
          <a:stretch/>
        </p:blipFill>
        <p:spPr>
          <a:xfrm>
            <a:off x="431800" y="1770873"/>
            <a:ext cx="6227763" cy="2801128"/>
          </a:xfrm>
          <a:prstGeom prst="rect">
            <a:avLst/>
          </a:prstGeom>
        </p:spPr>
      </p:pic>
      <p:sp>
        <p:nvSpPr>
          <p:cNvPr id="14" name="Text Placeholder 1">
            <a:extLst>
              <a:ext uri="{FF2B5EF4-FFF2-40B4-BE49-F238E27FC236}">
                <a16:creationId xmlns:a16="http://schemas.microsoft.com/office/drawing/2014/main" id="{61B77972-A6DE-16CD-547C-42F9F4747CBB}"/>
              </a:ext>
            </a:extLst>
          </p:cNvPr>
          <p:cNvSpPr txBox="1">
            <a:spLocks/>
          </p:cNvSpPr>
          <p:nvPr/>
        </p:nvSpPr>
        <p:spPr>
          <a:xfrm>
            <a:off x="5181247" y="3406795"/>
            <a:ext cx="1394651" cy="686492"/>
          </a:xfrm>
          <a:prstGeom prst="rect">
            <a:avLst/>
          </a:prstGeom>
          <a:noFill/>
        </p:spPr>
        <p:txBody>
          <a:bodyPr vert="horz" lIns="0" tIns="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900" dirty="0">
                <a:effectLst/>
                <a:cs typeface="Arial" panose="020B0604020202020204" pitchFamily="34" charset="0"/>
              </a:rPr>
              <a:t>Jorveza 1 mg bd n=68</a:t>
            </a:r>
          </a:p>
          <a:p>
            <a:pPr marL="0" indent="0">
              <a:spcBef>
                <a:spcPts val="600"/>
              </a:spcBef>
              <a:buNone/>
            </a:pPr>
            <a:r>
              <a:rPr lang="en-GB" sz="900" dirty="0">
                <a:effectLst/>
                <a:cs typeface="Arial" panose="020B0604020202020204" pitchFamily="34" charset="0"/>
              </a:rPr>
              <a:t>Jorveza 0.5 mg bd n=68</a:t>
            </a:r>
          </a:p>
          <a:p>
            <a:pPr marL="0" indent="0">
              <a:spcBef>
                <a:spcPts val="600"/>
              </a:spcBef>
              <a:buNone/>
            </a:pPr>
            <a:r>
              <a:rPr lang="en-GB" sz="900" dirty="0">
                <a:effectLst/>
                <a:cs typeface="Arial" panose="020B0604020202020204" pitchFamily="34" charset="0"/>
              </a:rPr>
              <a:t>Placebo n=68</a:t>
            </a:r>
          </a:p>
        </p:txBody>
      </p:sp>
      <p:cxnSp>
        <p:nvCxnSpPr>
          <p:cNvPr id="20" name="Straight Connector 19">
            <a:extLst>
              <a:ext uri="{FF2B5EF4-FFF2-40B4-BE49-F238E27FC236}">
                <a16:creationId xmlns:a16="http://schemas.microsoft.com/office/drawing/2014/main" id="{EAE956AF-8521-5E76-E85B-9AA27D80FDEC}"/>
              </a:ext>
            </a:extLst>
          </p:cNvPr>
          <p:cNvCxnSpPr>
            <a:cxnSpLocks/>
          </p:cNvCxnSpPr>
          <p:nvPr/>
        </p:nvCxnSpPr>
        <p:spPr>
          <a:xfrm>
            <a:off x="4932608" y="3481590"/>
            <a:ext cx="1656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6302D812-984A-9803-78C5-04DD3D7B8B1B}"/>
              </a:ext>
            </a:extLst>
          </p:cNvPr>
          <p:cNvSpPr>
            <a:spLocks noGrp="1"/>
          </p:cNvSpPr>
          <p:nvPr>
            <p:ph type="body" sz="quarter" idx="11"/>
          </p:nvPr>
        </p:nvSpPr>
        <p:spPr/>
        <p:txBody>
          <a:bodyPr tIns="72000"/>
          <a:lstStyle/>
          <a:p>
            <a:r>
              <a:rPr lang="en-US" dirty="0"/>
              <a:t>1. Straumann A </a:t>
            </a:r>
            <a:r>
              <a:rPr lang="en-US" i="1" dirty="0"/>
              <a:t>et al. </a:t>
            </a:r>
            <a:r>
              <a:rPr lang="en-US" dirty="0"/>
              <a:t>Gastroenterology 2020; 159(5): 1672-85.</a:t>
            </a:r>
          </a:p>
          <a:p>
            <a:r>
              <a:rPr lang="en-US" dirty="0"/>
              <a:t>2. Dhar A </a:t>
            </a:r>
            <a:r>
              <a:rPr lang="en-US" i="1" dirty="0"/>
              <a:t>et al. </a:t>
            </a:r>
            <a:r>
              <a:rPr lang="en-US" dirty="0"/>
              <a:t>Gut 2022; 71(8): 1459-87.</a:t>
            </a:r>
          </a:p>
        </p:txBody>
      </p:sp>
      <p:pic>
        <p:nvPicPr>
          <p:cNvPr id="5" name="Picture 4">
            <a:extLst>
              <a:ext uri="{FF2B5EF4-FFF2-40B4-BE49-F238E27FC236}">
                <a16:creationId xmlns:a16="http://schemas.microsoft.com/office/drawing/2014/main" id="{80496032-FA3E-2FEE-984A-A9669B847896}"/>
              </a:ext>
            </a:extLst>
          </p:cNvPr>
          <p:cNvPicPr>
            <a:picLocks noChangeAspect="1"/>
          </p:cNvPicPr>
          <p:nvPr/>
        </p:nvPicPr>
        <p:blipFill rotWithShape="1">
          <a:blip r:embed="rId4"/>
          <a:srcRect t="20802" r="3607" b="21509"/>
          <a:stretch/>
        </p:blipFill>
        <p:spPr>
          <a:xfrm>
            <a:off x="431800" y="1880213"/>
            <a:ext cx="4361621" cy="2610321"/>
          </a:xfrm>
          <a:prstGeom prst="rect">
            <a:avLst/>
          </a:prstGeom>
        </p:spPr>
      </p:pic>
      <p:cxnSp>
        <p:nvCxnSpPr>
          <p:cNvPr id="10" name="Straight Connector 9">
            <a:extLst>
              <a:ext uri="{FF2B5EF4-FFF2-40B4-BE49-F238E27FC236}">
                <a16:creationId xmlns:a16="http://schemas.microsoft.com/office/drawing/2014/main" id="{1CB70B9E-32CE-761E-B923-1B25FDCFCA90}"/>
              </a:ext>
            </a:extLst>
          </p:cNvPr>
          <p:cNvCxnSpPr>
            <a:cxnSpLocks/>
          </p:cNvCxnSpPr>
          <p:nvPr/>
        </p:nvCxnSpPr>
        <p:spPr>
          <a:xfrm>
            <a:off x="4932608" y="3691944"/>
            <a:ext cx="165665" cy="0"/>
          </a:xfrm>
          <a:prstGeom prst="line">
            <a:avLst/>
          </a:prstGeom>
          <a:ln w="28575">
            <a:solidFill>
              <a:schemeClr val="tx1">
                <a:alpha val="64617"/>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F45D2B8-A8AA-04E6-DED0-77810235983D}"/>
              </a:ext>
            </a:extLst>
          </p:cNvPr>
          <p:cNvCxnSpPr>
            <a:cxnSpLocks/>
          </p:cNvCxnSpPr>
          <p:nvPr/>
        </p:nvCxnSpPr>
        <p:spPr>
          <a:xfrm>
            <a:off x="4932608" y="3908740"/>
            <a:ext cx="16566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
            <a:extLst>
              <a:ext uri="{FF2B5EF4-FFF2-40B4-BE49-F238E27FC236}">
                <a16:creationId xmlns:a16="http://schemas.microsoft.com/office/drawing/2014/main" id="{6E2FC9AE-D4FB-2853-C428-65716BBD3E54}"/>
              </a:ext>
            </a:extLst>
          </p:cNvPr>
          <p:cNvSpPr txBox="1">
            <a:spLocks/>
          </p:cNvSpPr>
          <p:nvPr/>
        </p:nvSpPr>
        <p:spPr>
          <a:xfrm>
            <a:off x="4932608" y="2960759"/>
            <a:ext cx="1510491" cy="335970"/>
          </a:xfrm>
          <a:prstGeom prst="rect">
            <a:avLst/>
          </a:prstGeom>
          <a:solidFill>
            <a:schemeClr val="tx1"/>
          </a:solidFill>
        </p:spPr>
        <p:txBody>
          <a:bodyPr vert="horz" lIns="0" tIns="7200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GB" sz="1200" b="1" dirty="0">
                <a:solidFill>
                  <a:schemeClr val="bg1"/>
                </a:solidFill>
                <a:effectLst/>
                <a:cs typeface="Arial" panose="020B0604020202020204" pitchFamily="34" charset="0"/>
              </a:rPr>
              <a:t>  Maintenance</a:t>
            </a:r>
            <a:endParaRPr lang="en-GB" sz="1200" dirty="0">
              <a:solidFill>
                <a:schemeClr val="bg1"/>
              </a:solidFill>
              <a:effectLst/>
              <a:cs typeface="Arial" panose="020B0604020202020204" pitchFamily="34" charset="0"/>
            </a:endParaRPr>
          </a:p>
        </p:txBody>
      </p:sp>
      <p:pic>
        <p:nvPicPr>
          <p:cNvPr id="25" name="Picture 24">
            <a:extLst>
              <a:ext uri="{FF2B5EF4-FFF2-40B4-BE49-F238E27FC236}">
                <a16:creationId xmlns:a16="http://schemas.microsoft.com/office/drawing/2014/main" id="{153D9CC0-63C1-D7DB-7BDE-2255CEF1B75D}"/>
              </a:ext>
            </a:extLst>
          </p:cNvPr>
          <p:cNvPicPr>
            <a:picLocks noChangeAspect="1"/>
          </p:cNvPicPr>
          <p:nvPr/>
        </p:nvPicPr>
        <p:blipFill rotWithShape="1">
          <a:blip r:embed="rId5"/>
          <a:srcRect l="28572" t="28641" r="29360" b="28455"/>
          <a:stretch/>
        </p:blipFill>
        <p:spPr>
          <a:xfrm>
            <a:off x="4882005" y="2163417"/>
            <a:ext cx="741903" cy="756654"/>
          </a:xfrm>
          <a:prstGeom prst="rect">
            <a:avLst/>
          </a:prstGeom>
        </p:spPr>
      </p:pic>
      <p:sp>
        <p:nvSpPr>
          <p:cNvPr id="19" name="Text Placeholder 2">
            <a:extLst>
              <a:ext uri="{FF2B5EF4-FFF2-40B4-BE49-F238E27FC236}">
                <a16:creationId xmlns:a16="http://schemas.microsoft.com/office/drawing/2014/main" id="{79152F09-043A-7922-AAB8-A01AA8E74CF2}"/>
              </a:ext>
            </a:extLst>
          </p:cNvPr>
          <p:cNvSpPr txBox="1">
            <a:spLocks/>
          </p:cNvSpPr>
          <p:nvPr/>
        </p:nvSpPr>
        <p:spPr>
          <a:xfrm>
            <a:off x="5275535" y="4372456"/>
            <a:ext cx="1384028" cy="199544"/>
          </a:xfrm>
          <a:prstGeom prst="rect">
            <a:avLst/>
          </a:prstGeom>
          <a:solidFill>
            <a:schemeClr val="tx1"/>
          </a:solidFill>
        </p:spPr>
        <p:txBody>
          <a:bodyPr vert="horz" lIns="0" tIns="0" rIns="0" bIns="0" rtlCol="0" anchor="ctr" anchorCtr="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800" dirty="0">
                <a:solidFill>
                  <a:schemeClr val="accent4"/>
                </a:solidFill>
                <a:effectLst/>
                <a:cs typeface="Arial" panose="020B0604020202020204" pitchFamily="34" charset="0"/>
              </a:rPr>
              <a:t>Adapted from Straumann</a:t>
            </a:r>
            <a:r>
              <a:rPr lang="en-GB" sz="800" baseline="30000" dirty="0">
                <a:solidFill>
                  <a:schemeClr val="accent4"/>
                </a:solidFill>
                <a:effectLst/>
                <a:cs typeface="Arial" panose="020B0604020202020204" pitchFamily="34" charset="0"/>
              </a:rPr>
              <a:t>1</a:t>
            </a:r>
            <a:endParaRPr lang="en-GB" sz="800" dirty="0">
              <a:solidFill>
                <a:schemeClr val="accent4"/>
              </a:solidFill>
              <a:effectLst/>
              <a:cs typeface="Arial" panose="020B0604020202020204" pitchFamily="34" charset="0"/>
            </a:endParaRPr>
          </a:p>
        </p:txBody>
      </p:sp>
      <p:pic>
        <p:nvPicPr>
          <p:cNvPr id="27" name="Picture 26">
            <a:extLst>
              <a:ext uri="{FF2B5EF4-FFF2-40B4-BE49-F238E27FC236}">
                <a16:creationId xmlns:a16="http://schemas.microsoft.com/office/drawing/2014/main" id="{42957EE7-6EB8-10FA-3AB3-5DBF5D78BF87}"/>
              </a:ext>
            </a:extLst>
          </p:cNvPr>
          <p:cNvPicPr>
            <a:picLocks noChangeAspect="1"/>
          </p:cNvPicPr>
          <p:nvPr/>
        </p:nvPicPr>
        <p:blipFill rotWithShape="1">
          <a:blip r:embed="rId6"/>
          <a:srcRect l="31935" t="26327" r="32128" b="27703"/>
          <a:stretch/>
        </p:blipFill>
        <p:spPr>
          <a:xfrm>
            <a:off x="7020253" y="2338759"/>
            <a:ext cx="661829" cy="846614"/>
          </a:xfrm>
          <a:prstGeom prst="rect">
            <a:avLst/>
          </a:prstGeom>
        </p:spPr>
      </p:pic>
      <p:pic>
        <p:nvPicPr>
          <p:cNvPr id="29" name="Picture 28">
            <a:extLst>
              <a:ext uri="{FF2B5EF4-FFF2-40B4-BE49-F238E27FC236}">
                <a16:creationId xmlns:a16="http://schemas.microsoft.com/office/drawing/2014/main" id="{6DA5B62A-85D7-001D-087D-75F20BCFBB2D}"/>
              </a:ext>
            </a:extLst>
          </p:cNvPr>
          <p:cNvPicPr>
            <a:picLocks noChangeAspect="1"/>
          </p:cNvPicPr>
          <p:nvPr/>
        </p:nvPicPr>
        <p:blipFill rotWithShape="1">
          <a:blip r:embed="rId7"/>
          <a:srcRect l="27138" t="24432" r="27801" b="24608"/>
          <a:stretch/>
        </p:blipFill>
        <p:spPr>
          <a:xfrm>
            <a:off x="396199" y="4671774"/>
            <a:ext cx="726332" cy="821419"/>
          </a:xfrm>
          <a:prstGeom prst="rect">
            <a:avLst/>
          </a:prstGeom>
        </p:spPr>
      </p:pic>
      <p:sp>
        <p:nvSpPr>
          <p:cNvPr id="30" name="Text Placeholder 1">
            <a:extLst>
              <a:ext uri="{FF2B5EF4-FFF2-40B4-BE49-F238E27FC236}">
                <a16:creationId xmlns:a16="http://schemas.microsoft.com/office/drawing/2014/main" id="{4B1C327F-9549-E150-EA14-BA9C7EEDF078}"/>
              </a:ext>
            </a:extLst>
          </p:cNvPr>
          <p:cNvSpPr txBox="1">
            <a:spLocks/>
          </p:cNvSpPr>
          <p:nvPr/>
        </p:nvSpPr>
        <p:spPr>
          <a:xfrm>
            <a:off x="1096591" y="4707329"/>
            <a:ext cx="3785414" cy="759616"/>
          </a:xfrm>
          <a:prstGeom prst="rect">
            <a:avLst/>
          </a:prstGeom>
          <a:solidFill>
            <a:schemeClr val="tx1">
              <a:alpha val="8705"/>
            </a:schemeClr>
          </a:solidFill>
        </p:spPr>
        <p:txBody>
          <a:bodyPr vert="horz" lIns="288000" tIns="72000" rIns="360000" bIns="72000" rtlCol="0" anchor="ctr" anchorCtr="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4938" indent="0">
              <a:buNone/>
            </a:pPr>
            <a:r>
              <a:rPr lang="en-GB" sz="1200" dirty="0">
                <a:solidFill>
                  <a:schemeClr val="tx1"/>
                </a:solidFill>
                <a:effectLst/>
                <a:cs typeface="Arial" panose="020B0604020202020204" pitchFamily="34" charset="0"/>
              </a:rPr>
              <a:t>This study reported greater efficacy than all previous studies on maintenance therapy using swallowed inhaled topical steroids</a:t>
            </a:r>
            <a:r>
              <a:rPr lang="en-GB" sz="1200" baseline="30000" dirty="0">
                <a:solidFill>
                  <a:schemeClr val="tx1"/>
                </a:solidFill>
                <a:effectLst/>
                <a:cs typeface="Arial" panose="020B0604020202020204" pitchFamily="34" charset="0"/>
              </a:rPr>
              <a:t>2</a:t>
            </a:r>
            <a:endParaRPr lang="en-GB" sz="1200" dirty="0">
              <a:solidFill>
                <a:schemeClr val="tx1"/>
              </a:solidFill>
              <a:effectLst/>
              <a:cs typeface="Arial" panose="020B0604020202020204" pitchFamily="34" charset="0"/>
            </a:endParaRPr>
          </a:p>
        </p:txBody>
      </p:sp>
      <p:sp>
        <p:nvSpPr>
          <p:cNvPr id="31" name="TextBox 30">
            <a:extLst>
              <a:ext uri="{FF2B5EF4-FFF2-40B4-BE49-F238E27FC236}">
                <a16:creationId xmlns:a16="http://schemas.microsoft.com/office/drawing/2014/main" id="{DD1A02CA-5DD7-84C1-19C8-147B03024CEB}"/>
              </a:ext>
            </a:extLst>
          </p:cNvPr>
          <p:cNvSpPr txBox="1"/>
          <p:nvPr/>
        </p:nvSpPr>
        <p:spPr>
          <a:xfrm>
            <a:off x="1190162" y="4646141"/>
            <a:ext cx="419664"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a:t>
            </a:r>
          </a:p>
        </p:txBody>
      </p:sp>
      <p:sp>
        <p:nvSpPr>
          <p:cNvPr id="32" name="TextBox 31">
            <a:extLst>
              <a:ext uri="{FF2B5EF4-FFF2-40B4-BE49-F238E27FC236}">
                <a16:creationId xmlns:a16="http://schemas.microsoft.com/office/drawing/2014/main" id="{79556DCB-4B70-394C-4572-1CE77FF61A42}"/>
              </a:ext>
            </a:extLst>
          </p:cNvPr>
          <p:cNvSpPr txBox="1"/>
          <p:nvPr/>
        </p:nvSpPr>
        <p:spPr>
          <a:xfrm rot="10800000">
            <a:off x="4299770" y="4748778"/>
            <a:ext cx="419664"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62264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7DA966-19E4-486A-E7B5-D8C109E7174C}"/>
              </a:ext>
            </a:extLst>
          </p:cNvPr>
          <p:cNvPicPr>
            <a:picLocks noChangeAspect="1"/>
          </p:cNvPicPr>
          <p:nvPr/>
        </p:nvPicPr>
        <p:blipFill rotWithShape="1">
          <a:blip r:embed="rId2"/>
          <a:srcRect l="-1" t="-1" r="-968" b="24953"/>
          <a:stretch/>
        </p:blipFill>
        <p:spPr>
          <a:xfrm>
            <a:off x="431800" y="2039961"/>
            <a:ext cx="8112000" cy="3217288"/>
          </a:xfrm>
          <a:prstGeom prst="rect">
            <a:avLst/>
          </a:prstGeom>
        </p:spPr>
      </p:pic>
      <p:sp>
        <p:nvSpPr>
          <p:cNvPr id="65" name="Content Placeholder 12">
            <a:extLst>
              <a:ext uri="{FF2B5EF4-FFF2-40B4-BE49-F238E27FC236}">
                <a16:creationId xmlns:a16="http://schemas.microsoft.com/office/drawing/2014/main" id="{ECE4A95E-C0B4-3540-99C8-B1860BB7ECBF}"/>
              </a:ext>
            </a:extLst>
          </p:cNvPr>
          <p:cNvSpPr txBox="1">
            <a:spLocks noChangeArrowheads="1"/>
          </p:cNvSpPr>
          <p:nvPr/>
        </p:nvSpPr>
        <p:spPr bwMode="auto">
          <a:xfrm>
            <a:off x="433334" y="1089025"/>
            <a:ext cx="8029575" cy="861888"/>
          </a:xfrm>
          <a:prstGeom prst="rect">
            <a:avLst/>
          </a:prstGeom>
          <a:solidFill>
            <a:schemeClr val="bg1">
              <a:lumMod val="95000"/>
            </a:schemeClr>
          </a:solidFill>
          <a:ln w="9525">
            <a:noFill/>
            <a:miter lim="800000"/>
            <a:headEnd/>
            <a:tailEnd/>
          </a:ln>
        </p:spPr>
        <p:txBody>
          <a:bodyPr lIns="144000" tIns="144000" rIns="144000" bIns="144000"/>
          <a:lstStyle>
            <a:lvl1pPr marL="141288" indent="-141288">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eaLnBrk="1" hangingPunct="1">
              <a:lnSpc>
                <a:spcPct val="100000"/>
              </a:lnSpc>
              <a:spcBef>
                <a:spcPct val="0"/>
              </a:spcBef>
              <a:spcAft>
                <a:spcPts val="500"/>
              </a:spcAft>
              <a:buFont typeface="Arial" panose="020B0604020202020204" pitchFamily="34" charset="0"/>
              <a:buNone/>
            </a:pPr>
            <a:endParaRPr lang="en-GB" altLang="en-US" sz="1200">
              <a:solidFill>
                <a:schemeClr val="accent1"/>
              </a:solidFill>
              <a:latin typeface="Arial" panose="020B0604020202020204" pitchFamily="34" charset="0"/>
              <a:ea typeface="Arial Regular"/>
              <a:cs typeface="Arial" panose="020B0604020202020204" pitchFamily="34" charset="0"/>
            </a:endParaRPr>
          </a:p>
        </p:txBody>
      </p:sp>
      <p:sp>
        <p:nvSpPr>
          <p:cNvPr id="10" name="Content Placeholder 12">
            <a:extLst>
              <a:ext uri="{FF2B5EF4-FFF2-40B4-BE49-F238E27FC236}">
                <a16:creationId xmlns:a16="http://schemas.microsoft.com/office/drawing/2014/main" id="{8686118A-42EA-DA44-A3E2-030739EA5075}"/>
              </a:ext>
            </a:extLst>
          </p:cNvPr>
          <p:cNvSpPr txBox="1">
            <a:spLocks noChangeArrowheads="1"/>
          </p:cNvSpPr>
          <p:nvPr/>
        </p:nvSpPr>
        <p:spPr bwMode="auto">
          <a:xfrm>
            <a:off x="731248" y="1280006"/>
            <a:ext cx="1398823" cy="48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nSpc>
                <a:spcPct val="100000"/>
              </a:lnSpc>
              <a:spcBef>
                <a:spcPct val="0"/>
              </a:spcBef>
              <a:spcAft>
                <a:spcPts val="600"/>
              </a:spcAft>
              <a:buFont typeface="Arial" panose="020B0604020202020204" pitchFamily="34" charset="0"/>
              <a:buNone/>
            </a:pPr>
            <a:r>
              <a:rPr lang="en-GB" altLang="en-US" sz="1200" b="1" dirty="0">
                <a:solidFill>
                  <a:schemeClr val="bg2">
                    <a:lumMod val="25000"/>
                  </a:schemeClr>
                </a:solidFill>
                <a:ea typeface="Arial Regular"/>
                <a:cs typeface="Arial Regular"/>
              </a:rPr>
              <a:t>Clinical remission </a:t>
            </a:r>
            <a:br>
              <a:rPr lang="en-GB" altLang="en-US" sz="1200" b="1" dirty="0">
                <a:solidFill>
                  <a:schemeClr val="bg2">
                    <a:lumMod val="25000"/>
                  </a:schemeClr>
                </a:solidFill>
                <a:ea typeface="Arial Regular"/>
                <a:cs typeface="Arial Regular"/>
              </a:rPr>
            </a:br>
            <a:r>
              <a:rPr lang="en-GB" altLang="en-US" sz="1000" dirty="0">
                <a:solidFill>
                  <a:schemeClr val="bg2">
                    <a:lumMod val="25000"/>
                  </a:schemeClr>
                </a:solidFill>
                <a:ea typeface="Arial Regular"/>
                <a:cs typeface="Arial Regular"/>
              </a:rPr>
              <a:t>(</a:t>
            </a:r>
            <a:r>
              <a:rPr lang="en-GB" altLang="en-US" sz="1000" dirty="0" err="1">
                <a:solidFill>
                  <a:schemeClr val="bg2">
                    <a:lumMod val="25000"/>
                  </a:schemeClr>
                </a:solidFill>
                <a:ea typeface="Arial Regular"/>
                <a:cs typeface="Arial Regular"/>
              </a:rPr>
              <a:t>EEsAI</a:t>
            </a:r>
            <a:r>
              <a:rPr lang="en-GB" altLang="en-US" sz="1000" dirty="0">
                <a:solidFill>
                  <a:schemeClr val="bg2">
                    <a:lumMod val="25000"/>
                  </a:schemeClr>
                </a:solidFill>
                <a:ea typeface="Arial Regular"/>
                <a:cs typeface="Arial Regular"/>
              </a:rPr>
              <a:t>-PRO ≤20)</a:t>
            </a:r>
            <a:endParaRPr lang="en-GB" altLang="en-US" sz="1000" baseline="30000" dirty="0">
              <a:solidFill>
                <a:schemeClr val="bg2">
                  <a:lumMod val="25000"/>
                </a:schemeClr>
              </a:solidFill>
              <a:ea typeface="Arial Regular"/>
              <a:cs typeface="Arial Regular"/>
            </a:endParaRPr>
          </a:p>
        </p:txBody>
      </p:sp>
      <p:sp>
        <p:nvSpPr>
          <p:cNvPr id="51" name="Content Placeholder 12">
            <a:extLst>
              <a:ext uri="{FF2B5EF4-FFF2-40B4-BE49-F238E27FC236}">
                <a16:creationId xmlns:a16="http://schemas.microsoft.com/office/drawing/2014/main" id="{B6148B1B-D63E-D64D-8A04-BBC2DA5D700C}"/>
              </a:ext>
            </a:extLst>
          </p:cNvPr>
          <p:cNvSpPr txBox="1">
            <a:spLocks noChangeArrowheads="1"/>
          </p:cNvSpPr>
          <p:nvPr/>
        </p:nvSpPr>
        <p:spPr bwMode="auto">
          <a:xfrm>
            <a:off x="4283269" y="2186862"/>
            <a:ext cx="466724"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600"/>
              </a:spcAft>
              <a:buFont typeface="Arial" panose="020B0604020202020204" pitchFamily="34" charset="0"/>
              <a:buNone/>
            </a:pPr>
            <a:r>
              <a:rPr lang="de-DE" altLang="en-US" sz="700" dirty="0">
                <a:solidFill>
                  <a:srgbClr val="7F7F7F"/>
                </a:solidFill>
                <a:latin typeface="Arial" panose="020B0604020202020204" pitchFamily="34" charset="0"/>
                <a:ea typeface="Arial Regular"/>
                <a:cs typeface="Arial" panose="020B0604020202020204" pitchFamily="34" charset="0"/>
              </a:rPr>
              <a:t>p&lt;0.001</a:t>
            </a:r>
          </a:p>
        </p:txBody>
      </p:sp>
      <p:sp>
        <p:nvSpPr>
          <p:cNvPr id="70" name="Content Placeholder 12">
            <a:extLst>
              <a:ext uri="{FF2B5EF4-FFF2-40B4-BE49-F238E27FC236}">
                <a16:creationId xmlns:a16="http://schemas.microsoft.com/office/drawing/2014/main" id="{733D9A23-BE98-934B-AEF3-2F80128624E4}"/>
              </a:ext>
            </a:extLst>
          </p:cNvPr>
          <p:cNvSpPr txBox="1">
            <a:spLocks noChangeArrowheads="1"/>
          </p:cNvSpPr>
          <p:nvPr/>
        </p:nvSpPr>
        <p:spPr bwMode="auto">
          <a:xfrm>
            <a:off x="3309052" y="1286671"/>
            <a:ext cx="1355119" cy="59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nSpc>
                <a:spcPct val="100000"/>
              </a:lnSpc>
              <a:spcBef>
                <a:spcPct val="0"/>
              </a:spcBef>
              <a:spcAft>
                <a:spcPts val="600"/>
              </a:spcAft>
              <a:buFont typeface="Arial" panose="020B0604020202020204" pitchFamily="34" charset="0"/>
              <a:buNone/>
            </a:pPr>
            <a:r>
              <a:rPr lang="en-GB" altLang="en-US" sz="1200" b="1" dirty="0">
                <a:solidFill>
                  <a:schemeClr val="bg2">
                    <a:lumMod val="25000"/>
                  </a:schemeClr>
                </a:solidFill>
                <a:ea typeface="Arial Regular"/>
                <a:cs typeface="Arial Regular"/>
              </a:rPr>
              <a:t>Deep histological </a:t>
            </a:r>
            <a:br>
              <a:rPr lang="en-GB" altLang="en-US" sz="1200" b="1" dirty="0">
                <a:solidFill>
                  <a:schemeClr val="bg2">
                    <a:lumMod val="25000"/>
                  </a:schemeClr>
                </a:solidFill>
                <a:ea typeface="Arial Regular"/>
                <a:cs typeface="Arial Regular"/>
              </a:rPr>
            </a:br>
            <a:r>
              <a:rPr lang="en-GB" altLang="en-US" sz="1200" b="1" dirty="0">
                <a:solidFill>
                  <a:schemeClr val="bg2">
                    <a:lumMod val="25000"/>
                  </a:schemeClr>
                </a:solidFill>
                <a:ea typeface="Arial Regular"/>
                <a:cs typeface="Arial Regular"/>
              </a:rPr>
              <a:t>remission</a:t>
            </a:r>
            <a:br>
              <a:rPr lang="en-GB" altLang="en-US" sz="1200" b="1" dirty="0">
                <a:solidFill>
                  <a:schemeClr val="bg2">
                    <a:lumMod val="25000"/>
                  </a:schemeClr>
                </a:solidFill>
                <a:ea typeface="Arial Regular"/>
                <a:cs typeface="Arial Regular"/>
              </a:rPr>
            </a:br>
            <a:r>
              <a:rPr lang="en-GB" altLang="en-US" sz="1000" dirty="0">
                <a:solidFill>
                  <a:schemeClr val="bg2">
                    <a:lumMod val="25000"/>
                  </a:schemeClr>
                </a:solidFill>
                <a:ea typeface="Arial Regular"/>
                <a:cs typeface="Arial Regular"/>
              </a:rPr>
              <a:t>(0 </a:t>
            </a:r>
            <a:r>
              <a:rPr lang="en-GB" altLang="en-US" sz="1000" dirty="0" err="1">
                <a:solidFill>
                  <a:schemeClr val="bg2">
                    <a:lumMod val="25000"/>
                  </a:schemeClr>
                </a:solidFill>
                <a:ea typeface="Arial Regular"/>
                <a:cs typeface="Arial Regular"/>
              </a:rPr>
              <a:t>eos</a:t>
            </a:r>
            <a:r>
              <a:rPr lang="en-GB" altLang="en-US" sz="1000" dirty="0">
                <a:solidFill>
                  <a:schemeClr val="bg2">
                    <a:lumMod val="25000"/>
                  </a:schemeClr>
                </a:solidFill>
                <a:ea typeface="Arial Regular"/>
                <a:cs typeface="Arial Regular"/>
              </a:rPr>
              <a:t>/mm</a:t>
            </a:r>
            <a:r>
              <a:rPr lang="en-GB" altLang="en-US" sz="1000" baseline="30000" dirty="0">
                <a:solidFill>
                  <a:schemeClr val="bg2">
                    <a:lumMod val="25000"/>
                  </a:schemeClr>
                </a:solidFill>
                <a:ea typeface="Arial Regular"/>
                <a:cs typeface="Arial Regular"/>
              </a:rPr>
              <a:t>2</a:t>
            </a:r>
            <a:r>
              <a:rPr lang="en-GB" altLang="en-US" sz="1000" dirty="0">
                <a:solidFill>
                  <a:schemeClr val="bg2">
                    <a:lumMod val="25000"/>
                  </a:schemeClr>
                </a:solidFill>
                <a:ea typeface="Arial Regular"/>
                <a:cs typeface="Arial Regular"/>
              </a:rPr>
              <a:t> </a:t>
            </a:r>
            <a:r>
              <a:rPr lang="en-GB" altLang="en-US" sz="1000" dirty="0" err="1">
                <a:solidFill>
                  <a:schemeClr val="bg2">
                    <a:lumMod val="25000"/>
                  </a:schemeClr>
                </a:solidFill>
                <a:ea typeface="Arial Regular"/>
                <a:cs typeface="Arial Regular"/>
              </a:rPr>
              <a:t>hpf</a:t>
            </a:r>
            <a:r>
              <a:rPr lang="en-GB" altLang="en-US" sz="1000" dirty="0">
                <a:solidFill>
                  <a:schemeClr val="bg2">
                    <a:lumMod val="25000"/>
                  </a:schemeClr>
                </a:solidFill>
                <a:ea typeface="Arial Regular"/>
                <a:cs typeface="Arial Regular"/>
              </a:rPr>
              <a:t>)</a:t>
            </a:r>
            <a:endParaRPr lang="en-GB" altLang="en-US" sz="1000" baseline="30000" dirty="0">
              <a:solidFill>
                <a:schemeClr val="bg2">
                  <a:lumMod val="25000"/>
                </a:schemeClr>
              </a:solidFill>
              <a:ea typeface="Arial Regular"/>
              <a:cs typeface="Arial Regular"/>
            </a:endParaRPr>
          </a:p>
        </p:txBody>
      </p:sp>
      <p:sp>
        <p:nvSpPr>
          <p:cNvPr id="71" name="Content Placeholder 12">
            <a:extLst>
              <a:ext uri="{FF2B5EF4-FFF2-40B4-BE49-F238E27FC236}">
                <a16:creationId xmlns:a16="http://schemas.microsoft.com/office/drawing/2014/main" id="{6EE0EB80-7D41-DE4B-B065-B5DE1718C78D}"/>
              </a:ext>
            </a:extLst>
          </p:cNvPr>
          <p:cNvSpPr txBox="1">
            <a:spLocks noChangeArrowheads="1"/>
          </p:cNvSpPr>
          <p:nvPr/>
        </p:nvSpPr>
        <p:spPr bwMode="auto">
          <a:xfrm>
            <a:off x="5912178" y="1284818"/>
            <a:ext cx="1387337" cy="56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nSpc>
                <a:spcPct val="100000"/>
              </a:lnSpc>
              <a:spcBef>
                <a:spcPct val="0"/>
              </a:spcBef>
              <a:spcAft>
                <a:spcPts val="600"/>
              </a:spcAft>
              <a:buFont typeface="Arial" panose="020B0604020202020204" pitchFamily="34" charset="0"/>
              <a:buNone/>
            </a:pPr>
            <a:r>
              <a:rPr lang="en-GB" altLang="en-US" sz="1200" b="1" dirty="0">
                <a:solidFill>
                  <a:schemeClr val="bg2">
                    <a:lumMod val="25000"/>
                  </a:schemeClr>
                </a:solidFill>
                <a:ea typeface="Arial Regular"/>
                <a:cs typeface="Arial Regular"/>
              </a:rPr>
              <a:t>Deep endoscopic </a:t>
            </a:r>
            <a:br>
              <a:rPr lang="en-GB" altLang="en-US" sz="1200" b="1" dirty="0">
                <a:solidFill>
                  <a:schemeClr val="bg2">
                    <a:lumMod val="25000"/>
                  </a:schemeClr>
                </a:solidFill>
                <a:ea typeface="Arial Regular"/>
                <a:cs typeface="Arial Regular"/>
              </a:rPr>
            </a:br>
            <a:r>
              <a:rPr lang="en-GB" altLang="en-US" sz="1200" b="1" dirty="0">
                <a:solidFill>
                  <a:schemeClr val="bg2">
                    <a:lumMod val="25000"/>
                  </a:schemeClr>
                </a:solidFill>
                <a:ea typeface="Arial Regular"/>
                <a:cs typeface="Arial Regular"/>
              </a:rPr>
              <a:t>remission</a:t>
            </a:r>
            <a:br>
              <a:rPr lang="en-GB" altLang="en-US" sz="1200" b="1" dirty="0">
                <a:solidFill>
                  <a:schemeClr val="bg2">
                    <a:lumMod val="25000"/>
                  </a:schemeClr>
                </a:solidFill>
                <a:ea typeface="Arial Regular"/>
                <a:cs typeface="Arial Regular"/>
              </a:rPr>
            </a:br>
            <a:r>
              <a:rPr lang="en-GB" altLang="en-US" sz="1000" dirty="0">
                <a:solidFill>
                  <a:schemeClr val="bg2">
                    <a:lumMod val="25000"/>
                  </a:schemeClr>
                </a:solidFill>
                <a:ea typeface="Arial Regular"/>
                <a:cs typeface="Arial Regular"/>
              </a:rPr>
              <a:t>(no signs of </a:t>
            </a:r>
            <a:r>
              <a:rPr lang="en-GB" altLang="en-US" sz="1000" dirty="0" err="1">
                <a:solidFill>
                  <a:schemeClr val="bg2">
                    <a:lumMod val="25000"/>
                  </a:schemeClr>
                </a:solidFill>
                <a:ea typeface="Arial Regular"/>
                <a:cs typeface="Arial Regular"/>
              </a:rPr>
              <a:t>EoE</a:t>
            </a:r>
            <a:r>
              <a:rPr lang="en-GB" altLang="en-US" sz="1000" dirty="0">
                <a:solidFill>
                  <a:schemeClr val="bg2">
                    <a:lumMod val="25000"/>
                  </a:schemeClr>
                </a:solidFill>
                <a:ea typeface="Arial Regular"/>
                <a:cs typeface="Arial Regular"/>
              </a:rPr>
              <a:t>)</a:t>
            </a:r>
            <a:endParaRPr lang="en-GB" altLang="en-US" sz="1000" baseline="30000" dirty="0">
              <a:solidFill>
                <a:schemeClr val="bg2">
                  <a:lumMod val="25000"/>
                </a:schemeClr>
              </a:solidFill>
              <a:ea typeface="Arial Regular"/>
              <a:cs typeface="Arial Regular"/>
            </a:endParaRPr>
          </a:p>
        </p:txBody>
      </p:sp>
      <p:cxnSp>
        <p:nvCxnSpPr>
          <p:cNvPr id="11" name="Straight Connector 10">
            <a:extLst>
              <a:ext uri="{FF2B5EF4-FFF2-40B4-BE49-F238E27FC236}">
                <a16:creationId xmlns:a16="http://schemas.microsoft.com/office/drawing/2014/main" id="{B48B3595-744F-FD46-86F5-EC8BAE34C87B}"/>
              </a:ext>
            </a:extLst>
          </p:cNvPr>
          <p:cNvCxnSpPr>
            <a:cxnSpLocks/>
          </p:cNvCxnSpPr>
          <p:nvPr/>
        </p:nvCxnSpPr>
        <p:spPr>
          <a:xfrm>
            <a:off x="991035" y="2477120"/>
            <a:ext cx="0" cy="20716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9E19271-2086-CF42-BEC6-6C798112ACEC}"/>
              </a:ext>
            </a:extLst>
          </p:cNvPr>
          <p:cNvSpPr/>
          <p:nvPr/>
        </p:nvSpPr>
        <p:spPr>
          <a:xfrm>
            <a:off x="1736428" y="3156597"/>
            <a:ext cx="401811" cy="13953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95000"/>
                  <a:lumOff val="5000"/>
                </a:schemeClr>
              </a:solidFill>
              <a:latin typeface="Arial Regular"/>
            </a:endParaRPr>
          </a:p>
        </p:txBody>
      </p:sp>
      <p:sp>
        <p:nvSpPr>
          <p:cNvPr id="16" name="Content Placeholder 12">
            <a:extLst>
              <a:ext uri="{FF2B5EF4-FFF2-40B4-BE49-F238E27FC236}">
                <a16:creationId xmlns:a16="http://schemas.microsoft.com/office/drawing/2014/main" id="{D7E23058-D61A-FD4A-AC50-B517D55FB89D}"/>
              </a:ext>
            </a:extLst>
          </p:cNvPr>
          <p:cNvSpPr txBox="1">
            <a:spLocks noChangeArrowheads="1"/>
          </p:cNvSpPr>
          <p:nvPr/>
        </p:nvSpPr>
        <p:spPr bwMode="auto">
          <a:xfrm>
            <a:off x="1181178" y="2856729"/>
            <a:ext cx="401811"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600"/>
              </a:spcAft>
              <a:buFont typeface="Arial" panose="020B0604020202020204" pitchFamily="34" charset="0"/>
              <a:buNone/>
            </a:pPr>
            <a:r>
              <a:rPr lang="de-DE" altLang="en-US" sz="1100" b="1" dirty="0">
                <a:ea typeface="Arial Regular"/>
                <a:cs typeface="Arial Regular"/>
              </a:rPr>
              <a:t>73.5%</a:t>
            </a:r>
          </a:p>
        </p:txBody>
      </p:sp>
      <p:sp>
        <p:nvSpPr>
          <p:cNvPr id="17" name="Rectangle 16">
            <a:extLst>
              <a:ext uri="{FF2B5EF4-FFF2-40B4-BE49-F238E27FC236}">
                <a16:creationId xmlns:a16="http://schemas.microsoft.com/office/drawing/2014/main" id="{BF123DB3-4DF0-064F-9C60-5A11704E8771}"/>
              </a:ext>
            </a:extLst>
          </p:cNvPr>
          <p:cNvSpPr/>
          <p:nvPr/>
        </p:nvSpPr>
        <p:spPr>
          <a:xfrm>
            <a:off x="1179128" y="3074019"/>
            <a:ext cx="403032" cy="14747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95000"/>
                  <a:lumOff val="5000"/>
                </a:schemeClr>
              </a:solidFill>
              <a:latin typeface="Arial Regular"/>
            </a:endParaRPr>
          </a:p>
        </p:txBody>
      </p:sp>
      <p:sp>
        <p:nvSpPr>
          <p:cNvPr id="18" name="Content Placeholder 12">
            <a:extLst>
              <a:ext uri="{FF2B5EF4-FFF2-40B4-BE49-F238E27FC236}">
                <a16:creationId xmlns:a16="http://schemas.microsoft.com/office/drawing/2014/main" id="{5433AE66-7CD5-B245-B467-74B77F44FEC2}"/>
              </a:ext>
            </a:extLst>
          </p:cNvPr>
          <p:cNvSpPr txBox="1">
            <a:spLocks noChangeArrowheads="1"/>
          </p:cNvSpPr>
          <p:nvPr/>
        </p:nvSpPr>
        <p:spPr bwMode="auto">
          <a:xfrm>
            <a:off x="1736430" y="2932979"/>
            <a:ext cx="40181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600"/>
              </a:spcAft>
              <a:buFont typeface="Arial" panose="020B0604020202020204" pitchFamily="34" charset="0"/>
              <a:buNone/>
            </a:pPr>
            <a:r>
              <a:rPr lang="de-DE" altLang="en-US" sz="1100" b="1" dirty="0">
                <a:ea typeface="Arial Regular"/>
                <a:cs typeface="Arial Regular"/>
              </a:rPr>
              <a:t>72.1%</a:t>
            </a:r>
          </a:p>
        </p:txBody>
      </p:sp>
      <p:sp>
        <p:nvSpPr>
          <p:cNvPr id="37" name="Rectangle 36">
            <a:extLst>
              <a:ext uri="{FF2B5EF4-FFF2-40B4-BE49-F238E27FC236}">
                <a16:creationId xmlns:a16="http://schemas.microsoft.com/office/drawing/2014/main" id="{112C3AAC-2822-F94A-8427-4CCF13592941}"/>
              </a:ext>
            </a:extLst>
          </p:cNvPr>
          <p:cNvSpPr/>
          <p:nvPr/>
        </p:nvSpPr>
        <p:spPr>
          <a:xfrm>
            <a:off x="2276198" y="4147966"/>
            <a:ext cx="401811" cy="40401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95000"/>
                  <a:lumOff val="5000"/>
                </a:schemeClr>
              </a:solidFill>
              <a:latin typeface="Arial Regular"/>
            </a:endParaRPr>
          </a:p>
        </p:txBody>
      </p:sp>
      <p:sp>
        <p:nvSpPr>
          <p:cNvPr id="38" name="Content Placeholder 12">
            <a:extLst>
              <a:ext uri="{FF2B5EF4-FFF2-40B4-BE49-F238E27FC236}">
                <a16:creationId xmlns:a16="http://schemas.microsoft.com/office/drawing/2014/main" id="{EDE6E633-1145-A943-B0E2-C4FF5977A05A}"/>
              </a:ext>
            </a:extLst>
          </p:cNvPr>
          <p:cNvSpPr txBox="1">
            <a:spLocks noChangeArrowheads="1"/>
          </p:cNvSpPr>
          <p:nvPr/>
        </p:nvSpPr>
        <p:spPr bwMode="auto">
          <a:xfrm>
            <a:off x="2282214" y="3929684"/>
            <a:ext cx="40181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600"/>
              </a:spcAft>
              <a:buFont typeface="Arial" panose="020B0604020202020204" pitchFamily="34" charset="0"/>
              <a:buNone/>
            </a:pPr>
            <a:r>
              <a:rPr lang="de-DE" altLang="en-US" sz="1100" b="1" dirty="0">
                <a:solidFill>
                  <a:srgbClr val="7F7F7F"/>
                </a:solidFill>
                <a:ea typeface="Arial Regular"/>
                <a:cs typeface="Arial Regular"/>
              </a:rPr>
              <a:t>20.6%</a:t>
            </a:r>
          </a:p>
        </p:txBody>
      </p:sp>
      <p:sp>
        <p:nvSpPr>
          <p:cNvPr id="40" name="Freeform 39">
            <a:extLst>
              <a:ext uri="{FF2B5EF4-FFF2-40B4-BE49-F238E27FC236}">
                <a16:creationId xmlns:a16="http://schemas.microsoft.com/office/drawing/2014/main" id="{596E6980-7026-4D4C-A7FE-CE283E5CFA48}"/>
              </a:ext>
            </a:extLst>
          </p:cNvPr>
          <p:cNvSpPr/>
          <p:nvPr/>
        </p:nvSpPr>
        <p:spPr>
          <a:xfrm>
            <a:off x="1949262" y="2786779"/>
            <a:ext cx="495523" cy="1087863"/>
          </a:xfrm>
          <a:custGeom>
            <a:avLst/>
            <a:gdLst>
              <a:gd name="connsiteX0" fmla="*/ 0 w 846034"/>
              <a:gd name="connsiteY0" fmla="*/ 145279 h 2538101"/>
              <a:gd name="connsiteX1" fmla="*/ 0 w 846034"/>
              <a:gd name="connsiteY1" fmla="*/ 0 h 2538101"/>
              <a:gd name="connsiteX2" fmla="*/ 769122 w 846034"/>
              <a:gd name="connsiteY2" fmla="*/ 0 h 2538101"/>
              <a:gd name="connsiteX3" fmla="*/ 769122 w 846034"/>
              <a:gd name="connsiteY3" fmla="*/ 2538101 h 2538101"/>
              <a:gd name="connsiteX4" fmla="*/ 846034 w 846034"/>
              <a:gd name="connsiteY4" fmla="*/ 2538101 h 2538101"/>
              <a:gd name="connsiteX0" fmla="*/ 0 w 769122"/>
              <a:gd name="connsiteY0" fmla="*/ 145279 h 2538101"/>
              <a:gd name="connsiteX1" fmla="*/ 0 w 769122"/>
              <a:gd name="connsiteY1" fmla="*/ 0 h 2538101"/>
              <a:gd name="connsiteX2" fmla="*/ 769122 w 769122"/>
              <a:gd name="connsiteY2" fmla="*/ 0 h 2538101"/>
              <a:gd name="connsiteX3" fmla="*/ 769122 w 769122"/>
              <a:gd name="connsiteY3" fmla="*/ 2538101 h 2538101"/>
              <a:gd name="connsiteX0" fmla="*/ 0 w 777507"/>
              <a:gd name="connsiteY0" fmla="*/ 145279 h 2159414"/>
              <a:gd name="connsiteX1" fmla="*/ 0 w 777507"/>
              <a:gd name="connsiteY1" fmla="*/ 0 h 2159414"/>
              <a:gd name="connsiteX2" fmla="*/ 769122 w 777507"/>
              <a:gd name="connsiteY2" fmla="*/ 0 h 2159414"/>
              <a:gd name="connsiteX3" fmla="*/ 777507 w 777507"/>
              <a:gd name="connsiteY3" fmla="*/ 2159414 h 2159414"/>
            </a:gdLst>
            <a:ahLst/>
            <a:cxnLst>
              <a:cxn ang="0">
                <a:pos x="connsiteX0" y="connsiteY0"/>
              </a:cxn>
              <a:cxn ang="0">
                <a:pos x="connsiteX1" y="connsiteY1"/>
              </a:cxn>
              <a:cxn ang="0">
                <a:pos x="connsiteX2" y="connsiteY2"/>
              </a:cxn>
              <a:cxn ang="0">
                <a:pos x="connsiteX3" y="connsiteY3"/>
              </a:cxn>
            </a:cxnLst>
            <a:rect l="l" t="t" r="r" b="b"/>
            <a:pathLst>
              <a:path w="777507" h="2159414">
                <a:moveTo>
                  <a:pt x="0" y="145279"/>
                </a:moveTo>
                <a:lnTo>
                  <a:pt x="0" y="0"/>
                </a:lnTo>
                <a:lnTo>
                  <a:pt x="769122" y="0"/>
                </a:lnTo>
                <a:cubicBezTo>
                  <a:pt x="769122" y="846034"/>
                  <a:pt x="777507" y="1313380"/>
                  <a:pt x="777507" y="2159414"/>
                </a:cubicBezTo>
              </a:path>
            </a:pathLst>
          </a:custGeom>
          <a:no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Content Placeholder 12">
            <a:extLst>
              <a:ext uri="{FF2B5EF4-FFF2-40B4-BE49-F238E27FC236}">
                <a16:creationId xmlns:a16="http://schemas.microsoft.com/office/drawing/2014/main" id="{BC10FFE1-C11C-5741-8BB0-B317A0898FF7}"/>
              </a:ext>
            </a:extLst>
          </p:cNvPr>
          <p:cNvSpPr txBox="1">
            <a:spLocks noChangeArrowheads="1"/>
          </p:cNvSpPr>
          <p:nvPr/>
        </p:nvSpPr>
        <p:spPr bwMode="auto">
          <a:xfrm>
            <a:off x="1980360" y="2654765"/>
            <a:ext cx="431786"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600"/>
              </a:spcAft>
              <a:buFont typeface="Arial" panose="020B0604020202020204" pitchFamily="34" charset="0"/>
              <a:buNone/>
            </a:pPr>
            <a:r>
              <a:rPr lang="de-DE" altLang="en-US" sz="700" dirty="0">
                <a:solidFill>
                  <a:srgbClr val="7F7F7F"/>
                </a:solidFill>
                <a:latin typeface="Arial" panose="020B0604020202020204" pitchFamily="34" charset="0"/>
                <a:ea typeface="Arial Regular"/>
                <a:cs typeface="Arial" panose="020B0604020202020204" pitchFamily="34" charset="0"/>
              </a:rPr>
              <a:t>p&lt;0.001</a:t>
            </a:r>
          </a:p>
        </p:txBody>
      </p:sp>
      <p:sp>
        <p:nvSpPr>
          <p:cNvPr id="42" name="Freeform 41">
            <a:extLst>
              <a:ext uri="{FF2B5EF4-FFF2-40B4-BE49-F238E27FC236}">
                <a16:creationId xmlns:a16="http://schemas.microsoft.com/office/drawing/2014/main" id="{7A343C4D-1385-3042-8814-25110BD4D111}"/>
              </a:ext>
            </a:extLst>
          </p:cNvPr>
          <p:cNvSpPr/>
          <p:nvPr/>
        </p:nvSpPr>
        <p:spPr>
          <a:xfrm>
            <a:off x="1378788" y="2526779"/>
            <a:ext cx="1135055" cy="1347372"/>
          </a:xfrm>
          <a:custGeom>
            <a:avLst/>
            <a:gdLst>
              <a:gd name="connsiteX0" fmla="*/ 0 w 846034"/>
              <a:gd name="connsiteY0" fmla="*/ 145279 h 2538101"/>
              <a:gd name="connsiteX1" fmla="*/ 0 w 846034"/>
              <a:gd name="connsiteY1" fmla="*/ 0 h 2538101"/>
              <a:gd name="connsiteX2" fmla="*/ 769122 w 846034"/>
              <a:gd name="connsiteY2" fmla="*/ 0 h 2538101"/>
              <a:gd name="connsiteX3" fmla="*/ 769122 w 846034"/>
              <a:gd name="connsiteY3" fmla="*/ 2538101 h 2538101"/>
              <a:gd name="connsiteX4" fmla="*/ 846034 w 846034"/>
              <a:gd name="connsiteY4" fmla="*/ 2538101 h 2538101"/>
              <a:gd name="connsiteX0" fmla="*/ 0 w 769122"/>
              <a:gd name="connsiteY0" fmla="*/ 145279 h 2538101"/>
              <a:gd name="connsiteX1" fmla="*/ 0 w 769122"/>
              <a:gd name="connsiteY1" fmla="*/ 0 h 2538101"/>
              <a:gd name="connsiteX2" fmla="*/ 769122 w 769122"/>
              <a:gd name="connsiteY2" fmla="*/ 0 h 2538101"/>
              <a:gd name="connsiteX3" fmla="*/ 769122 w 769122"/>
              <a:gd name="connsiteY3" fmla="*/ 2538101 h 2538101"/>
              <a:gd name="connsiteX0" fmla="*/ 0 w 769122"/>
              <a:gd name="connsiteY0" fmla="*/ 408625 h 2538101"/>
              <a:gd name="connsiteX1" fmla="*/ 0 w 769122"/>
              <a:gd name="connsiteY1" fmla="*/ 0 h 2538101"/>
              <a:gd name="connsiteX2" fmla="*/ 769122 w 769122"/>
              <a:gd name="connsiteY2" fmla="*/ 0 h 2538101"/>
              <a:gd name="connsiteX3" fmla="*/ 769122 w 769122"/>
              <a:gd name="connsiteY3" fmla="*/ 2538101 h 2538101"/>
              <a:gd name="connsiteX0" fmla="*/ 0 w 773025"/>
              <a:gd name="connsiteY0" fmla="*/ 408625 h 2064381"/>
              <a:gd name="connsiteX1" fmla="*/ 0 w 773025"/>
              <a:gd name="connsiteY1" fmla="*/ 0 h 2064381"/>
              <a:gd name="connsiteX2" fmla="*/ 769122 w 773025"/>
              <a:gd name="connsiteY2" fmla="*/ 0 h 2064381"/>
              <a:gd name="connsiteX3" fmla="*/ 773025 w 773025"/>
              <a:gd name="connsiteY3" fmla="*/ 2064381 h 2064381"/>
            </a:gdLst>
            <a:ahLst/>
            <a:cxnLst>
              <a:cxn ang="0">
                <a:pos x="connsiteX0" y="connsiteY0"/>
              </a:cxn>
              <a:cxn ang="0">
                <a:pos x="connsiteX1" y="connsiteY1"/>
              </a:cxn>
              <a:cxn ang="0">
                <a:pos x="connsiteX2" y="connsiteY2"/>
              </a:cxn>
              <a:cxn ang="0">
                <a:pos x="connsiteX3" y="connsiteY3"/>
              </a:cxn>
            </a:cxnLst>
            <a:rect l="l" t="t" r="r" b="b"/>
            <a:pathLst>
              <a:path w="773025" h="2064381">
                <a:moveTo>
                  <a:pt x="0" y="408625"/>
                </a:moveTo>
                <a:lnTo>
                  <a:pt x="0" y="0"/>
                </a:lnTo>
                <a:lnTo>
                  <a:pt x="769122" y="0"/>
                </a:lnTo>
                <a:cubicBezTo>
                  <a:pt x="769122" y="846034"/>
                  <a:pt x="773025" y="1218347"/>
                  <a:pt x="773025" y="2064381"/>
                </a:cubicBezTo>
              </a:path>
            </a:pathLst>
          </a:custGeom>
          <a:no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Content Placeholder 12">
            <a:extLst>
              <a:ext uri="{FF2B5EF4-FFF2-40B4-BE49-F238E27FC236}">
                <a16:creationId xmlns:a16="http://schemas.microsoft.com/office/drawing/2014/main" id="{A5C640E9-4BAA-5A4D-8095-AEE3F9BAE60C}"/>
              </a:ext>
            </a:extLst>
          </p:cNvPr>
          <p:cNvSpPr txBox="1">
            <a:spLocks noChangeArrowheads="1"/>
          </p:cNvSpPr>
          <p:nvPr/>
        </p:nvSpPr>
        <p:spPr bwMode="auto">
          <a:xfrm>
            <a:off x="1722244" y="2393404"/>
            <a:ext cx="434786"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600"/>
              </a:spcAft>
              <a:buFont typeface="Arial" panose="020B0604020202020204" pitchFamily="34" charset="0"/>
              <a:buNone/>
            </a:pPr>
            <a:r>
              <a:rPr lang="de-DE" altLang="en-US" sz="700" dirty="0">
                <a:solidFill>
                  <a:srgbClr val="7F7F7F"/>
                </a:solidFill>
                <a:latin typeface="Arial" panose="020B0604020202020204" pitchFamily="34" charset="0"/>
                <a:ea typeface="Arial Regular"/>
                <a:cs typeface="Arial" panose="020B0604020202020204" pitchFamily="34" charset="0"/>
              </a:rPr>
              <a:t>p&lt;0.001</a:t>
            </a:r>
          </a:p>
        </p:txBody>
      </p:sp>
      <p:cxnSp>
        <p:nvCxnSpPr>
          <p:cNvPr id="26" name="Straight Connector 25">
            <a:extLst>
              <a:ext uri="{FF2B5EF4-FFF2-40B4-BE49-F238E27FC236}">
                <a16:creationId xmlns:a16="http://schemas.microsoft.com/office/drawing/2014/main" id="{5B76F557-F103-A84D-A9FB-E84CA7EB6E54}"/>
              </a:ext>
            </a:extLst>
          </p:cNvPr>
          <p:cNvCxnSpPr>
            <a:cxnSpLocks/>
          </p:cNvCxnSpPr>
          <p:nvPr/>
        </p:nvCxnSpPr>
        <p:spPr>
          <a:xfrm>
            <a:off x="3567684" y="2477120"/>
            <a:ext cx="0" cy="20716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7E09287-ACD4-1B46-94CC-2CA504130CC5}"/>
              </a:ext>
            </a:extLst>
          </p:cNvPr>
          <p:cNvSpPr/>
          <p:nvPr/>
        </p:nvSpPr>
        <p:spPr>
          <a:xfrm>
            <a:off x="4313077" y="2893511"/>
            <a:ext cx="401811" cy="16584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95000"/>
                  <a:lumOff val="5000"/>
                </a:schemeClr>
              </a:solidFill>
              <a:latin typeface="Arial Regular"/>
            </a:endParaRPr>
          </a:p>
        </p:txBody>
      </p:sp>
      <p:sp>
        <p:nvSpPr>
          <p:cNvPr id="30" name="Content Placeholder 12">
            <a:extLst>
              <a:ext uri="{FF2B5EF4-FFF2-40B4-BE49-F238E27FC236}">
                <a16:creationId xmlns:a16="http://schemas.microsoft.com/office/drawing/2014/main" id="{63F62B4E-E658-9147-8EC3-6E03D585053D}"/>
              </a:ext>
            </a:extLst>
          </p:cNvPr>
          <p:cNvSpPr txBox="1">
            <a:spLocks noChangeArrowheads="1"/>
          </p:cNvSpPr>
          <p:nvPr/>
        </p:nvSpPr>
        <p:spPr bwMode="auto">
          <a:xfrm>
            <a:off x="3757828" y="2605087"/>
            <a:ext cx="401811"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600"/>
              </a:spcAft>
              <a:buFont typeface="Arial" panose="020B0604020202020204" pitchFamily="34" charset="0"/>
              <a:buNone/>
            </a:pPr>
            <a:r>
              <a:rPr lang="de-DE" altLang="en-US" sz="1100" b="1" dirty="0">
                <a:ea typeface="Arial Regular"/>
                <a:cs typeface="Arial Regular"/>
              </a:rPr>
              <a:t>79.4%</a:t>
            </a:r>
          </a:p>
        </p:txBody>
      </p:sp>
      <p:sp>
        <p:nvSpPr>
          <p:cNvPr id="32" name="Rectangle 31">
            <a:extLst>
              <a:ext uri="{FF2B5EF4-FFF2-40B4-BE49-F238E27FC236}">
                <a16:creationId xmlns:a16="http://schemas.microsoft.com/office/drawing/2014/main" id="{50F51795-13AF-5D4F-98A8-888F5C65E03D}"/>
              </a:ext>
            </a:extLst>
          </p:cNvPr>
          <p:cNvSpPr/>
          <p:nvPr/>
        </p:nvSpPr>
        <p:spPr>
          <a:xfrm>
            <a:off x="3755777" y="2827165"/>
            <a:ext cx="403032" cy="1721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95000"/>
                  <a:lumOff val="5000"/>
                </a:schemeClr>
              </a:solidFill>
              <a:latin typeface="Arial Regular"/>
            </a:endParaRPr>
          </a:p>
        </p:txBody>
      </p:sp>
      <p:sp>
        <p:nvSpPr>
          <p:cNvPr id="33" name="Content Placeholder 12">
            <a:extLst>
              <a:ext uri="{FF2B5EF4-FFF2-40B4-BE49-F238E27FC236}">
                <a16:creationId xmlns:a16="http://schemas.microsoft.com/office/drawing/2014/main" id="{A643AC96-2AA2-7D43-84BB-FCA135FC055F}"/>
              </a:ext>
            </a:extLst>
          </p:cNvPr>
          <p:cNvSpPr txBox="1">
            <a:spLocks noChangeArrowheads="1"/>
          </p:cNvSpPr>
          <p:nvPr/>
        </p:nvSpPr>
        <p:spPr bwMode="auto">
          <a:xfrm>
            <a:off x="4313079" y="2681827"/>
            <a:ext cx="40181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600"/>
              </a:spcAft>
              <a:buFont typeface="Arial" panose="020B0604020202020204" pitchFamily="34" charset="0"/>
              <a:buNone/>
            </a:pPr>
            <a:r>
              <a:rPr lang="de-DE" altLang="en-US" sz="1100" b="1" dirty="0">
                <a:ea typeface="Arial Regular"/>
                <a:cs typeface="Arial Regular"/>
              </a:rPr>
              <a:t>76.5%</a:t>
            </a:r>
          </a:p>
        </p:txBody>
      </p:sp>
      <p:sp>
        <p:nvSpPr>
          <p:cNvPr id="45" name="Rectangle 44">
            <a:extLst>
              <a:ext uri="{FF2B5EF4-FFF2-40B4-BE49-F238E27FC236}">
                <a16:creationId xmlns:a16="http://schemas.microsoft.com/office/drawing/2014/main" id="{EBE734DD-7B01-7F43-A958-780D1B713057}"/>
              </a:ext>
            </a:extLst>
          </p:cNvPr>
          <p:cNvSpPr/>
          <p:nvPr/>
        </p:nvSpPr>
        <p:spPr>
          <a:xfrm>
            <a:off x="4852847" y="4472040"/>
            <a:ext cx="401811" cy="7994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95000"/>
                  <a:lumOff val="5000"/>
                </a:schemeClr>
              </a:solidFill>
              <a:latin typeface="Arial Regular"/>
            </a:endParaRPr>
          </a:p>
        </p:txBody>
      </p:sp>
      <p:sp>
        <p:nvSpPr>
          <p:cNvPr id="46" name="Content Placeholder 12">
            <a:extLst>
              <a:ext uri="{FF2B5EF4-FFF2-40B4-BE49-F238E27FC236}">
                <a16:creationId xmlns:a16="http://schemas.microsoft.com/office/drawing/2014/main" id="{9CBDC685-F611-944D-9D19-341586E2602A}"/>
              </a:ext>
            </a:extLst>
          </p:cNvPr>
          <p:cNvSpPr txBox="1">
            <a:spLocks noChangeArrowheads="1"/>
          </p:cNvSpPr>
          <p:nvPr/>
        </p:nvSpPr>
        <p:spPr bwMode="auto">
          <a:xfrm>
            <a:off x="4852848" y="4270162"/>
            <a:ext cx="401810" cy="20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600"/>
              </a:spcAft>
              <a:buFont typeface="Arial" panose="020B0604020202020204" pitchFamily="34" charset="0"/>
              <a:buNone/>
            </a:pPr>
            <a:r>
              <a:rPr lang="de-DE" altLang="en-US" sz="1100" b="1" dirty="0">
                <a:solidFill>
                  <a:srgbClr val="7F7F7F"/>
                </a:solidFill>
                <a:ea typeface="Arial Regular"/>
                <a:cs typeface="Arial Regular"/>
              </a:rPr>
              <a:t>1.5%</a:t>
            </a:r>
          </a:p>
        </p:txBody>
      </p:sp>
      <p:sp>
        <p:nvSpPr>
          <p:cNvPr id="48" name="Freeform 47">
            <a:extLst>
              <a:ext uri="{FF2B5EF4-FFF2-40B4-BE49-F238E27FC236}">
                <a16:creationId xmlns:a16="http://schemas.microsoft.com/office/drawing/2014/main" id="{4FB76A46-6F6E-9A45-BAA3-1DC1F6C565FB}"/>
              </a:ext>
            </a:extLst>
          </p:cNvPr>
          <p:cNvSpPr/>
          <p:nvPr/>
        </p:nvSpPr>
        <p:spPr>
          <a:xfrm>
            <a:off x="4478287" y="2580823"/>
            <a:ext cx="531225" cy="1607242"/>
          </a:xfrm>
          <a:custGeom>
            <a:avLst/>
            <a:gdLst>
              <a:gd name="connsiteX0" fmla="*/ 0 w 846034"/>
              <a:gd name="connsiteY0" fmla="*/ 145279 h 2538101"/>
              <a:gd name="connsiteX1" fmla="*/ 0 w 846034"/>
              <a:gd name="connsiteY1" fmla="*/ 0 h 2538101"/>
              <a:gd name="connsiteX2" fmla="*/ 769122 w 846034"/>
              <a:gd name="connsiteY2" fmla="*/ 0 h 2538101"/>
              <a:gd name="connsiteX3" fmla="*/ 769122 w 846034"/>
              <a:gd name="connsiteY3" fmla="*/ 2538101 h 2538101"/>
              <a:gd name="connsiteX4" fmla="*/ 846034 w 846034"/>
              <a:gd name="connsiteY4" fmla="*/ 2538101 h 2538101"/>
              <a:gd name="connsiteX0" fmla="*/ 0 w 769122"/>
              <a:gd name="connsiteY0" fmla="*/ 145279 h 2538101"/>
              <a:gd name="connsiteX1" fmla="*/ 0 w 769122"/>
              <a:gd name="connsiteY1" fmla="*/ 0 h 2538101"/>
              <a:gd name="connsiteX2" fmla="*/ 769122 w 769122"/>
              <a:gd name="connsiteY2" fmla="*/ 0 h 2538101"/>
              <a:gd name="connsiteX3" fmla="*/ 769122 w 769122"/>
              <a:gd name="connsiteY3" fmla="*/ 2538101 h 2538101"/>
              <a:gd name="connsiteX0" fmla="*/ 0 w 777507"/>
              <a:gd name="connsiteY0" fmla="*/ 145279 h 2159414"/>
              <a:gd name="connsiteX1" fmla="*/ 0 w 777507"/>
              <a:gd name="connsiteY1" fmla="*/ 0 h 2159414"/>
              <a:gd name="connsiteX2" fmla="*/ 769122 w 777507"/>
              <a:gd name="connsiteY2" fmla="*/ 0 h 2159414"/>
              <a:gd name="connsiteX3" fmla="*/ 777507 w 777507"/>
              <a:gd name="connsiteY3" fmla="*/ 2159414 h 2159414"/>
              <a:gd name="connsiteX0" fmla="*/ 0 w 769121"/>
              <a:gd name="connsiteY0" fmla="*/ 145279 h 3190384"/>
              <a:gd name="connsiteX1" fmla="*/ 0 w 769121"/>
              <a:gd name="connsiteY1" fmla="*/ 0 h 3190384"/>
              <a:gd name="connsiteX2" fmla="*/ 769122 w 769121"/>
              <a:gd name="connsiteY2" fmla="*/ 0 h 3190384"/>
              <a:gd name="connsiteX3" fmla="*/ 766815 w 769121"/>
              <a:gd name="connsiteY3" fmla="*/ 3190384 h 3190384"/>
            </a:gdLst>
            <a:ahLst/>
            <a:cxnLst>
              <a:cxn ang="0">
                <a:pos x="connsiteX0" y="connsiteY0"/>
              </a:cxn>
              <a:cxn ang="0">
                <a:pos x="connsiteX1" y="connsiteY1"/>
              </a:cxn>
              <a:cxn ang="0">
                <a:pos x="connsiteX2" y="connsiteY2"/>
              </a:cxn>
              <a:cxn ang="0">
                <a:pos x="connsiteX3" y="connsiteY3"/>
              </a:cxn>
            </a:cxnLst>
            <a:rect l="l" t="t" r="r" b="b"/>
            <a:pathLst>
              <a:path w="769121" h="3190384">
                <a:moveTo>
                  <a:pt x="0" y="145279"/>
                </a:moveTo>
                <a:lnTo>
                  <a:pt x="0" y="0"/>
                </a:lnTo>
                <a:lnTo>
                  <a:pt x="769122" y="0"/>
                </a:lnTo>
                <a:cubicBezTo>
                  <a:pt x="769122" y="846034"/>
                  <a:pt x="766815" y="2344350"/>
                  <a:pt x="766815" y="3190384"/>
                </a:cubicBezTo>
              </a:path>
            </a:pathLst>
          </a:custGeom>
          <a:no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Content Placeholder 12">
            <a:extLst>
              <a:ext uri="{FF2B5EF4-FFF2-40B4-BE49-F238E27FC236}">
                <a16:creationId xmlns:a16="http://schemas.microsoft.com/office/drawing/2014/main" id="{BBC60BA8-0FE9-B546-A18C-A0A998ADA526}"/>
              </a:ext>
            </a:extLst>
          </p:cNvPr>
          <p:cNvSpPr txBox="1">
            <a:spLocks noChangeArrowheads="1"/>
          </p:cNvSpPr>
          <p:nvPr/>
        </p:nvSpPr>
        <p:spPr bwMode="auto">
          <a:xfrm>
            <a:off x="4532945" y="2448246"/>
            <a:ext cx="434786"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600"/>
              </a:spcAft>
              <a:buFont typeface="Arial" panose="020B0604020202020204" pitchFamily="34" charset="0"/>
              <a:buNone/>
            </a:pPr>
            <a:r>
              <a:rPr lang="de-DE" altLang="en-US" sz="700" dirty="0">
                <a:solidFill>
                  <a:srgbClr val="7F7F7F"/>
                </a:solidFill>
                <a:latin typeface="Arial" panose="020B0604020202020204" pitchFamily="34" charset="0"/>
                <a:ea typeface="Arial Regular"/>
                <a:cs typeface="Arial" panose="020B0604020202020204" pitchFamily="34" charset="0"/>
              </a:rPr>
              <a:t>p&lt;0.001</a:t>
            </a:r>
          </a:p>
        </p:txBody>
      </p:sp>
      <p:sp>
        <p:nvSpPr>
          <p:cNvPr id="50" name="Freeform 49">
            <a:extLst>
              <a:ext uri="{FF2B5EF4-FFF2-40B4-BE49-F238E27FC236}">
                <a16:creationId xmlns:a16="http://schemas.microsoft.com/office/drawing/2014/main" id="{B826FAC3-DA5F-8846-80E9-07E698149BC0}"/>
              </a:ext>
            </a:extLst>
          </p:cNvPr>
          <p:cNvSpPr/>
          <p:nvPr/>
        </p:nvSpPr>
        <p:spPr>
          <a:xfrm>
            <a:off x="3950015" y="2320822"/>
            <a:ext cx="1128373" cy="1874066"/>
          </a:xfrm>
          <a:custGeom>
            <a:avLst/>
            <a:gdLst>
              <a:gd name="connsiteX0" fmla="*/ 0 w 846034"/>
              <a:gd name="connsiteY0" fmla="*/ 145279 h 2538101"/>
              <a:gd name="connsiteX1" fmla="*/ 0 w 846034"/>
              <a:gd name="connsiteY1" fmla="*/ 0 h 2538101"/>
              <a:gd name="connsiteX2" fmla="*/ 769122 w 846034"/>
              <a:gd name="connsiteY2" fmla="*/ 0 h 2538101"/>
              <a:gd name="connsiteX3" fmla="*/ 769122 w 846034"/>
              <a:gd name="connsiteY3" fmla="*/ 2538101 h 2538101"/>
              <a:gd name="connsiteX4" fmla="*/ 846034 w 846034"/>
              <a:gd name="connsiteY4" fmla="*/ 2538101 h 2538101"/>
              <a:gd name="connsiteX0" fmla="*/ 0 w 769122"/>
              <a:gd name="connsiteY0" fmla="*/ 145279 h 2538101"/>
              <a:gd name="connsiteX1" fmla="*/ 0 w 769122"/>
              <a:gd name="connsiteY1" fmla="*/ 0 h 2538101"/>
              <a:gd name="connsiteX2" fmla="*/ 769122 w 769122"/>
              <a:gd name="connsiteY2" fmla="*/ 0 h 2538101"/>
              <a:gd name="connsiteX3" fmla="*/ 769122 w 769122"/>
              <a:gd name="connsiteY3" fmla="*/ 2538101 h 2538101"/>
              <a:gd name="connsiteX0" fmla="*/ 0 w 769122"/>
              <a:gd name="connsiteY0" fmla="*/ 408625 h 2538101"/>
              <a:gd name="connsiteX1" fmla="*/ 0 w 769122"/>
              <a:gd name="connsiteY1" fmla="*/ 0 h 2538101"/>
              <a:gd name="connsiteX2" fmla="*/ 769122 w 769122"/>
              <a:gd name="connsiteY2" fmla="*/ 0 h 2538101"/>
              <a:gd name="connsiteX3" fmla="*/ 769122 w 769122"/>
              <a:gd name="connsiteY3" fmla="*/ 2538101 h 2538101"/>
              <a:gd name="connsiteX0" fmla="*/ 0 w 773025"/>
              <a:gd name="connsiteY0" fmla="*/ 408625 h 2064381"/>
              <a:gd name="connsiteX1" fmla="*/ 0 w 773025"/>
              <a:gd name="connsiteY1" fmla="*/ 0 h 2064381"/>
              <a:gd name="connsiteX2" fmla="*/ 769122 w 773025"/>
              <a:gd name="connsiteY2" fmla="*/ 0 h 2064381"/>
              <a:gd name="connsiteX3" fmla="*/ 773025 w 773025"/>
              <a:gd name="connsiteY3" fmla="*/ 2064381 h 2064381"/>
              <a:gd name="connsiteX0" fmla="*/ 0 w 769122"/>
              <a:gd name="connsiteY0" fmla="*/ 408625 h 2871357"/>
              <a:gd name="connsiteX1" fmla="*/ 0 w 769122"/>
              <a:gd name="connsiteY1" fmla="*/ 0 h 2871357"/>
              <a:gd name="connsiteX2" fmla="*/ 769122 w 769122"/>
              <a:gd name="connsiteY2" fmla="*/ 0 h 2871357"/>
              <a:gd name="connsiteX3" fmla="*/ 768212 w 769122"/>
              <a:gd name="connsiteY3" fmla="*/ 2871357 h 2871357"/>
            </a:gdLst>
            <a:ahLst/>
            <a:cxnLst>
              <a:cxn ang="0">
                <a:pos x="connsiteX0" y="connsiteY0"/>
              </a:cxn>
              <a:cxn ang="0">
                <a:pos x="connsiteX1" y="connsiteY1"/>
              </a:cxn>
              <a:cxn ang="0">
                <a:pos x="connsiteX2" y="connsiteY2"/>
              </a:cxn>
              <a:cxn ang="0">
                <a:pos x="connsiteX3" y="connsiteY3"/>
              </a:cxn>
            </a:cxnLst>
            <a:rect l="l" t="t" r="r" b="b"/>
            <a:pathLst>
              <a:path w="769122" h="2871357">
                <a:moveTo>
                  <a:pt x="0" y="408625"/>
                </a:moveTo>
                <a:lnTo>
                  <a:pt x="0" y="0"/>
                </a:lnTo>
                <a:lnTo>
                  <a:pt x="769122" y="0"/>
                </a:lnTo>
                <a:cubicBezTo>
                  <a:pt x="769122" y="846034"/>
                  <a:pt x="768212" y="2025323"/>
                  <a:pt x="768212" y="2871357"/>
                </a:cubicBezTo>
              </a:path>
            </a:pathLst>
          </a:custGeom>
          <a:no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3" name="Straight Connector 52">
            <a:extLst>
              <a:ext uri="{FF2B5EF4-FFF2-40B4-BE49-F238E27FC236}">
                <a16:creationId xmlns:a16="http://schemas.microsoft.com/office/drawing/2014/main" id="{FADF7E5D-5E05-DA4B-AFC3-60B7519D2D0E}"/>
              </a:ext>
            </a:extLst>
          </p:cNvPr>
          <p:cNvCxnSpPr>
            <a:cxnSpLocks/>
          </p:cNvCxnSpPr>
          <p:nvPr/>
        </p:nvCxnSpPr>
        <p:spPr>
          <a:xfrm>
            <a:off x="6178964" y="2477120"/>
            <a:ext cx="0" cy="20716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6FA9B82A-3826-5747-807D-57C6B8EEF93F}"/>
              </a:ext>
            </a:extLst>
          </p:cNvPr>
          <p:cNvSpPr/>
          <p:nvPr/>
        </p:nvSpPr>
        <p:spPr>
          <a:xfrm>
            <a:off x="6924357" y="3262432"/>
            <a:ext cx="401811" cy="128955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95000"/>
                  <a:lumOff val="5000"/>
                </a:schemeClr>
              </a:solidFill>
              <a:latin typeface="Arial Regular"/>
            </a:endParaRPr>
          </a:p>
        </p:txBody>
      </p:sp>
      <p:sp>
        <p:nvSpPr>
          <p:cNvPr id="57" name="Content Placeholder 12">
            <a:extLst>
              <a:ext uri="{FF2B5EF4-FFF2-40B4-BE49-F238E27FC236}">
                <a16:creationId xmlns:a16="http://schemas.microsoft.com/office/drawing/2014/main" id="{D607ED28-9A18-FB49-A098-A524493B4794}"/>
              </a:ext>
            </a:extLst>
          </p:cNvPr>
          <p:cNvSpPr txBox="1">
            <a:spLocks noChangeArrowheads="1"/>
          </p:cNvSpPr>
          <p:nvPr/>
        </p:nvSpPr>
        <p:spPr bwMode="auto">
          <a:xfrm>
            <a:off x="6369108" y="2849549"/>
            <a:ext cx="401811"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600"/>
              </a:spcAft>
              <a:buFont typeface="Arial" panose="020B0604020202020204" pitchFamily="34" charset="0"/>
              <a:buNone/>
            </a:pPr>
            <a:r>
              <a:rPr lang="de-DE" altLang="en-US" sz="1100" b="1" dirty="0">
                <a:ea typeface="Arial Regular"/>
                <a:cs typeface="Arial Regular"/>
              </a:rPr>
              <a:t>73.5%</a:t>
            </a:r>
          </a:p>
        </p:txBody>
      </p:sp>
      <p:sp>
        <p:nvSpPr>
          <p:cNvPr id="58" name="Rectangle 57">
            <a:extLst>
              <a:ext uri="{FF2B5EF4-FFF2-40B4-BE49-F238E27FC236}">
                <a16:creationId xmlns:a16="http://schemas.microsoft.com/office/drawing/2014/main" id="{13AAE020-10C9-A047-9F6F-1FC42FF33FBA}"/>
              </a:ext>
            </a:extLst>
          </p:cNvPr>
          <p:cNvSpPr/>
          <p:nvPr/>
        </p:nvSpPr>
        <p:spPr>
          <a:xfrm>
            <a:off x="6367057" y="3074019"/>
            <a:ext cx="403032" cy="14747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95000"/>
                  <a:lumOff val="5000"/>
                </a:schemeClr>
              </a:solidFill>
              <a:latin typeface="Arial Regular"/>
            </a:endParaRPr>
          </a:p>
        </p:txBody>
      </p:sp>
      <p:sp>
        <p:nvSpPr>
          <p:cNvPr id="59" name="Content Placeholder 12">
            <a:extLst>
              <a:ext uri="{FF2B5EF4-FFF2-40B4-BE49-F238E27FC236}">
                <a16:creationId xmlns:a16="http://schemas.microsoft.com/office/drawing/2014/main" id="{1328508F-E191-6A46-B22B-1573AF59D574}"/>
              </a:ext>
            </a:extLst>
          </p:cNvPr>
          <p:cNvSpPr txBox="1">
            <a:spLocks noChangeArrowheads="1"/>
          </p:cNvSpPr>
          <p:nvPr/>
        </p:nvSpPr>
        <p:spPr bwMode="auto">
          <a:xfrm>
            <a:off x="6924359" y="3053484"/>
            <a:ext cx="40181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600"/>
              </a:spcAft>
              <a:buFont typeface="Arial" panose="020B0604020202020204" pitchFamily="34" charset="0"/>
              <a:buNone/>
            </a:pPr>
            <a:r>
              <a:rPr lang="de-DE" altLang="en-US" sz="1100" b="1" dirty="0">
                <a:ea typeface="Arial Regular"/>
                <a:cs typeface="Arial Regular"/>
              </a:rPr>
              <a:t>67.5%</a:t>
            </a:r>
          </a:p>
        </p:txBody>
      </p:sp>
      <p:sp>
        <p:nvSpPr>
          <p:cNvPr id="63" name="Rectangle 62">
            <a:extLst>
              <a:ext uri="{FF2B5EF4-FFF2-40B4-BE49-F238E27FC236}">
                <a16:creationId xmlns:a16="http://schemas.microsoft.com/office/drawing/2014/main" id="{77B62FC2-2EE0-6C4A-97C8-906EDFCEF3AB}"/>
              </a:ext>
            </a:extLst>
          </p:cNvPr>
          <p:cNvSpPr/>
          <p:nvPr/>
        </p:nvSpPr>
        <p:spPr>
          <a:xfrm>
            <a:off x="7464127" y="4346998"/>
            <a:ext cx="401811" cy="20498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95000"/>
                  <a:lumOff val="5000"/>
                </a:schemeClr>
              </a:solidFill>
              <a:latin typeface="Arial Regular"/>
            </a:endParaRPr>
          </a:p>
        </p:txBody>
      </p:sp>
      <p:sp>
        <p:nvSpPr>
          <p:cNvPr id="64" name="Content Placeholder 12">
            <a:extLst>
              <a:ext uri="{FF2B5EF4-FFF2-40B4-BE49-F238E27FC236}">
                <a16:creationId xmlns:a16="http://schemas.microsoft.com/office/drawing/2014/main" id="{09D13499-C656-1F40-9813-18693BFA4749}"/>
              </a:ext>
            </a:extLst>
          </p:cNvPr>
          <p:cNvSpPr txBox="1">
            <a:spLocks noChangeArrowheads="1"/>
          </p:cNvSpPr>
          <p:nvPr/>
        </p:nvSpPr>
        <p:spPr bwMode="auto">
          <a:xfrm>
            <a:off x="7464128" y="4132329"/>
            <a:ext cx="40181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600"/>
              </a:spcAft>
              <a:buFont typeface="Arial" panose="020B0604020202020204" pitchFamily="34" charset="0"/>
              <a:buNone/>
            </a:pPr>
            <a:r>
              <a:rPr lang="de-DE" altLang="en-US" sz="1100" b="1" dirty="0">
                <a:solidFill>
                  <a:srgbClr val="7F7F7F"/>
                </a:solidFill>
                <a:ea typeface="Arial Regular"/>
                <a:cs typeface="Arial Regular"/>
              </a:rPr>
              <a:t>7.4%</a:t>
            </a:r>
          </a:p>
        </p:txBody>
      </p:sp>
      <p:sp>
        <p:nvSpPr>
          <p:cNvPr id="66" name="Freeform 65">
            <a:extLst>
              <a:ext uri="{FF2B5EF4-FFF2-40B4-BE49-F238E27FC236}">
                <a16:creationId xmlns:a16="http://schemas.microsoft.com/office/drawing/2014/main" id="{2258E77C-0E08-3F44-8CD3-ACED071773ED}"/>
              </a:ext>
            </a:extLst>
          </p:cNvPr>
          <p:cNvSpPr/>
          <p:nvPr/>
        </p:nvSpPr>
        <p:spPr>
          <a:xfrm>
            <a:off x="7128738" y="2885186"/>
            <a:ext cx="501991" cy="1215323"/>
          </a:xfrm>
          <a:custGeom>
            <a:avLst/>
            <a:gdLst>
              <a:gd name="connsiteX0" fmla="*/ 0 w 846034"/>
              <a:gd name="connsiteY0" fmla="*/ 145279 h 2538101"/>
              <a:gd name="connsiteX1" fmla="*/ 0 w 846034"/>
              <a:gd name="connsiteY1" fmla="*/ 0 h 2538101"/>
              <a:gd name="connsiteX2" fmla="*/ 769122 w 846034"/>
              <a:gd name="connsiteY2" fmla="*/ 0 h 2538101"/>
              <a:gd name="connsiteX3" fmla="*/ 769122 w 846034"/>
              <a:gd name="connsiteY3" fmla="*/ 2538101 h 2538101"/>
              <a:gd name="connsiteX4" fmla="*/ 846034 w 846034"/>
              <a:gd name="connsiteY4" fmla="*/ 2538101 h 2538101"/>
              <a:gd name="connsiteX0" fmla="*/ 0 w 769122"/>
              <a:gd name="connsiteY0" fmla="*/ 145279 h 2538101"/>
              <a:gd name="connsiteX1" fmla="*/ 0 w 769122"/>
              <a:gd name="connsiteY1" fmla="*/ 0 h 2538101"/>
              <a:gd name="connsiteX2" fmla="*/ 769122 w 769122"/>
              <a:gd name="connsiteY2" fmla="*/ 0 h 2538101"/>
              <a:gd name="connsiteX3" fmla="*/ 769122 w 769122"/>
              <a:gd name="connsiteY3" fmla="*/ 2538101 h 2538101"/>
              <a:gd name="connsiteX0" fmla="*/ 0 w 777507"/>
              <a:gd name="connsiteY0" fmla="*/ 145279 h 2159414"/>
              <a:gd name="connsiteX1" fmla="*/ 0 w 777507"/>
              <a:gd name="connsiteY1" fmla="*/ 0 h 2159414"/>
              <a:gd name="connsiteX2" fmla="*/ 769122 w 777507"/>
              <a:gd name="connsiteY2" fmla="*/ 0 h 2159414"/>
              <a:gd name="connsiteX3" fmla="*/ 777507 w 777507"/>
              <a:gd name="connsiteY3" fmla="*/ 2159414 h 2159414"/>
              <a:gd name="connsiteX0" fmla="*/ 0 w 777507"/>
              <a:gd name="connsiteY0" fmla="*/ 145279 h 2580515"/>
              <a:gd name="connsiteX1" fmla="*/ 0 w 777507"/>
              <a:gd name="connsiteY1" fmla="*/ 0 h 2580515"/>
              <a:gd name="connsiteX2" fmla="*/ 769122 w 777507"/>
              <a:gd name="connsiteY2" fmla="*/ 0 h 2580515"/>
              <a:gd name="connsiteX3" fmla="*/ 777507 w 777507"/>
              <a:gd name="connsiteY3" fmla="*/ 2580515 h 2580515"/>
              <a:gd name="connsiteX0" fmla="*/ 0 w 777507"/>
              <a:gd name="connsiteY0" fmla="*/ 479254 h 2580515"/>
              <a:gd name="connsiteX1" fmla="*/ 0 w 777507"/>
              <a:gd name="connsiteY1" fmla="*/ 0 h 2580515"/>
              <a:gd name="connsiteX2" fmla="*/ 769122 w 777507"/>
              <a:gd name="connsiteY2" fmla="*/ 0 h 2580515"/>
              <a:gd name="connsiteX3" fmla="*/ 777507 w 777507"/>
              <a:gd name="connsiteY3" fmla="*/ 2580515 h 2580515"/>
              <a:gd name="connsiteX0" fmla="*/ 0 w 777507"/>
              <a:gd name="connsiteY0" fmla="*/ 290428 h 2580515"/>
              <a:gd name="connsiteX1" fmla="*/ 0 w 777507"/>
              <a:gd name="connsiteY1" fmla="*/ 0 h 2580515"/>
              <a:gd name="connsiteX2" fmla="*/ 769122 w 777507"/>
              <a:gd name="connsiteY2" fmla="*/ 0 h 2580515"/>
              <a:gd name="connsiteX3" fmla="*/ 777507 w 777507"/>
              <a:gd name="connsiteY3" fmla="*/ 2580515 h 2580515"/>
            </a:gdLst>
            <a:ahLst/>
            <a:cxnLst>
              <a:cxn ang="0">
                <a:pos x="connsiteX0" y="connsiteY0"/>
              </a:cxn>
              <a:cxn ang="0">
                <a:pos x="connsiteX1" y="connsiteY1"/>
              </a:cxn>
              <a:cxn ang="0">
                <a:pos x="connsiteX2" y="connsiteY2"/>
              </a:cxn>
              <a:cxn ang="0">
                <a:pos x="connsiteX3" y="connsiteY3"/>
              </a:cxn>
            </a:cxnLst>
            <a:rect l="l" t="t" r="r" b="b"/>
            <a:pathLst>
              <a:path w="777507" h="2580515">
                <a:moveTo>
                  <a:pt x="0" y="290428"/>
                </a:moveTo>
                <a:lnTo>
                  <a:pt x="0" y="0"/>
                </a:lnTo>
                <a:lnTo>
                  <a:pt x="769122" y="0"/>
                </a:lnTo>
                <a:cubicBezTo>
                  <a:pt x="769122" y="846034"/>
                  <a:pt x="777507" y="1734481"/>
                  <a:pt x="777507" y="2580515"/>
                </a:cubicBezTo>
              </a:path>
            </a:pathLst>
          </a:custGeom>
          <a:no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Content Placeholder 12">
            <a:extLst>
              <a:ext uri="{FF2B5EF4-FFF2-40B4-BE49-F238E27FC236}">
                <a16:creationId xmlns:a16="http://schemas.microsoft.com/office/drawing/2014/main" id="{72974860-A5AE-8B4A-82D8-B4AD1907E154}"/>
              </a:ext>
            </a:extLst>
          </p:cNvPr>
          <p:cNvSpPr txBox="1">
            <a:spLocks noChangeArrowheads="1"/>
          </p:cNvSpPr>
          <p:nvPr/>
        </p:nvSpPr>
        <p:spPr bwMode="auto">
          <a:xfrm>
            <a:off x="7168289" y="2738908"/>
            <a:ext cx="434786"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600"/>
              </a:spcAft>
              <a:buFont typeface="Arial" panose="020B0604020202020204" pitchFamily="34" charset="0"/>
              <a:buNone/>
            </a:pPr>
            <a:r>
              <a:rPr lang="de-DE" altLang="en-US" sz="700" dirty="0">
                <a:solidFill>
                  <a:srgbClr val="7F7F7F"/>
                </a:solidFill>
                <a:latin typeface="Arial" panose="020B0604020202020204" pitchFamily="34" charset="0"/>
                <a:ea typeface="Arial Regular"/>
                <a:cs typeface="Arial" panose="020B0604020202020204" pitchFamily="34" charset="0"/>
              </a:rPr>
              <a:t>p&lt;0.001</a:t>
            </a:r>
          </a:p>
        </p:txBody>
      </p:sp>
      <p:sp>
        <p:nvSpPr>
          <p:cNvPr id="68" name="Freeform 67">
            <a:extLst>
              <a:ext uri="{FF2B5EF4-FFF2-40B4-BE49-F238E27FC236}">
                <a16:creationId xmlns:a16="http://schemas.microsoft.com/office/drawing/2014/main" id="{9F77981E-BBC7-8844-B58F-0D8F48A015AA}"/>
              </a:ext>
            </a:extLst>
          </p:cNvPr>
          <p:cNvSpPr/>
          <p:nvPr/>
        </p:nvSpPr>
        <p:spPr>
          <a:xfrm>
            <a:off x="6545292" y="2624451"/>
            <a:ext cx="1136748" cy="1474997"/>
          </a:xfrm>
          <a:custGeom>
            <a:avLst/>
            <a:gdLst>
              <a:gd name="connsiteX0" fmla="*/ 0 w 846034"/>
              <a:gd name="connsiteY0" fmla="*/ 145279 h 2538101"/>
              <a:gd name="connsiteX1" fmla="*/ 0 w 846034"/>
              <a:gd name="connsiteY1" fmla="*/ 0 h 2538101"/>
              <a:gd name="connsiteX2" fmla="*/ 769122 w 846034"/>
              <a:gd name="connsiteY2" fmla="*/ 0 h 2538101"/>
              <a:gd name="connsiteX3" fmla="*/ 769122 w 846034"/>
              <a:gd name="connsiteY3" fmla="*/ 2538101 h 2538101"/>
              <a:gd name="connsiteX4" fmla="*/ 846034 w 846034"/>
              <a:gd name="connsiteY4" fmla="*/ 2538101 h 2538101"/>
              <a:gd name="connsiteX0" fmla="*/ 0 w 769122"/>
              <a:gd name="connsiteY0" fmla="*/ 145279 h 2538101"/>
              <a:gd name="connsiteX1" fmla="*/ 0 w 769122"/>
              <a:gd name="connsiteY1" fmla="*/ 0 h 2538101"/>
              <a:gd name="connsiteX2" fmla="*/ 769122 w 769122"/>
              <a:gd name="connsiteY2" fmla="*/ 0 h 2538101"/>
              <a:gd name="connsiteX3" fmla="*/ 769122 w 769122"/>
              <a:gd name="connsiteY3" fmla="*/ 2538101 h 2538101"/>
              <a:gd name="connsiteX0" fmla="*/ 0 w 769122"/>
              <a:gd name="connsiteY0" fmla="*/ 408625 h 2538101"/>
              <a:gd name="connsiteX1" fmla="*/ 0 w 769122"/>
              <a:gd name="connsiteY1" fmla="*/ 0 h 2538101"/>
              <a:gd name="connsiteX2" fmla="*/ 769122 w 769122"/>
              <a:gd name="connsiteY2" fmla="*/ 0 h 2538101"/>
              <a:gd name="connsiteX3" fmla="*/ 769122 w 769122"/>
              <a:gd name="connsiteY3" fmla="*/ 2538101 h 2538101"/>
              <a:gd name="connsiteX0" fmla="*/ 0 w 773025"/>
              <a:gd name="connsiteY0" fmla="*/ 408625 h 2064381"/>
              <a:gd name="connsiteX1" fmla="*/ 0 w 773025"/>
              <a:gd name="connsiteY1" fmla="*/ 0 h 2064381"/>
              <a:gd name="connsiteX2" fmla="*/ 769122 w 773025"/>
              <a:gd name="connsiteY2" fmla="*/ 0 h 2064381"/>
              <a:gd name="connsiteX3" fmla="*/ 773025 w 773025"/>
              <a:gd name="connsiteY3" fmla="*/ 2064381 h 2064381"/>
              <a:gd name="connsiteX0" fmla="*/ 0 w 773025"/>
              <a:gd name="connsiteY0" fmla="*/ 408625 h 2389414"/>
              <a:gd name="connsiteX1" fmla="*/ 0 w 773025"/>
              <a:gd name="connsiteY1" fmla="*/ 0 h 2389414"/>
              <a:gd name="connsiteX2" fmla="*/ 769122 w 773025"/>
              <a:gd name="connsiteY2" fmla="*/ 0 h 2389414"/>
              <a:gd name="connsiteX3" fmla="*/ 773025 w 773025"/>
              <a:gd name="connsiteY3" fmla="*/ 2389414 h 2389414"/>
              <a:gd name="connsiteX0" fmla="*/ 0 w 773025"/>
              <a:gd name="connsiteY0" fmla="*/ 270089 h 2389414"/>
              <a:gd name="connsiteX1" fmla="*/ 0 w 773025"/>
              <a:gd name="connsiteY1" fmla="*/ 0 h 2389414"/>
              <a:gd name="connsiteX2" fmla="*/ 769122 w 773025"/>
              <a:gd name="connsiteY2" fmla="*/ 0 h 2389414"/>
              <a:gd name="connsiteX3" fmla="*/ 773025 w 773025"/>
              <a:gd name="connsiteY3" fmla="*/ 2389414 h 2389414"/>
            </a:gdLst>
            <a:ahLst/>
            <a:cxnLst>
              <a:cxn ang="0">
                <a:pos x="connsiteX0" y="connsiteY0"/>
              </a:cxn>
              <a:cxn ang="0">
                <a:pos x="connsiteX1" y="connsiteY1"/>
              </a:cxn>
              <a:cxn ang="0">
                <a:pos x="connsiteX2" y="connsiteY2"/>
              </a:cxn>
              <a:cxn ang="0">
                <a:pos x="connsiteX3" y="connsiteY3"/>
              </a:cxn>
            </a:cxnLst>
            <a:rect l="l" t="t" r="r" b="b"/>
            <a:pathLst>
              <a:path w="773025" h="2389414">
                <a:moveTo>
                  <a:pt x="0" y="270089"/>
                </a:moveTo>
                <a:lnTo>
                  <a:pt x="0" y="0"/>
                </a:lnTo>
                <a:lnTo>
                  <a:pt x="769122" y="0"/>
                </a:lnTo>
                <a:cubicBezTo>
                  <a:pt x="769122" y="846034"/>
                  <a:pt x="773025" y="1543380"/>
                  <a:pt x="773025" y="2389414"/>
                </a:cubicBezTo>
              </a:path>
            </a:pathLst>
          </a:custGeom>
          <a:no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Content Placeholder 12">
            <a:extLst>
              <a:ext uri="{FF2B5EF4-FFF2-40B4-BE49-F238E27FC236}">
                <a16:creationId xmlns:a16="http://schemas.microsoft.com/office/drawing/2014/main" id="{69A8D459-0888-8746-B280-7DF4C3D60725}"/>
              </a:ext>
            </a:extLst>
          </p:cNvPr>
          <p:cNvSpPr txBox="1">
            <a:spLocks noChangeArrowheads="1"/>
          </p:cNvSpPr>
          <p:nvPr/>
        </p:nvSpPr>
        <p:spPr bwMode="auto">
          <a:xfrm>
            <a:off x="6874979" y="2486787"/>
            <a:ext cx="434786"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600"/>
              </a:spcAft>
              <a:buFont typeface="Arial" panose="020B0604020202020204" pitchFamily="34" charset="0"/>
              <a:buNone/>
            </a:pPr>
            <a:r>
              <a:rPr lang="de-DE" altLang="en-US" sz="700" dirty="0">
                <a:solidFill>
                  <a:srgbClr val="7F7F7F"/>
                </a:solidFill>
                <a:latin typeface="Arial" panose="020B0604020202020204" pitchFamily="34" charset="0"/>
                <a:ea typeface="Arial Regular"/>
                <a:cs typeface="Arial" panose="020B0604020202020204" pitchFamily="34" charset="0"/>
              </a:rPr>
              <a:t>p&lt;0.001</a:t>
            </a:r>
          </a:p>
        </p:txBody>
      </p:sp>
      <p:sp>
        <p:nvSpPr>
          <p:cNvPr id="72" name="Content Placeholder 12">
            <a:extLst>
              <a:ext uri="{FF2B5EF4-FFF2-40B4-BE49-F238E27FC236}">
                <a16:creationId xmlns:a16="http://schemas.microsoft.com/office/drawing/2014/main" id="{64597ED0-C820-F44B-AACE-B19C028C888A}"/>
              </a:ext>
            </a:extLst>
          </p:cNvPr>
          <p:cNvSpPr txBox="1">
            <a:spLocks noChangeArrowheads="1"/>
          </p:cNvSpPr>
          <p:nvPr/>
        </p:nvSpPr>
        <p:spPr bwMode="auto">
          <a:xfrm rot="16200000">
            <a:off x="-329808" y="3426199"/>
            <a:ext cx="2071688" cy="21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 </a:t>
            </a:r>
            <a:r>
              <a:rPr lang="de-DE" altLang="en-US" sz="800" dirty="0" err="1">
                <a:solidFill>
                  <a:schemeClr val="bg2">
                    <a:lumMod val="25000"/>
                  </a:schemeClr>
                </a:solidFill>
                <a:latin typeface="Arial" panose="020B0604020202020204" pitchFamily="34" charset="0"/>
                <a:ea typeface="Arial Regular"/>
                <a:cs typeface="Arial" panose="020B0604020202020204" pitchFamily="34" charset="0"/>
              </a:rPr>
              <a:t>patients</a:t>
            </a:r>
            <a:endParaRPr lang="de-DE" altLang="en-US" sz="800" dirty="0">
              <a:solidFill>
                <a:schemeClr val="bg2">
                  <a:lumMod val="25000"/>
                </a:schemeClr>
              </a:solidFill>
              <a:latin typeface="Arial" panose="020B0604020202020204" pitchFamily="34" charset="0"/>
              <a:ea typeface="Arial Regular"/>
              <a:cs typeface="Arial" panose="020B0604020202020204" pitchFamily="34" charset="0"/>
            </a:endParaRPr>
          </a:p>
        </p:txBody>
      </p:sp>
      <p:sp>
        <p:nvSpPr>
          <p:cNvPr id="73" name="Content Placeholder 12">
            <a:extLst>
              <a:ext uri="{FF2B5EF4-FFF2-40B4-BE49-F238E27FC236}">
                <a16:creationId xmlns:a16="http://schemas.microsoft.com/office/drawing/2014/main" id="{3DF5B093-069E-4F47-97B6-FDDC2D39D566}"/>
              </a:ext>
            </a:extLst>
          </p:cNvPr>
          <p:cNvSpPr txBox="1">
            <a:spLocks noChangeArrowheads="1"/>
          </p:cNvSpPr>
          <p:nvPr/>
        </p:nvSpPr>
        <p:spPr bwMode="auto">
          <a:xfrm>
            <a:off x="676294" y="2394399"/>
            <a:ext cx="243490" cy="236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r" eaLnBrk="1" hangingPunct="1">
              <a:lnSpc>
                <a:spcPct val="100000"/>
              </a:lnSpc>
              <a:spcBef>
                <a:spcPct val="0"/>
              </a:spcBef>
              <a:spcAft>
                <a:spcPts val="32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100</a:t>
            </a:r>
          </a:p>
          <a:p>
            <a:pPr algn="r" eaLnBrk="1" hangingPunct="1">
              <a:lnSpc>
                <a:spcPct val="100000"/>
              </a:lnSpc>
              <a:spcBef>
                <a:spcPct val="0"/>
              </a:spcBef>
              <a:spcAft>
                <a:spcPts val="32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75</a:t>
            </a:r>
          </a:p>
          <a:p>
            <a:pPr algn="r" eaLnBrk="1" hangingPunct="1">
              <a:lnSpc>
                <a:spcPct val="100000"/>
              </a:lnSpc>
              <a:spcBef>
                <a:spcPct val="0"/>
              </a:spcBef>
              <a:spcAft>
                <a:spcPts val="32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50</a:t>
            </a:r>
          </a:p>
          <a:p>
            <a:pPr algn="r" eaLnBrk="1" hangingPunct="1">
              <a:lnSpc>
                <a:spcPct val="100000"/>
              </a:lnSpc>
              <a:spcBef>
                <a:spcPct val="0"/>
              </a:spcBef>
              <a:spcAft>
                <a:spcPts val="32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25</a:t>
            </a:r>
          </a:p>
          <a:p>
            <a:pPr algn="r" eaLnBrk="1" hangingPunct="1">
              <a:lnSpc>
                <a:spcPct val="100000"/>
              </a:lnSpc>
              <a:spcBef>
                <a:spcPct val="0"/>
              </a:spcBef>
              <a:spcAft>
                <a:spcPts val="32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0</a:t>
            </a:r>
          </a:p>
        </p:txBody>
      </p:sp>
      <p:sp>
        <p:nvSpPr>
          <p:cNvPr id="74" name="Content Placeholder 12">
            <a:extLst>
              <a:ext uri="{FF2B5EF4-FFF2-40B4-BE49-F238E27FC236}">
                <a16:creationId xmlns:a16="http://schemas.microsoft.com/office/drawing/2014/main" id="{09E10022-5902-D743-BB06-3DDFC28EDB81}"/>
              </a:ext>
            </a:extLst>
          </p:cNvPr>
          <p:cNvSpPr txBox="1">
            <a:spLocks noChangeArrowheads="1"/>
          </p:cNvSpPr>
          <p:nvPr/>
        </p:nvSpPr>
        <p:spPr bwMode="auto">
          <a:xfrm rot="16200000">
            <a:off x="2247997" y="3414701"/>
            <a:ext cx="2071688" cy="21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 </a:t>
            </a:r>
            <a:r>
              <a:rPr lang="de-DE" altLang="en-US" sz="800" dirty="0" err="1">
                <a:solidFill>
                  <a:schemeClr val="bg2">
                    <a:lumMod val="25000"/>
                  </a:schemeClr>
                </a:solidFill>
                <a:latin typeface="Arial" panose="020B0604020202020204" pitchFamily="34" charset="0"/>
                <a:ea typeface="Arial Regular"/>
                <a:cs typeface="Arial" panose="020B0604020202020204" pitchFamily="34" charset="0"/>
              </a:rPr>
              <a:t>patients</a:t>
            </a:r>
            <a:endParaRPr lang="de-DE" altLang="en-US" sz="800" dirty="0">
              <a:solidFill>
                <a:schemeClr val="bg2">
                  <a:lumMod val="25000"/>
                </a:schemeClr>
              </a:solidFill>
              <a:latin typeface="Arial" panose="020B0604020202020204" pitchFamily="34" charset="0"/>
              <a:ea typeface="Arial Regular"/>
              <a:cs typeface="Arial" panose="020B0604020202020204" pitchFamily="34" charset="0"/>
            </a:endParaRPr>
          </a:p>
        </p:txBody>
      </p:sp>
      <p:sp>
        <p:nvSpPr>
          <p:cNvPr id="75" name="Content Placeholder 12">
            <a:extLst>
              <a:ext uri="{FF2B5EF4-FFF2-40B4-BE49-F238E27FC236}">
                <a16:creationId xmlns:a16="http://schemas.microsoft.com/office/drawing/2014/main" id="{EDA31F2B-7796-EB4F-B9F5-DDE0F378BCE4}"/>
              </a:ext>
            </a:extLst>
          </p:cNvPr>
          <p:cNvSpPr txBox="1">
            <a:spLocks noChangeArrowheads="1"/>
          </p:cNvSpPr>
          <p:nvPr/>
        </p:nvSpPr>
        <p:spPr bwMode="auto">
          <a:xfrm>
            <a:off x="3254099" y="2382901"/>
            <a:ext cx="243490" cy="236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r" eaLnBrk="1" hangingPunct="1">
              <a:lnSpc>
                <a:spcPct val="100000"/>
              </a:lnSpc>
              <a:spcBef>
                <a:spcPct val="0"/>
              </a:spcBef>
              <a:spcAft>
                <a:spcPts val="32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100</a:t>
            </a:r>
          </a:p>
          <a:p>
            <a:pPr algn="r" eaLnBrk="1" hangingPunct="1">
              <a:lnSpc>
                <a:spcPct val="100000"/>
              </a:lnSpc>
              <a:spcBef>
                <a:spcPct val="0"/>
              </a:spcBef>
              <a:spcAft>
                <a:spcPts val="32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75</a:t>
            </a:r>
          </a:p>
          <a:p>
            <a:pPr algn="r" eaLnBrk="1" hangingPunct="1">
              <a:lnSpc>
                <a:spcPct val="100000"/>
              </a:lnSpc>
              <a:spcBef>
                <a:spcPct val="0"/>
              </a:spcBef>
              <a:spcAft>
                <a:spcPts val="32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50</a:t>
            </a:r>
          </a:p>
          <a:p>
            <a:pPr algn="r" eaLnBrk="1" hangingPunct="1">
              <a:lnSpc>
                <a:spcPct val="100000"/>
              </a:lnSpc>
              <a:spcBef>
                <a:spcPct val="0"/>
              </a:spcBef>
              <a:spcAft>
                <a:spcPts val="32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25</a:t>
            </a:r>
          </a:p>
          <a:p>
            <a:pPr algn="r" eaLnBrk="1" hangingPunct="1">
              <a:lnSpc>
                <a:spcPct val="100000"/>
              </a:lnSpc>
              <a:spcBef>
                <a:spcPct val="0"/>
              </a:spcBef>
              <a:spcAft>
                <a:spcPts val="32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0</a:t>
            </a:r>
          </a:p>
        </p:txBody>
      </p:sp>
      <p:sp>
        <p:nvSpPr>
          <p:cNvPr id="76" name="Content Placeholder 12">
            <a:extLst>
              <a:ext uri="{FF2B5EF4-FFF2-40B4-BE49-F238E27FC236}">
                <a16:creationId xmlns:a16="http://schemas.microsoft.com/office/drawing/2014/main" id="{20940726-1DA3-C345-ADCE-392355EA0CE7}"/>
              </a:ext>
            </a:extLst>
          </p:cNvPr>
          <p:cNvSpPr txBox="1">
            <a:spLocks noChangeArrowheads="1"/>
          </p:cNvSpPr>
          <p:nvPr/>
        </p:nvSpPr>
        <p:spPr bwMode="auto">
          <a:xfrm rot="16200000">
            <a:off x="4851122" y="3419667"/>
            <a:ext cx="2071688" cy="21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ctr" eaLnBrk="1" hangingPunct="1">
              <a:lnSpc>
                <a:spcPct val="100000"/>
              </a:lnSpc>
              <a:spcBef>
                <a:spcPct val="0"/>
              </a:spcBef>
              <a:spcAft>
                <a:spcPts val="3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 </a:t>
            </a:r>
            <a:r>
              <a:rPr lang="de-DE" altLang="en-US" sz="800" dirty="0" err="1">
                <a:solidFill>
                  <a:schemeClr val="bg2">
                    <a:lumMod val="25000"/>
                  </a:schemeClr>
                </a:solidFill>
                <a:latin typeface="Arial" panose="020B0604020202020204" pitchFamily="34" charset="0"/>
                <a:ea typeface="Arial Regular"/>
                <a:cs typeface="Arial" panose="020B0604020202020204" pitchFamily="34" charset="0"/>
              </a:rPr>
              <a:t>patients</a:t>
            </a:r>
            <a:endParaRPr lang="de-DE" altLang="en-US" sz="800" dirty="0">
              <a:solidFill>
                <a:schemeClr val="bg2">
                  <a:lumMod val="25000"/>
                </a:schemeClr>
              </a:solidFill>
              <a:latin typeface="Arial" panose="020B0604020202020204" pitchFamily="34" charset="0"/>
              <a:ea typeface="Arial Regular"/>
              <a:cs typeface="Arial" panose="020B0604020202020204" pitchFamily="34" charset="0"/>
            </a:endParaRPr>
          </a:p>
        </p:txBody>
      </p:sp>
      <p:sp>
        <p:nvSpPr>
          <p:cNvPr id="77" name="Content Placeholder 12">
            <a:extLst>
              <a:ext uri="{FF2B5EF4-FFF2-40B4-BE49-F238E27FC236}">
                <a16:creationId xmlns:a16="http://schemas.microsoft.com/office/drawing/2014/main" id="{C34E0D92-9C0B-B547-BA8D-123A1E3267F0}"/>
              </a:ext>
            </a:extLst>
          </p:cNvPr>
          <p:cNvSpPr txBox="1">
            <a:spLocks noChangeArrowheads="1"/>
          </p:cNvSpPr>
          <p:nvPr/>
        </p:nvSpPr>
        <p:spPr bwMode="auto">
          <a:xfrm>
            <a:off x="5857224" y="2387867"/>
            <a:ext cx="243490" cy="236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gn="r" eaLnBrk="1" hangingPunct="1">
              <a:lnSpc>
                <a:spcPct val="100000"/>
              </a:lnSpc>
              <a:spcBef>
                <a:spcPct val="0"/>
              </a:spcBef>
              <a:spcAft>
                <a:spcPts val="32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100</a:t>
            </a:r>
          </a:p>
          <a:p>
            <a:pPr algn="r" eaLnBrk="1" hangingPunct="1">
              <a:lnSpc>
                <a:spcPct val="100000"/>
              </a:lnSpc>
              <a:spcBef>
                <a:spcPct val="0"/>
              </a:spcBef>
              <a:spcAft>
                <a:spcPts val="32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75</a:t>
            </a:r>
          </a:p>
          <a:p>
            <a:pPr algn="r" eaLnBrk="1" hangingPunct="1">
              <a:lnSpc>
                <a:spcPct val="100000"/>
              </a:lnSpc>
              <a:spcBef>
                <a:spcPct val="0"/>
              </a:spcBef>
              <a:spcAft>
                <a:spcPts val="32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50</a:t>
            </a:r>
          </a:p>
          <a:p>
            <a:pPr algn="r" eaLnBrk="1" hangingPunct="1">
              <a:lnSpc>
                <a:spcPct val="100000"/>
              </a:lnSpc>
              <a:spcBef>
                <a:spcPct val="0"/>
              </a:spcBef>
              <a:spcAft>
                <a:spcPts val="32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25</a:t>
            </a:r>
          </a:p>
          <a:p>
            <a:pPr algn="r" eaLnBrk="1" hangingPunct="1">
              <a:lnSpc>
                <a:spcPct val="100000"/>
              </a:lnSpc>
              <a:spcBef>
                <a:spcPct val="0"/>
              </a:spcBef>
              <a:spcAft>
                <a:spcPts val="3200"/>
              </a:spcAft>
              <a:buFont typeface="Arial" panose="020B0604020202020204" pitchFamily="34" charset="0"/>
              <a:buNone/>
            </a:pPr>
            <a:r>
              <a:rPr lang="de-DE" altLang="en-US" sz="800" dirty="0">
                <a:solidFill>
                  <a:schemeClr val="bg2">
                    <a:lumMod val="25000"/>
                  </a:schemeClr>
                </a:solidFill>
                <a:latin typeface="Arial" panose="020B0604020202020204" pitchFamily="34" charset="0"/>
                <a:ea typeface="Arial Regular"/>
                <a:cs typeface="Arial" panose="020B0604020202020204" pitchFamily="34" charset="0"/>
              </a:rPr>
              <a:t>0</a:t>
            </a:r>
          </a:p>
        </p:txBody>
      </p:sp>
      <p:pic>
        <p:nvPicPr>
          <p:cNvPr id="3" name="Picture 2" descr="Icon&#10;&#10;Description automatically generated">
            <a:extLst>
              <a:ext uri="{FF2B5EF4-FFF2-40B4-BE49-F238E27FC236}">
                <a16:creationId xmlns:a16="http://schemas.microsoft.com/office/drawing/2014/main" id="{55EED8F6-1224-FF41-97FD-5D722C5330CB}"/>
              </a:ext>
            </a:extLst>
          </p:cNvPr>
          <p:cNvPicPr>
            <a:picLocks noChangeAspect="1"/>
          </p:cNvPicPr>
          <p:nvPr/>
        </p:nvPicPr>
        <p:blipFill rotWithShape="1">
          <a:blip r:embed="rId3"/>
          <a:srcRect l="748" t="822" r="71809" b="6664"/>
          <a:stretch/>
        </p:blipFill>
        <p:spPr>
          <a:xfrm>
            <a:off x="2130072" y="1173710"/>
            <a:ext cx="678745" cy="699918"/>
          </a:xfrm>
          <a:prstGeom prst="ellipse">
            <a:avLst/>
          </a:prstGeom>
          <a:ln>
            <a:solidFill>
              <a:schemeClr val="accent3">
                <a:lumMod val="50000"/>
                <a:lumOff val="50000"/>
              </a:schemeClr>
            </a:solidFill>
          </a:ln>
        </p:spPr>
      </p:pic>
      <p:pic>
        <p:nvPicPr>
          <p:cNvPr id="78" name="Picture 77" descr="Icon&#10;&#10;Description automatically generated">
            <a:extLst>
              <a:ext uri="{FF2B5EF4-FFF2-40B4-BE49-F238E27FC236}">
                <a16:creationId xmlns:a16="http://schemas.microsoft.com/office/drawing/2014/main" id="{93F20B6C-D79A-C743-84A0-D0924732F73E}"/>
              </a:ext>
            </a:extLst>
          </p:cNvPr>
          <p:cNvPicPr>
            <a:picLocks noChangeAspect="1"/>
          </p:cNvPicPr>
          <p:nvPr/>
        </p:nvPicPr>
        <p:blipFill rotWithShape="1">
          <a:blip r:embed="rId3">
            <a:duotone>
              <a:schemeClr val="accent2">
                <a:shade val="45000"/>
                <a:satMod val="135000"/>
              </a:schemeClr>
              <a:prstClr val="white"/>
            </a:duotone>
          </a:blip>
          <a:srcRect l="35081" t="772" r="36687" b="7503"/>
          <a:stretch/>
        </p:blipFill>
        <p:spPr>
          <a:xfrm>
            <a:off x="4734809" y="1173710"/>
            <a:ext cx="703309" cy="698958"/>
          </a:xfrm>
          <a:prstGeom prst="ellipse">
            <a:avLst/>
          </a:prstGeom>
          <a:ln>
            <a:solidFill>
              <a:schemeClr val="accent3">
                <a:lumMod val="50000"/>
                <a:lumOff val="50000"/>
              </a:schemeClr>
            </a:solidFill>
          </a:ln>
        </p:spPr>
      </p:pic>
      <p:pic>
        <p:nvPicPr>
          <p:cNvPr id="79" name="Picture 78" descr="Icon&#10;&#10;Description automatically generated">
            <a:extLst>
              <a:ext uri="{FF2B5EF4-FFF2-40B4-BE49-F238E27FC236}">
                <a16:creationId xmlns:a16="http://schemas.microsoft.com/office/drawing/2014/main" id="{B003104C-EC1F-A74D-889D-E6ADD0F169A4}"/>
              </a:ext>
            </a:extLst>
          </p:cNvPr>
          <p:cNvPicPr>
            <a:picLocks noChangeAspect="1"/>
          </p:cNvPicPr>
          <p:nvPr/>
        </p:nvPicPr>
        <p:blipFill rotWithShape="1">
          <a:blip r:embed="rId3"/>
          <a:srcRect l="72292" t="4827" r="265" b="2657"/>
          <a:stretch/>
        </p:blipFill>
        <p:spPr>
          <a:xfrm>
            <a:off x="7311878" y="1173710"/>
            <a:ext cx="678746" cy="699918"/>
          </a:xfrm>
          <a:prstGeom prst="ellipse">
            <a:avLst/>
          </a:prstGeom>
          <a:ln>
            <a:solidFill>
              <a:schemeClr val="accent3">
                <a:lumMod val="50000"/>
                <a:lumOff val="50000"/>
              </a:schemeClr>
            </a:solidFill>
          </a:ln>
        </p:spPr>
      </p:pic>
      <p:cxnSp>
        <p:nvCxnSpPr>
          <p:cNvPr id="60" name="Straight Connector 59">
            <a:extLst>
              <a:ext uri="{FF2B5EF4-FFF2-40B4-BE49-F238E27FC236}">
                <a16:creationId xmlns:a16="http://schemas.microsoft.com/office/drawing/2014/main" id="{2291AFB6-4D4A-6F4C-82DF-84DCB7B48820}"/>
              </a:ext>
            </a:extLst>
          </p:cNvPr>
          <p:cNvCxnSpPr>
            <a:cxnSpLocks/>
          </p:cNvCxnSpPr>
          <p:nvPr/>
        </p:nvCxnSpPr>
        <p:spPr>
          <a:xfrm flipH="1">
            <a:off x="6173494" y="4549773"/>
            <a:ext cx="188567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53CFFF7-B73B-A341-AA38-E7CDD706FBDC}"/>
              </a:ext>
            </a:extLst>
          </p:cNvPr>
          <p:cNvCxnSpPr>
            <a:cxnSpLocks/>
          </p:cNvCxnSpPr>
          <p:nvPr/>
        </p:nvCxnSpPr>
        <p:spPr>
          <a:xfrm flipH="1">
            <a:off x="3562214" y="4549773"/>
            <a:ext cx="188567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3C48DCC-70E8-3846-9911-768D1B0DAFB7}"/>
              </a:ext>
            </a:extLst>
          </p:cNvPr>
          <p:cNvCxnSpPr>
            <a:cxnSpLocks/>
          </p:cNvCxnSpPr>
          <p:nvPr/>
        </p:nvCxnSpPr>
        <p:spPr>
          <a:xfrm flipH="1">
            <a:off x="985565" y="4549773"/>
            <a:ext cx="188567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Content Placeholder 12">
            <a:extLst>
              <a:ext uri="{FF2B5EF4-FFF2-40B4-BE49-F238E27FC236}">
                <a16:creationId xmlns:a16="http://schemas.microsoft.com/office/drawing/2014/main" id="{0CB48DFC-54AB-4E4D-BAAD-69B68B49B1B8}"/>
              </a:ext>
            </a:extLst>
          </p:cNvPr>
          <p:cNvSpPr txBox="1">
            <a:spLocks noChangeArrowheads="1"/>
          </p:cNvSpPr>
          <p:nvPr/>
        </p:nvSpPr>
        <p:spPr bwMode="auto">
          <a:xfrm>
            <a:off x="431800" y="5662108"/>
            <a:ext cx="4860293" cy="36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eaLnBrk="1" hangingPunct="1">
              <a:lnSpc>
                <a:spcPct val="100000"/>
              </a:lnSpc>
              <a:spcBef>
                <a:spcPct val="0"/>
              </a:spcBef>
              <a:spcAft>
                <a:spcPts val="300"/>
              </a:spcAft>
              <a:buFont typeface="Arial" panose="020B0604020202020204" pitchFamily="34" charset="0"/>
              <a:buAutoNum type="arabicPeriod"/>
            </a:pPr>
            <a:r>
              <a:rPr lang="en-GB" altLang="en-US" sz="900" dirty="0">
                <a:solidFill>
                  <a:schemeClr val="bg1"/>
                </a:solidFill>
                <a:latin typeface="Arial" panose="020B0604020202020204" pitchFamily="34" charset="0"/>
                <a:ea typeface="Arial Regular"/>
                <a:cs typeface="Arial" panose="020B0604020202020204" pitchFamily="34" charset="0"/>
              </a:rPr>
              <a:t>Straumann A </a:t>
            </a:r>
            <a:r>
              <a:rPr lang="en-GB" altLang="en-US" sz="900" i="1" dirty="0">
                <a:solidFill>
                  <a:schemeClr val="bg1"/>
                </a:solidFill>
                <a:latin typeface="Arial" panose="020B0604020202020204" pitchFamily="34" charset="0"/>
                <a:ea typeface="Arial Regular"/>
                <a:cs typeface="Arial" panose="020B0604020202020204" pitchFamily="34" charset="0"/>
              </a:rPr>
              <a:t>et al</a:t>
            </a:r>
            <a:r>
              <a:rPr lang="en-GB" altLang="en-US" sz="900" dirty="0">
                <a:solidFill>
                  <a:schemeClr val="bg1"/>
                </a:solidFill>
                <a:latin typeface="Arial" panose="020B0604020202020204" pitchFamily="34" charset="0"/>
                <a:ea typeface="Arial Regular"/>
                <a:cs typeface="Arial" panose="020B0604020202020204" pitchFamily="34" charset="0"/>
              </a:rPr>
              <a:t>. Gastroenterology 2020; 159(5): 1672-85.</a:t>
            </a:r>
          </a:p>
        </p:txBody>
      </p:sp>
      <p:sp>
        <p:nvSpPr>
          <p:cNvPr id="62" name="Rectangle 1">
            <a:extLst>
              <a:ext uri="{FF2B5EF4-FFF2-40B4-BE49-F238E27FC236}">
                <a16:creationId xmlns:a16="http://schemas.microsoft.com/office/drawing/2014/main" id="{E0C5A4A0-9271-7E4C-B97E-05FE036FB11C}"/>
              </a:ext>
            </a:extLst>
          </p:cNvPr>
          <p:cNvSpPr>
            <a:spLocks noChangeArrowheads="1"/>
          </p:cNvSpPr>
          <p:nvPr/>
        </p:nvSpPr>
        <p:spPr bwMode="auto">
          <a:xfrm>
            <a:off x="449356" y="249300"/>
            <a:ext cx="61496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742950" indent="-28575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nSpc>
                <a:spcPct val="100000"/>
              </a:lnSpc>
              <a:buNone/>
            </a:pPr>
            <a:r>
              <a:rPr lang="en-US" altLang="en-US" sz="1800" b="1" dirty="0"/>
              <a:t>All secondary efficacy outcomes confirmed superiority of </a:t>
            </a:r>
            <a:r>
              <a:rPr lang="en-US" altLang="en-US" sz="1800" b="1" dirty="0" err="1"/>
              <a:t>Jorveza</a:t>
            </a:r>
            <a:r>
              <a:rPr lang="en-US" altLang="en-US" sz="1800" b="1" dirty="0"/>
              <a:t> over placebo</a:t>
            </a:r>
            <a:r>
              <a:rPr lang="en-US" altLang="en-US" sz="1800" b="1" baseline="30000" dirty="0"/>
              <a:t>1</a:t>
            </a:r>
          </a:p>
        </p:txBody>
      </p:sp>
      <p:sp>
        <p:nvSpPr>
          <p:cNvPr id="83" name="Content Placeholder 12">
            <a:extLst>
              <a:ext uri="{FF2B5EF4-FFF2-40B4-BE49-F238E27FC236}">
                <a16:creationId xmlns:a16="http://schemas.microsoft.com/office/drawing/2014/main" id="{2C7A5166-D89F-D143-8D7C-8066B5FDAB9C}"/>
              </a:ext>
            </a:extLst>
          </p:cNvPr>
          <p:cNvSpPr txBox="1">
            <a:spLocks noChangeArrowheads="1"/>
          </p:cNvSpPr>
          <p:nvPr/>
        </p:nvSpPr>
        <p:spPr bwMode="auto">
          <a:xfrm>
            <a:off x="801816" y="4885370"/>
            <a:ext cx="4165913" cy="26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hangingPunct="1">
              <a:spcAft>
                <a:spcPts val="0"/>
              </a:spcAft>
              <a:buFont typeface="Arial" panose="020B0604020202020204" pitchFamily="34" charset="0"/>
              <a:buNone/>
              <a:defRPr/>
            </a:pPr>
            <a:r>
              <a:rPr lang="de-DE" altLang="en-US" sz="900" dirty="0" err="1">
                <a:solidFill>
                  <a:schemeClr val="bg2">
                    <a:lumMod val="25000"/>
                  </a:schemeClr>
                </a:solidFill>
                <a:latin typeface="Arial" panose="020B0604020202020204" pitchFamily="34" charset="0"/>
                <a:ea typeface="Arial Regular"/>
                <a:cs typeface="Arial" panose="020B0604020202020204" pitchFamily="34" charset="0"/>
              </a:rPr>
              <a:t>Jorveza</a:t>
            </a:r>
            <a:r>
              <a:rPr lang="de-DE" altLang="en-US" sz="900" dirty="0">
                <a:solidFill>
                  <a:schemeClr val="bg2">
                    <a:lumMod val="25000"/>
                  </a:schemeClr>
                </a:solidFill>
                <a:latin typeface="Arial" panose="020B0604020202020204" pitchFamily="34" charset="0"/>
                <a:ea typeface="Arial Regular"/>
                <a:cs typeface="Arial" panose="020B0604020202020204" pitchFamily="34" charset="0"/>
              </a:rPr>
              <a:t> 1.0 mg </a:t>
            </a:r>
            <a:r>
              <a:rPr lang="de-DE" altLang="en-US" sz="900" dirty="0" err="1">
                <a:solidFill>
                  <a:schemeClr val="bg2">
                    <a:lumMod val="25000"/>
                  </a:schemeClr>
                </a:solidFill>
                <a:latin typeface="Arial" panose="020B0604020202020204" pitchFamily="34" charset="0"/>
                <a:ea typeface="Arial Regular"/>
                <a:cs typeface="Arial" panose="020B0604020202020204" pitchFamily="34" charset="0"/>
              </a:rPr>
              <a:t>bd</a:t>
            </a:r>
            <a:r>
              <a:rPr lang="de-DE" altLang="en-US" sz="900" dirty="0">
                <a:solidFill>
                  <a:schemeClr val="bg2">
                    <a:lumMod val="25000"/>
                  </a:schemeClr>
                </a:solidFill>
                <a:latin typeface="Arial" panose="020B0604020202020204" pitchFamily="34" charset="0"/>
                <a:ea typeface="Arial Regular"/>
                <a:cs typeface="Arial" panose="020B0604020202020204" pitchFamily="34" charset="0"/>
              </a:rPr>
              <a:t> </a:t>
            </a:r>
            <a:r>
              <a:rPr lang="de-DE" altLang="en-US" sz="900" dirty="0" err="1">
                <a:solidFill>
                  <a:schemeClr val="bg2">
                    <a:lumMod val="25000"/>
                  </a:schemeClr>
                </a:solidFill>
                <a:latin typeface="Arial" panose="020B0604020202020204" pitchFamily="34" charset="0"/>
                <a:ea typeface="Arial Regular"/>
                <a:cs typeface="Arial" panose="020B0604020202020204" pitchFamily="34" charset="0"/>
              </a:rPr>
              <a:t>n</a:t>
            </a:r>
            <a:r>
              <a:rPr lang="de-DE" altLang="en-US" sz="900" dirty="0">
                <a:solidFill>
                  <a:schemeClr val="bg2">
                    <a:lumMod val="25000"/>
                  </a:schemeClr>
                </a:solidFill>
                <a:latin typeface="Arial" panose="020B0604020202020204" pitchFamily="34" charset="0"/>
                <a:ea typeface="Arial Regular"/>
                <a:cs typeface="Arial" panose="020B0604020202020204" pitchFamily="34" charset="0"/>
              </a:rPr>
              <a:t>=68            </a:t>
            </a:r>
            <a:r>
              <a:rPr lang="de-DE" altLang="en-US" sz="900" dirty="0" err="1">
                <a:solidFill>
                  <a:schemeClr val="bg2">
                    <a:lumMod val="25000"/>
                  </a:schemeClr>
                </a:solidFill>
                <a:latin typeface="Arial" panose="020B0604020202020204" pitchFamily="34" charset="0"/>
                <a:ea typeface="Arial Regular"/>
                <a:cs typeface="Arial" panose="020B0604020202020204" pitchFamily="34" charset="0"/>
              </a:rPr>
              <a:t>Jorveza</a:t>
            </a:r>
            <a:r>
              <a:rPr lang="de-DE" altLang="en-US" sz="900" dirty="0">
                <a:solidFill>
                  <a:schemeClr val="bg2">
                    <a:lumMod val="25000"/>
                  </a:schemeClr>
                </a:solidFill>
                <a:latin typeface="Arial" panose="020B0604020202020204" pitchFamily="34" charset="0"/>
                <a:ea typeface="Arial Regular"/>
                <a:cs typeface="Arial" panose="020B0604020202020204" pitchFamily="34" charset="0"/>
              </a:rPr>
              <a:t> 0.5 mg </a:t>
            </a:r>
            <a:r>
              <a:rPr lang="de-DE" altLang="en-US" sz="900" dirty="0" err="1">
                <a:solidFill>
                  <a:schemeClr val="bg2">
                    <a:lumMod val="25000"/>
                  </a:schemeClr>
                </a:solidFill>
                <a:latin typeface="Arial" panose="020B0604020202020204" pitchFamily="34" charset="0"/>
                <a:ea typeface="Arial Regular"/>
                <a:cs typeface="Arial" panose="020B0604020202020204" pitchFamily="34" charset="0"/>
              </a:rPr>
              <a:t>bd</a:t>
            </a:r>
            <a:r>
              <a:rPr lang="de-DE" altLang="en-US" sz="900" dirty="0">
                <a:solidFill>
                  <a:schemeClr val="bg2">
                    <a:lumMod val="25000"/>
                  </a:schemeClr>
                </a:solidFill>
                <a:latin typeface="Arial" panose="020B0604020202020204" pitchFamily="34" charset="0"/>
                <a:ea typeface="Arial Regular"/>
                <a:cs typeface="Arial" panose="020B0604020202020204" pitchFamily="34" charset="0"/>
              </a:rPr>
              <a:t> </a:t>
            </a:r>
            <a:r>
              <a:rPr lang="de-DE" altLang="en-US" sz="900" dirty="0" err="1">
                <a:solidFill>
                  <a:schemeClr val="bg2">
                    <a:lumMod val="25000"/>
                  </a:schemeClr>
                </a:solidFill>
                <a:latin typeface="Arial" panose="020B0604020202020204" pitchFamily="34" charset="0"/>
                <a:ea typeface="Arial Regular"/>
                <a:cs typeface="Arial" panose="020B0604020202020204" pitchFamily="34" charset="0"/>
              </a:rPr>
              <a:t>n</a:t>
            </a:r>
            <a:r>
              <a:rPr lang="de-DE" altLang="en-US" sz="900" dirty="0">
                <a:solidFill>
                  <a:schemeClr val="bg2">
                    <a:lumMod val="25000"/>
                  </a:schemeClr>
                </a:solidFill>
                <a:latin typeface="Arial" panose="020B0604020202020204" pitchFamily="34" charset="0"/>
                <a:ea typeface="Arial Regular"/>
                <a:cs typeface="Arial" panose="020B0604020202020204" pitchFamily="34" charset="0"/>
              </a:rPr>
              <a:t>=68               Placebo </a:t>
            </a:r>
            <a:r>
              <a:rPr lang="de-DE" altLang="en-US" sz="900" dirty="0" err="1">
                <a:solidFill>
                  <a:schemeClr val="bg2">
                    <a:lumMod val="25000"/>
                  </a:schemeClr>
                </a:solidFill>
                <a:latin typeface="Arial" panose="020B0604020202020204" pitchFamily="34" charset="0"/>
                <a:ea typeface="Arial Regular"/>
                <a:cs typeface="Arial" panose="020B0604020202020204" pitchFamily="34" charset="0"/>
              </a:rPr>
              <a:t>n</a:t>
            </a:r>
            <a:r>
              <a:rPr lang="de-DE" altLang="en-US" sz="900" dirty="0">
                <a:solidFill>
                  <a:schemeClr val="bg2">
                    <a:lumMod val="25000"/>
                  </a:schemeClr>
                </a:solidFill>
                <a:latin typeface="Arial" panose="020B0604020202020204" pitchFamily="34" charset="0"/>
                <a:ea typeface="Arial Regular"/>
                <a:cs typeface="Arial" panose="020B0604020202020204" pitchFamily="34" charset="0"/>
              </a:rPr>
              <a:t>=68</a:t>
            </a:r>
          </a:p>
          <a:p>
            <a:pPr eaLnBrk="1" hangingPunct="1">
              <a:spcAft>
                <a:spcPts val="0"/>
              </a:spcAft>
              <a:buFont typeface="Arial" panose="020B0604020202020204" pitchFamily="34" charset="0"/>
              <a:buNone/>
              <a:defRPr/>
            </a:pPr>
            <a:endParaRPr lang="de-DE" altLang="en-US" sz="900" dirty="0">
              <a:solidFill>
                <a:schemeClr val="bg2">
                  <a:lumMod val="25000"/>
                </a:schemeClr>
              </a:solidFill>
              <a:latin typeface="Arial" panose="020B0604020202020204" pitchFamily="34" charset="0"/>
              <a:ea typeface="Arial Regular"/>
              <a:cs typeface="Arial" panose="020B0604020202020204" pitchFamily="34" charset="0"/>
            </a:endParaRPr>
          </a:p>
        </p:txBody>
      </p:sp>
      <p:sp>
        <p:nvSpPr>
          <p:cNvPr id="88" name="Rectangle 87">
            <a:extLst>
              <a:ext uri="{FF2B5EF4-FFF2-40B4-BE49-F238E27FC236}">
                <a16:creationId xmlns:a16="http://schemas.microsoft.com/office/drawing/2014/main" id="{9871D048-6A30-E24D-8F4E-C49462C3BFF4}"/>
              </a:ext>
            </a:extLst>
          </p:cNvPr>
          <p:cNvSpPr/>
          <p:nvPr/>
        </p:nvSpPr>
        <p:spPr>
          <a:xfrm flipV="1">
            <a:off x="622560" y="4912005"/>
            <a:ext cx="133602" cy="101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95000"/>
                  <a:lumOff val="5000"/>
                </a:schemeClr>
              </a:solidFill>
              <a:latin typeface="Arial Regular"/>
            </a:endParaRPr>
          </a:p>
        </p:txBody>
      </p:sp>
      <p:sp>
        <p:nvSpPr>
          <p:cNvPr id="89" name="Rectangle 88">
            <a:extLst>
              <a:ext uri="{FF2B5EF4-FFF2-40B4-BE49-F238E27FC236}">
                <a16:creationId xmlns:a16="http://schemas.microsoft.com/office/drawing/2014/main" id="{DF2EB9AE-A2FB-0947-B045-D2098B23A345}"/>
              </a:ext>
            </a:extLst>
          </p:cNvPr>
          <p:cNvSpPr/>
          <p:nvPr/>
        </p:nvSpPr>
        <p:spPr>
          <a:xfrm flipV="1">
            <a:off x="2203828" y="4912005"/>
            <a:ext cx="133602" cy="10120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95000"/>
                  <a:lumOff val="5000"/>
                </a:schemeClr>
              </a:solidFill>
              <a:latin typeface="Arial Regular"/>
            </a:endParaRPr>
          </a:p>
        </p:txBody>
      </p:sp>
      <p:sp>
        <p:nvSpPr>
          <p:cNvPr id="90" name="Rectangle 89">
            <a:extLst>
              <a:ext uri="{FF2B5EF4-FFF2-40B4-BE49-F238E27FC236}">
                <a16:creationId xmlns:a16="http://schemas.microsoft.com/office/drawing/2014/main" id="{BACD5434-0ED1-3842-82E1-46C320090A8A}"/>
              </a:ext>
            </a:extLst>
          </p:cNvPr>
          <p:cNvSpPr/>
          <p:nvPr/>
        </p:nvSpPr>
        <p:spPr>
          <a:xfrm flipV="1">
            <a:off x="3913062" y="4912005"/>
            <a:ext cx="133602" cy="10120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95000"/>
                  <a:lumOff val="5000"/>
                </a:schemeClr>
              </a:solidFill>
              <a:latin typeface="Arial Regular"/>
            </a:endParaRPr>
          </a:p>
        </p:txBody>
      </p:sp>
      <p:sp>
        <p:nvSpPr>
          <p:cNvPr id="4" name="Text Placeholder 9">
            <a:extLst>
              <a:ext uri="{FF2B5EF4-FFF2-40B4-BE49-F238E27FC236}">
                <a16:creationId xmlns:a16="http://schemas.microsoft.com/office/drawing/2014/main" id="{BB6CB8A6-1565-DD88-2F44-6E60737B2C1B}"/>
              </a:ext>
            </a:extLst>
          </p:cNvPr>
          <p:cNvSpPr txBox="1">
            <a:spLocks/>
          </p:cNvSpPr>
          <p:nvPr/>
        </p:nvSpPr>
        <p:spPr>
          <a:xfrm>
            <a:off x="6659563" y="5588950"/>
            <a:ext cx="2151151" cy="1269051"/>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6350"/>
            <a:r>
              <a:rPr lang="en-GB" dirty="0" err="1">
                <a:latin typeface="Arial" panose="020B0604020202020204" pitchFamily="34" charset="0"/>
              </a:rPr>
              <a:t>EEsAI</a:t>
            </a:r>
            <a:r>
              <a:rPr lang="en-GB" dirty="0">
                <a:latin typeface="Arial" panose="020B0604020202020204" pitchFamily="34" charset="0"/>
              </a:rPr>
              <a:t>-PRO: </a:t>
            </a:r>
            <a:r>
              <a:rPr lang="en-GB" dirty="0" err="1">
                <a:latin typeface="Arial" panose="020B0604020202020204" pitchFamily="34" charset="0"/>
              </a:rPr>
              <a:t>EoE</a:t>
            </a:r>
            <a:r>
              <a:rPr lang="en-GB" dirty="0">
                <a:latin typeface="Arial" panose="020B0604020202020204" pitchFamily="34" charset="0"/>
              </a:rPr>
              <a:t> Activity Index-Patient Reported Outcome</a:t>
            </a:r>
          </a:p>
          <a:p>
            <a:pPr marL="6350" indent="-6350"/>
            <a:r>
              <a:rPr lang="en-GB" dirty="0" err="1">
                <a:latin typeface="Arial" panose="020B0604020202020204" pitchFamily="34" charset="0"/>
              </a:rPr>
              <a:t>EoE</a:t>
            </a:r>
            <a:r>
              <a:rPr lang="en-GB" dirty="0">
                <a:latin typeface="Arial" panose="020B0604020202020204" pitchFamily="34" charset="0"/>
              </a:rPr>
              <a:t>: eosinophilic oesophagitis</a:t>
            </a:r>
          </a:p>
          <a:p>
            <a:pPr marL="6350" indent="-6350"/>
            <a:r>
              <a:rPr lang="en-GB" dirty="0" err="1">
                <a:latin typeface="Arial" panose="020B0604020202020204" pitchFamily="34" charset="0"/>
              </a:rPr>
              <a:t>eos</a:t>
            </a:r>
            <a:r>
              <a:rPr lang="en-GB" dirty="0">
                <a:latin typeface="Arial" panose="020B0604020202020204" pitchFamily="34" charset="0"/>
              </a:rPr>
              <a:t>: eosinophil</a:t>
            </a:r>
          </a:p>
          <a:p>
            <a:pPr marL="6350" indent="-6350"/>
            <a:r>
              <a:rPr lang="en-GB" dirty="0" err="1">
                <a:latin typeface="Arial" panose="020B0604020202020204" pitchFamily="34" charset="0"/>
              </a:rPr>
              <a:t>hpf</a:t>
            </a:r>
            <a:r>
              <a:rPr lang="en-GB" dirty="0">
                <a:latin typeface="Arial" panose="020B0604020202020204" pitchFamily="34" charset="0"/>
              </a:rPr>
              <a:t>: high power field</a:t>
            </a:r>
          </a:p>
        </p:txBody>
      </p:sp>
    </p:spTree>
    <p:extLst>
      <p:ext uri="{BB962C8B-B14F-4D97-AF65-F5344CB8AC3E}">
        <p14:creationId xmlns:p14="http://schemas.microsoft.com/office/powerpoint/2010/main" val="422370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9C3EC7-1082-0E57-E69B-70D4FA03DF36}"/>
              </a:ext>
            </a:extLst>
          </p:cNvPr>
          <p:cNvPicPr>
            <a:picLocks noChangeAspect="1"/>
          </p:cNvPicPr>
          <p:nvPr/>
        </p:nvPicPr>
        <p:blipFill rotWithShape="1">
          <a:blip r:embed="rId2"/>
          <a:srcRect l="17255" t="-1" r="256" b="24953"/>
          <a:stretch/>
        </p:blipFill>
        <p:spPr>
          <a:xfrm>
            <a:off x="2456203" y="1505650"/>
            <a:ext cx="5872147" cy="3164151"/>
          </a:xfrm>
          <a:prstGeom prst="rect">
            <a:avLst/>
          </a:prstGeom>
        </p:spPr>
      </p:pic>
      <p:sp>
        <p:nvSpPr>
          <p:cNvPr id="81" name="Content Placeholder 12">
            <a:extLst>
              <a:ext uri="{FF2B5EF4-FFF2-40B4-BE49-F238E27FC236}">
                <a16:creationId xmlns:a16="http://schemas.microsoft.com/office/drawing/2014/main" id="{80B6CBFE-FB22-2E43-BF55-3BD07CE5E889}"/>
              </a:ext>
            </a:extLst>
          </p:cNvPr>
          <p:cNvSpPr txBox="1">
            <a:spLocks noChangeArrowheads="1"/>
          </p:cNvSpPr>
          <p:nvPr/>
        </p:nvSpPr>
        <p:spPr bwMode="auto">
          <a:xfrm>
            <a:off x="6150537" y="1711963"/>
            <a:ext cx="2054103" cy="1864688"/>
          </a:xfrm>
          <a:prstGeom prst="rect">
            <a:avLst/>
          </a:prstGeom>
          <a:solidFill>
            <a:schemeClr val="bg1"/>
          </a:solidFill>
          <a:ln>
            <a:noFill/>
          </a:ln>
        </p:spPr>
        <p:txBody>
          <a:bodyPr lIns="144000" tIns="144000" rIns="144000" bIns="144000"/>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0" marR="0" lvl="0" indent="0" algn="l" defTabSz="914400" rtl="0" eaLnBrk="0" fontAlgn="base" latinLnBrk="0" hangingPunct="0">
              <a:lnSpc>
                <a:spcPct val="100000"/>
              </a:lnSpc>
              <a:spcBef>
                <a:spcPts val="100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srgbClr val="F1F2F1">
                    <a:lumMod val="25000"/>
                  </a:srgbClr>
                </a:solidFill>
                <a:effectLst/>
                <a:uLnTx/>
                <a:uFillTx/>
                <a:latin typeface="Arial Regular"/>
                <a:ea typeface="+mn-ea"/>
                <a:cs typeface="+mn-cs"/>
              </a:rPr>
              <a:t>Bearing in mind that all patients started with an already very good QoL, the relative improvement and deterioration under </a:t>
            </a:r>
            <a:r>
              <a:rPr kumimoji="0" lang="en-US" altLang="en-US" sz="1200" b="0" i="0" u="none" strike="noStrike" kern="1200" cap="none" spc="0" normalizeH="0" baseline="0" noProof="0" dirty="0" err="1">
                <a:ln>
                  <a:noFill/>
                </a:ln>
                <a:solidFill>
                  <a:srgbClr val="F1F2F1">
                    <a:lumMod val="25000"/>
                  </a:srgbClr>
                </a:solidFill>
                <a:effectLst/>
                <a:uLnTx/>
                <a:uFillTx/>
                <a:latin typeface="Arial Regular"/>
                <a:ea typeface="+mn-ea"/>
                <a:cs typeface="+mn-cs"/>
              </a:rPr>
              <a:t>Jorveza</a:t>
            </a:r>
            <a:r>
              <a:rPr kumimoji="0" lang="en-US" altLang="en-US" sz="1200" b="0" i="0" u="none" strike="noStrike" kern="1200" cap="none" spc="0" normalizeH="0" baseline="0" noProof="0" dirty="0">
                <a:ln>
                  <a:noFill/>
                </a:ln>
                <a:solidFill>
                  <a:srgbClr val="F1F2F1">
                    <a:lumMod val="25000"/>
                  </a:srgbClr>
                </a:solidFill>
                <a:effectLst/>
                <a:uLnTx/>
                <a:uFillTx/>
                <a:latin typeface="Arial Regular"/>
                <a:ea typeface="+mn-ea"/>
                <a:cs typeface="+mn-cs"/>
              </a:rPr>
              <a:t> and placebo respectively are </a:t>
            </a:r>
            <a:br>
              <a:rPr kumimoji="0" lang="en-US" altLang="en-US" sz="1200" b="0" i="0" u="none" strike="noStrike" kern="1200" cap="none" spc="0" normalizeH="0" baseline="0" noProof="0" dirty="0">
                <a:ln>
                  <a:noFill/>
                </a:ln>
                <a:solidFill>
                  <a:srgbClr val="F1F2F1">
                    <a:lumMod val="25000"/>
                  </a:srgbClr>
                </a:solidFill>
                <a:effectLst/>
                <a:uLnTx/>
                <a:uFillTx/>
                <a:latin typeface="Arial Regular"/>
                <a:ea typeface="+mn-ea"/>
                <a:cs typeface="+mn-cs"/>
              </a:rPr>
            </a:br>
            <a:r>
              <a:rPr kumimoji="0" lang="en-US" altLang="en-US" sz="1200" b="0" i="0" u="none" strike="noStrike" kern="1200" cap="none" spc="0" normalizeH="0" baseline="0" noProof="0" dirty="0">
                <a:ln>
                  <a:noFill/>
                </a:ln>
                <a:solidFill>
                  <a:srgbClr val="F1F2F1">
                    <a:lumMod val="25000"/>
                  </a:srgbClr>
                </a:solidFill>
                <a:effectLst/>
                <a:uLnTx/>
                <a:uFillTx/>
                <a:latin typeface="Arial Regular"/>
                <a:ea typeface="+mn-ea"/>
                <a:cs typeface="+mn-cs"/>
              </a:rPr>
              <a:t>clinically relevant</a:t>
            </a:r>
          </a:p>
        </p:txBody>
      </p:sp>
      <p:cxnSp>
        <p:nvCxnSpPr>
          <p:cNvPr id="26" name="Straight Connector 25">
            <a:extLst>
              <a:ext uri="{FF2B5EF4-FFF2-40B4-BE49-F238E27FC236}">
                <a16:creationId xmlns:a16="http://schemas.microsoft.com/office/drawing/2014/main" id="{1B3ED769-1C94-7844-B1F5-D2AAAD3EA33A}"/>
              </a:ext>
            </a:extLst>
          </p:cNvPr>
          <p:cNvCxnSpPr>
            <a:cxnSpLocks/>
          </p:cNvCxnSpPr>
          <p:nvPr/>
        </p:nvCxnSpPr>
        <p:spPr>
          <a:xfrm flipH="1">
            <a:off x="3103746" y="1947694"/>
            <a:ext cx="6350" cy="201868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2FEE19B-6CF4-C047-A9C9-04D6BC56F32B}"/>
              </a:ext>
            </a:extLst>
          </p:cNvPr>
          <p:cNvSpPr/>
          <p:nvPr/>
        </p:nvSpPr>
        <p:spPr>
          <a:xfrm>
            <a:off x="4359459" y="2547769"/>
            <a:ext cx="522288" cy="4037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sp>
        <p:nvSpPr>
          <p:cNvPr id="28" name="Content Placeholder 12">
            <a:extLst>
              <a:ext uri="{FF2B5EF4-FFF2-40B4-BE49-F238E27FC236}">
                <a16:creationId xmlns:a16="http://schemas.microsoft.com/office/drawing/2014/main" id="{4A072E1C-0145-E74D-B284-5C361700BA53}"/>
              </a:ext>
            </a:extLst>
          </p:cNvPr>
          <p:cNvSpPr txBox="1">
            <a:spLocks noChangeArrowheads="1"/>
          </p:cNvSpPr>
          <p:nvPr/>
        </p:nvSpPr>
        <p:spPr bwMode="auto">
          <a:xfrm>
            <a:off x="3493477" y="1861533"/>
            <a:ext cx="522288" cy="20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1100" b="1" i="0" u="none" strike="noStrike" kern="1200" cap="none" spc="0" normalizeH="0" baseline="0" noProof="0" dirty="0">
                <a:ln>
                  <a:noFill/>
                </a:ln>
                <a:solidFill>
                  <a:srgbClr val="007E93"/>
                </a:solidFill>
                <a:effectLst/>
                <a:uLnTx/>
                <a:uFillTx/>
                <a:latin typeface="Arial Regular"/>
                <a:ea typeface="Arial Regular"/>
                <a:cs typeface="Arial Regular"/>
              </a:rPr>
              <a:t>+9.4%</a:t>
            </a:r>
          </a:p>
        </p:txBody>
      </p:sp>
      <p:sp>
        <p:nvSpPr>
          <p:cNvPr id="29" name="Rectangle 28">
            <a:extLst>
              <a:ext uri="{FF2B5EF4-FFF2-40B4-BE49-F238E27FC236}">
                <a16:creationId xmlns:a16="http://schemas.microsoft.com/office/drawing/2014/main" id="{4B9F8C47-15B9-FC4B-98E5-E2D23CEA3845}"/>
              </a:ext>
            </a:extLst>
          </p:cNvPr>
          <p:cNvSpPr/>
          <p:nvPr/>
        </p:nvSpPr>
        <p:spPr>
          <a:xfrm>
            <a:off x="3491096" y="2069636"/>
            <a:ext cx="523875" cy="881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sp>
        <p:nvSpPr>
          <p:cNvPr id="30" name="Content Placeholder 12">
            <a:extLst>
              <a:ext uri="{FF2B5EF4-FFF2-40B4-BE49-F238E27FC236}">
                <a16:creationId xmlns:a16="http://schemas.microsoft.com/office/drawing/2014/main" id="{509F8440-CBF0-874E-8E61-74175BA5E838}"/>
              </a:ext>
            </a:extLst>
          </p:cNvPr>
          <p:cNvSpPr txBox="1">
            <a:spLocks noChangeArrowheads="1"/>
          </p:cNvSpPr>
          <p:nvPr/>
        </p:nvSpPr>
        <p:spPr bwMode="auto">
          <a:xfrm>
            <a:off x="4359460" y="2342104"/>
            <a:ext cx="522287" cy="18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1100" b="1" i="0" u="none" strike="noStrike" kern="1200" cap="none" spc="0" normalizeH="0" baseline="0" noProof="0" dirty="0">
                <a:ln>
                  <a:noFill/>
                </a:ln>
                <a:solidFill>
                  <a:srgbClr val="007E93"/>
                </a:solidFill>
                <a:effectLst/>
                <a:uLnTx/>
                <a:uFillTx/>
                <a:latin typeface="Arial Regular"/>
                <a:ea typeface="Arial Regular"/>
                <a:cs typeface="Arial Regular"/>
              </a:rPr>
              <a:t>+6.3%</a:t>
            </a:r>
          </a:p>
        </p:txBody>
      </p:sp>
      <p:sp>
        <p:nvSpPr>
          <p:cNvPr id="33" name="Content Placeholder 12">
            <a:extLst>
              <a:ext uri="{FF2B5EF4-FFF2-40B4-BE49-F238E27FC236}">
                <a16:creationId xmlns:a16="http://schemas.microsoft.com/office/drawing/2014/main" id="{8A6FE275-4A99-F04E-B29F-2A2EAA750898}"/>
              </a:ext>
            </a:extLst>
          </p:cNvPr>
          <p:cNvSpPr txBox="1">
            <a:spLocks noChangeArrowheads="1"/>
          </p:cNvSpPr>
          <p:nvPr/>
        </p:nvSpPr>
        <p:spPr bwMode="auto">
          <a:xfrm>
            <a:off x="3493477" y="3971196"/>
            <a:ext cx="522288" cy="46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de-DE" altLang="en-US" sz="8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Jorveza</a:t>
            </a:r>
            <a:endPar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endParaRPr>
          </a:p>
          <a:p>
            <a:pPr marL="0" marR="0" lvl="0" indent="0" algn="ctr"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1 mg </a:t>
            </a:r>
            <a:r>
              <a:rPr kumimoji="0" lang="de-DE" altLang="en-US" sz="8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bd</a:t>
            </a:r>
            <a:endPar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endParaRPr>
          </a:p>
          <a:p>
            <a:pPr marL="0" marR="0" lvl="0" indent="0" algn="ctr"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de-DE" altLang="en-US" sz="8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n</a:t>
            </a: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=68</a:t>
            </a:r>
          </a:p>
        </p:txBody>
      </p:sp>
      <p:sp>
        <p:nvSpPr>
          <p:cNvPr id="34" name="Content Placeholder 12">
            <a:extLst>
              <a:ext uri="{FF2B5EF4-FFF2-40B4-BE49-F238E27FC236}">
                <a16:creationId xmlns:a16="http://schemas.microsoft.com/office/drawing/2014/main" id="{1A7F259E-D3F5-E249-8E5C-D87CD7E2063B}"/>
              </a:ext>
            </a:extLst>
          </p:cNvPr>
          <p:cNvSpPr txBox="1">
            <a:spLocks noChangeArrowheads="1"/>
          </p:cNvSpPr>
          <p:nvPr/>
        </p:nvSpPr>
        <p:spPr bwMode="auto">
          <a:xfrm>
            <a:off x="4359459" y="3971196"/>
            <a:ext cx="522288" cy="46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de-DE" altLang="en-US" sz="8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Jorveza</a:t>
            </a:r>
            <a:endPar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endParaRPr>
          </a:p>
          <a:p>
            <a:pPr marL="0" marR="0" lvl="0" indent="0" algn="ctr"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0.5 mg </a:t>
            </a:r>
            <a:r>
              <a:rPr kumimoji="0" lang="de-DE" altLang="en-US" sz="8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bd</a:t>
            </a:r>
            <a:endPar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endParaRPr>
          </a:p>
          <a:p>
            <a:pPr marL="0" marR="0" lvl="0" indent="0" algn="ctr"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de-DE" altLang="en-US" sz="8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n</a:t>
            </a: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=68</a:t>
            </a:r>
          </a:p>
        </p:txBody>
      </p:sp>
      <p:sp>
        <p:nvSpPr>
          <p:cNvPr id="35" name="Rectangle 34">
            <a:extLst>
              <a:ext uri="{FF2B5EF4-FFF2-40B4-BE49-F238E27FC236}">
                <a16:creationId xmlns:a16="http://schemas.microsoft.com/office/drawing/2014/main" id="{52DC1A25-C27D-4743-812B-E9E6CDABC6DB}"/>
              </a:ext>
            </a:extLst>
          </p:cNvPr>
          <p:cNvSpPr/>
          <p:nvPr/>
        </p:nvSpPr>
        <p:spPr>
          <a:xfrm>
            <a:off x="5225441" y="2956651"/>
            <a:ext cx="522288" cy="69199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sp>
        <p:nvSpPr>
          <p:cNvPr id="37" name="Content Placeholder 12">
            <a:extLst>
              <a:ext uri="{FF2B5EF4-FFF2-40B4-BE49-F238E27FC236}">
                <a16:creationId xmlns:a16="http://schemas.microsoft.com/office/drawing/2014/main" id="{DF2514D9-BF26-A847-BD6F-5D3A3479F508}"/>
              </a:ext>
            </a:extLst>
          </p:cNvPr>
          <p:cNvSpPr txBox="1">
            <a:spLocks noChangeArrowheads="1"/>
          </p:cNvSpPr>
          <p:nvPr/>
        </p:nvSpPr>
        <p:spPr bwMode="auto">
          <a:xfrm>
            <a:off x="5225442" y="3681364"/>
            <a:ext cx="5222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1100" b="1" i="0" u="none" strike="noStrike" kern="1200" cap="none" spc="0" normalizeH="0" baseline="0" noProof="0" dirty="0">
                <a:ln>
                  <a:noFill/>
                </a:ln>
                <a:solidFill>
                  <a:srgbClr val="000000">
                    <a:lumMod val="50000"/>
                    <a:lumOff val="50000"/>
                  </a:srgbClr>
                </a:solidFill>
                <a:effectLst/>
                <a:uLnTx/>
                <a:uFillTx/>
                <a:latin typeface="Arial Regular"/>
                <a:ea typeface="Arial Regular"/>
                <a:cs typeface="Arial Regular"/>
              </a:rPr>
              <a:t>-6.7%</a:t>
            </a:r>
          </a:p>
        </p:txBody>
      </p:sp>
      <p:sp>
        <p:nvSpPr>
          <p:cNvPr id="38" name="Content Placeholder 12">
            <a:extLst>
              <a:ext uri="{FF2B5EF4-FFF2-40B4-BE49-F238E27FC236}">
                <a16:creationId xmlns:a16="http://schemas.microsoft.com/office/drawing/2014/main" id="{E7613079-22B2-B647-B84C-C902E5E4F151}"/>
              </a:ext>
            </a:extLst>
          </p:cNvPr>
          <p:cNvSpPr txBox="1">
            <a:spLocks noChangeArrowheads="1"/>
          </p:cNvSpPr>
          <p:nvPr/>
        </p:nvSpPr>
        <p:spPr bwMode="auto">
          <a:xfrm>
            <a:off x="5225441" y="3971196"/>
            <a:ext cx="522288" cy="46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Placebo</a:t>
            </a:r>
          </a:p>
          <a:p>
            <a:pPr marL="0" marR="0" lvl="0" indent="0" algn="ctr"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de-DE" altLang="en-US" sz="8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n</a:t>
            </a: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=68</a:t>
            </a:r>
          </a:p>
        </p:txBody>
      </p:sp>
      <p:sp>
        <p:nvSpPr>
          <p:cNvPr id="40" name="Freeform 39">
            <a:extLst>
              <a:ext uri="{FF2B5EF4-FFF2-40B4-BE49-F238E27FC236}">
                <a16:creationId xmlns:a16="http://schemas.microsoft.com/office/drawing/2014/main" id="{03234D1B-8889-ED44-8C8D-0E442D65FFC1}"/>
              </a:ext>
            </a:extLst>
          </p:cNvPr>
          <p:cNvSpPr/>
          <p:nvPr/>
        </p:nvSpPr>
        <p:spPr>
          <a:xfrm>
            <a:off x="4580125" y="2140605"/>
            <a:ext cx="858836" cy="745704"/>
          </a:xfrm>
          <a:custGeom>
            <a:avLst/>
            <a:gdLst>
              <a:gd name="connsiteX0" fmla="*/ 0 w 846034"/>
              <a:gd name="connsiteY0" fmla="*/ 145279 h 2538101"/>
              <a:gd name="connsiteX1" fmla="*/ 0 w 846034"/>
              <a:gd name="connsiteY1" fmla="*/ 0 h 2538101"/>
              <a:gd name="connsiteX2" fmla="*/ 769122 w 846034"/>
              <a:gd name="connsiteY2" fmla="*/ 0 h 2538101"/>
              <a:gd name="connsiteX3" fmla="*/ 769122 w 846034"/>
              <a:gd name="connsiteY3" fmla="*/ 2538101 h 2538101"/>
              <a:gd name="connsiteX4" fmla="*/ 846034 w 846034"/>
              <a:gd name="connsiteY4" fmla="*/ 2538101 h 2538101"/>
              <a:gd name="connsiteX0" fmla="*/ 0 w 769122"/>
              <a:gd name="connsiteY0" fmla="*/ 145279 h 2538101"/>
              <a:gd name="connsiteX1" fmla="*/ 0 w 769122"/>
              <a:gd name="connsiteY1" fmla="*/ 0 h 2538101"/>
              <a:gd name="connsiteX2" fmla="*/ 769122 w 769122"/>
              <a:gd name="connsiteY2" fmla="*/ 0 h 2538101"/>
              <a:gd name="connsiteX3" fmla="*/ 769122 w 769122"/>
              <a:gd name="connsiteY3" fmla="*/ 2538101 h 2538101"/>
              <a:gd name="connsiteX0" fmla="*/ 0 w 769122"/>
              <a:gd name="connsiteY0" fmla="*/ 145279 h 768766"/>
              <a:gd name="connsiteX1" fmla="*/ 0 w 769122"/>
              <a:gd name="connsiteY1" fmla="*/ 0 h 768766"/>
              <a:gd name="connsiteX2" fmla="*/ 769122 w 769122"/>
              <a:gd name="connsiteY2" fmla="*/ 0 h 768766"/>
              <a:gd name="connsiteX3" fmla="*/ 769122 w 769122"/>
              <a:gd name="connsiteY3" fmla="*/ 768766 h 768766"/>
            </a:gdLst>
            <a:ahLst/>
            <a:cxnLst>
              <a:cxn ang="0">
                <a:pos x="connsiteX0" y="connsiteY0"/>
              </a:cxn>
              <a:cxn ang="0">
                <a:pos x="connsiteX1" y="connsiteY1"/>
              </a:cxn>
              <a:cxn ang="0">
                <a:pos x="connsiteX2" y="connsiteY2"/>
              </a:cxn>
              <a:cxn ang="0">
                <a:pos x="connsiteX3" y="connsiteY3"/>
              </a:cxn>
            </a:cxnLst>
            <a:rect l="l" t="t" r="r" b="b"/>
            <a:pathLst>
              <a:path w="769122" h="768766">
                <a:moveTo>
                  <a:pt x="0" y="145279"/>
                </a:moveTo>
                <a:lnTo>
                  <a:pt x="0" y="0"/>
                </a:lnTo>
                <a:lnTo>
                  <a:pt x="769122" y="0"/>
                </a:lnTo>
                <a:lnTo>
                  <a:pt x="769122" y="768766"/>
                </a:lnTo>
              </a:path>
            </a:pathLst>
          </a:custGeom>
          <a:no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1" name="Content Placeholder 12">
            <a:extLst>
              <a:ext uri="{FF2B5EF4-FFF2-40B4-BE49-F238E27FC236}">
                <a16:creationId xmlns:a16="http://schemas.microsoft.com/office/drawing/2014/main" id="{6DF021A9-F6A9-CD44-AF34-76E98096E93B}"/>
              </a:ext>
            </a:extLst>
          </p:cNvPr>
          <p:cNvSpPr txBox="1">
            <a:spLocks noChangeArrowheads="1"/>
          </p:cNvSpPr>
          <p:nvPr/>
        </p:nvSpPr>
        <p:spPr bwMode="auto">
          <a:xfrm>
            <a:off x="4726968" y="1987095"/>
            <a:ext cx="56515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Arial Regular"/>
                <a:cs typeface="Arial" panose="020B0604020202020204" pitchFamily="34" charset="0"/>
              </a:rPr>
              <a:t>p&lt;0.001</a:t>
            </a:r>
          </a:p>
        </p:txBody>
      </p:sp>
      <p:sp>
        <p:nvSpPr>
          <p:cNvPr id="42" name="Freeform 41">
            <a:extLst>
              <a:ext uri="{FF2B5EF4-FFF2-40B4-BE49-F238E27FC236}">
                <a16:creationId xmlns:a16="http://schemas.microsoft.com/office/drawing/2014/main" id="{01331E17-2D75-1C4D-B6A1-6A8C035F5FC0}"/>
              </a:ext>
            </a:extLst>
          </p:cNvPr>
          <p:cNvSpPr/>
          <p:nvPr/>
        </p:nvSpPr>
        <p:spPr>
          <a:xfrm>
            <a:off x="3751445" y="1711963"/>
            <a:ext cx="1762125" cy="1172133"/>
          </a:xfrm>
          <a:custGeom>
            <a:avLst/>
            <a:gdLst>
              <a:gd name="connsiteX0" fmla="*/ 0 w 846034"/>
              <a:gd name="connsiteY0" fmla="*/ 145279 h 2538101"/>
              <a:gd name="connsiteX1" fmla="*/ 0 w 846034"/>
              <a:gd name="connsiteY1" fmla="*/ 0 h 2538101"/>
              <a:gd name="connsiteX2" fmla="*/ 769122 w 846034"/>
              <a:gd name="connsiteY2" fmla="*/ 0 h 2538101"/>
              <a:gd name="connsiteX3" fmla="*/ 769122 w 846034"/>
              <a:gd name="connsiteY3" fmla="*/ 2538101 h 2538101"/>
              <a:gd name="connsiteX4" fmla="*/ 846034 w 846034"/>
              <a:gd name="connsiteY4" fmla="*/ 2538101 h 2538101"/>
              <a:gd name="connsiteX0" fmla="*/ 0 w 769122"/>
              <a:gd name="connsiteY0" fmla="*/ 145279 h 2538101"/>
              <a:gd name="connsiteX1" fmla="*/ 0 w 769122"/>
              <a:gd name="connsiteY1" fmla="*/ 0 h 2538101"/>
              <a:gd name="connsiteX2" fmla="*/ 769122 w 769122"/>
              <a:gd name="connsiteY2" fmla="*/ 0 h 2538101"/>
              <a:gd name="connsiteX3" fmla="*/ 769122 w 769122"/>
              <a:gd name="connsiteY3" fmla="*/ 2538101 h 2538101"/>
              <a:gd name="connsiteX0" fmla="*/ 0 w 769122"/>
              <a:gd name="connsiteY0" fmla="*/ 408625 h 2538101"/>
              <a:gd name="connsiteX1" fmla="*/ 0 w 769122"/>
              <a:gd name="connsiteY1" fmla="*/ 0 h 2538101"/>
              <a:gd name="connsiteX2" fmla="*/ 769122 w 769122"/>
              <a:gd name="connsiteY2" fmla="*/ 0 h 2538101"/>
              <a:gd name="connsiteX3" fmla="*/ 769122 w 769122"/>
              <a:gd name="connsiteY3" fmla="*/ 2538101 h 2538101"/>
              <a:gd name="connsiteX0" fmla="*/ 0 w 769122"/>
              <a:gd name="connsiteY0" fmla="*/ 408625 h 4120676"/>
              <a:gd name="connsiteX1" fmla="*/ 0 w 769122"/>
              <a:gd name="connsiteY1" fmla="*/ 0 h 4120676"/>
              <a:gd name="connsiteX2" fmla="*/ 769122 w 769122"/>
              <a:gd name="connsiteY2" fmla="*/ 0 h 4120676"/>
              <a:gd name="connsiteX3" fmla="*/ 769122 w 769122"/>
              <a:gd name="connsiteY3" fmla="*/ 4120676 h 4120676"/>
            </a:gdLst>
            <a:ahLst/>
            <a:cxnLst>
              <a:cxn ang="0">
                <a:pos x="connsiteX0" y="connsiteY0"/>
              </a:cxn>
              <a:cxn ang="0">
                <a:pos x="connsiteX1" y="connsiteY1"/>
              </a:cxn>
              <a:cxn ang="0">
                <a:pos x="connsiteX2" y="connsiteY2"/>
              </a:cxn>
              <a:cxn ang="0">
                <a:pos x="connsiteX3" y="connsiteY3"/>
              </a:cxn>
            </a:cxnLst>
            <a:rect l="l" t="t" r="r" b="b"/>
            <a:pathLst>
              <a:path w="769122" h="4120676">
                <a:moveTo>
                  <a:pt x="0" y="408625"/>
                </a:moveTo>
                <a:lnTo>
                  <a:pt x="0" y="0"/>
                </a:lnTo>
                <a:lnTo>
                  <a:pt x="769122" y="0"/>
                </a:lnTo>
                <a:lnTo>
                  <a:pt x="769122" y="4120676"/>
                </a:lnTo>
              </a:path>
            </a:pathLst>
          </a:custGeom>
          <a:no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3" name="Content Placeholder 12">
            <a:extLst>
              <a:ext uri="{FF2B5EF4-FFF2-40B4-BE49-F238E27FC236}">
                <a16:creationId xmlns:a16="http://schemas.microsoft.com/office/drawing/2014/main" id="{19B66BC6-92C5-9449-84DE-70DC29ABD954}"/>
              </a:ext>
            </a:extLst>
          </p:cNvPr>
          <p:cNvSpPr txBox="1">
            <a:spLocks noChangeArrowheads="1"/>
          </p:cNvSpPr>
          <p:nvPr/>
        </p:nvSpPr>
        <p:spPr bwMode="auto">
          <a:xfrm>
            <a:off x="4297550" y="1564505"/>
            <a:ext cx="56515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Arial Regular"/>
                <a:cs typeface="Arial" panose="020B0604020202020204" pitchFamily="34" charset="0"/>
              </a:rPr>
              <a:t>p&lt;0.001</a:t>
            </a:r>
          </a:p>
        </p:txBody>
      </p:sp>
      <p:sp>
        <p:nvSpPr>
          <p:cNvPr id="44" name="Content Placeholder 12">
            <a:extLst>
              <a:ext uri="{FF2B5EF4-FFF2-40B4-BE49-F238E27FC236}">
                <a16:creationId xmlns:a16="http://schemas.microsoft.com/office/drawing/2014/main" id="{4D498778-36B9-E445-9A93-995BD7D2D499}"/>
              </a:ext>
            </a:extLst>
          </p:cNvPr>
          <p:cNvSpPr txBox="1">
            <a:spLocks noChangeArrowheads="1"/>
          </p:cNvSpPr>
          <p:nvPr/>
        </p:nvSpPr>
        <p:spPr bwMode="auto">
          <a:xfrm rot="16200000">
            <a:off x="1700848" y="2860259"/>
            <a:ext cx="2071688" cy="22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ctr" defTabSz="914400" rtl="0" eaLnBrk="1" fontAlgn="base" latinLnBrk="0" hangingPunct="1">
              <a:lnSpc>
                <a:spcPct val="100000"/>
              </a:lnSpc>
              <a:spcBef>
                <a:spcPct val="0"/>
              </a:spcBef>
              <a:spcAft>
                <a:spcPts val="3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 </a:t>
            </a:r>
            <a:r>
              <a:rPr kumimoji="0" lang="de-DE" altLang="en-US" sz="8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patients</a:t>
            </a:r>
            <a:endPar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endParaRPr>
          </a:p>
        </p:txBody>
      </p:sp>
      <p:sp>
        <p:nvSpPr>
          <p:cNvPr id="45" name="Content Placeholder 12">
            <a:extLst>
              <a:ext uri="{FF2B5EF4-FFF2-40B4-BE49-F238E27FC236}">
                <a16:creationId xmlns:a16="http://schemas.microsoft.com/office/drawing/2014/main" id="{6D305827-A1FA-6943-ABAA-DD3201B993C9}"/>
              </a:ext>
            </a:extLst>
          </p:cNvPr>
          <p:cNvSpPr txBox="1">
            <a:spLocks noChangeArrowheads="1"/>
          </p:cNvSpPr>
          <p:nvPr/>
        </p:nvSpPr>
        <p:spPr bwMode="auto">
          <a:xfrm>
            <a:off x="2704765" y="1897701"/>
            <a:ext cx="261376" cy="236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r" defTabSz="914400" rtl="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10</a:t>
            </a:r>
          </a:p>
          <a:p>
            <a:pPr marL="138113" marR="0" lvl="0" indent="-138113" algn="r" defTabSz="914400" rtl="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8</a:t>
            </a:r>
          </a:p>
          <a:p>
            <a:pPr marL="138113" marR="0" lvl="0" indent="-138113" algn="r" defTabSz="914400" rtl="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6</a:t>
            </a:r>
          </a:p>
          <a:p>
            <a:pPr marL="138113" marR="0" lvl="0" indent="-138113" algn="r" defTabSz="914400" rtl="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4</a:t>
            </a:r>
          </a:p>
          <a:p>
            <a:pPr marL="138113" marR="0" lvl="0" indent="-138113" algn="r" defTabSz="914400" rtl="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2</a:t>
            </a:r>
          </a:p>
          <a:p>
            <a:pPr marL="138113" marR="0" lvl="0" indent="-138113" algn="r" defTabSz="914400" rtl="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0</a:t>
            </a:r>
          </a:p>
          <a:p>
            <a:pPr marL="138113" marR="0" lvl="0" indent="-138113" algn="r" defTabSz="914400" rtl="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-2</a:t>
            </a:r>
          </a:p>
          <a:p>
            <a:pPr marL="138113" marR="0" lvl="0" indent="-138113" algn="r" defTabSz="914400" rtl="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-4</a:t>
            </a:r>
          </a:p>
          <a:p>
            <a:pPr marL="138113" marR="0" lvl="0" indent="-138113" algn="r" defTabSz="914400" rtl="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-6</a:t>
            </a:r>
          </a:p>
          <a:p>
            <a:pPr marL="138113" marR="0" lvl="0" indent="-138113" algn="r" defTabSz="914400" rtl="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-8</a:t>
            </a:r>
          </a:p>
          <a:p>
            <a:pPr marL="138113" marR="0" lvl="0" indent="-138113" algn="r" defTabSz="914400" rtl="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de-DE" altLang="en-US" sz="8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-10</a:t>
            </a:r>
          </a:p>
        </p:txBody>
      </p:sp>
      <p:sp>
        <p:nvSpPr>
          <p:cNvPr id="46" name="Content Placeholder 12">
            <a:extLst>
              <a:ext uri="{FF2B5EF4-FFF2-40B4-BE49-F238E27FC236}">
                <a16:creationId xmlns:a16="http://schemas.microsoft.com/office/drawing/2014/main" id="{98A1BF60-2AAC-574A-8751-D4DE393AFA47}"/>
              </a:ext>
            </a:extLst>
          </p:cNvPr>
          <p:cNvSpPr txBox="1">
            <a:spLocks noChangeArrowheads="1"/>
          </p:cNvSpPr>
          <p:nvPr/>
        </p:nvSpPr>
        <p:spPr bwMode="auto">
          <a:xfrm>
            <a:off x="428624" y="1089025"/>
            <a:ext cx="1914413" cy="3580775"/>
          </a:xfrm>
          <a:prstGeom prst="rect">
            <a:avLst/>
          </a:prstGeom>
          <a:solidFill>
            <a:schemeClr val="tx1"/>
          </a:solidFill>
          <a:ln>
            <a:noFill/>
          </a:ln>
        </p:spPr>
        <p:txBody>
          <a:bodyPr lIns="144000" tIns="144000" rIns="144000" bIns="144000"/>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0" marR="0" lvl="0" indent="0" algn="l" defTabSz="914400" rtl="0" eaLnBrk="0" fontAlgn="base" latinLnBrk="0" hangingPunct="0">
              <a:lnSpc>
                <a:spcPct val="100000"/>
              </a:lnSpc>
              <a:spcBef>
                <a:spcPts val="100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err="1">
                <a:ln>
                  <a:noFill/>
                </a:ln>
                <a:solidFill>
                  <a:srgbClr val="FFFFFF"/>
                </a:solidFill>
                <a:effectLst/>
                <a:uLnTx/>
                <a:uFillTx/>
                <a:latin typeface="Arial Regular"/>
                <a:ea typeface="+mn-ea"/>
                <a:cs typeface="+mn-cs"/>
              </a:rPr>
              <a:t>EoE</a:t>
            </a:r>
            <a:r>
              <a:rPr kumimoji="0" lang="en-US" altLang="en-US" sz="1200" b="0" i="0" u="none" strike="noStrike" kern="1200" cap="none" spc="0" normalizeH="0" baseline="0" noProof="0" dirty="0">
                <a:ln>
                  <a:noFill/>
                </a:ln>
                <a:solidFill>
                  <a:srgbClr val="FFFFFF"/>
                </a:solidFill>
                <a:effectLst/>
                <a:uLnTx/>
                <a:uFillTx/>
                <a:latin typeface="Arial Regular"/>
                <a:ea typeface="+mn-ea"/>
                <a:cs typeface="+mn-cs"/>
              </a:rPr>
              <a:t>-QoL-A significantly improved in all domains with </a:t>
            </a:r>
            <a:r>
              <a:rPr kumimoji="0" lang="en-US" altLang="en-US" sz="1200" b="0" i="0" u="none" strike="noStrike" kern="1200" cap="none" spc="0" normalizeH="0" baseline="0" noProof="0" dirty="0" err="1">
                <a:ln>
                  <a:noFill/>
                </a:ln>
                <a:solidFill>
                  <a:srgbClr val="FFFFFF"/>
                </a:solidFill>
                <a:effectLst/>
                <a:uLnTx/>
                <a:uFillTx/>
                <a:latin typeface="Arial Regular"/>
                <a:ea typeface="+mn-ea"/>
                <a:cs typeface="+mn-cs"/>
              </a:rPr>
              <a:t>Jorveza</a:t>
            </a:r>
            <a:r>
              <a:rPr kumimoji="0" lang="en-US" altLang="en-US" sz="1200" b="0" i="0" u="none" strike="noStrike" kern="1200" cap="none" spc="0" normalizeH="0" baseline="0" noProof="0" dirty="0">
                <a:ln>
                  <a:noFill/>
                </a:ln>
                <a:solidFill>
                  <a:srgbClr val="FFFFFF"/>
                </a:solidFill>
                <a:effectLst/>
                <a:uLnTx/>
                <a:uFillTx/>
                <a:latin typeface="Arial Regular"/>
                <a:ea typeface="+mn-ea"/>
                <a:cs typeface="+mn-cs"/>
              </a:rPr>
              <a:t> 0.5 mg and 1 mg twice daily, but deteriorated </a:t>
            </a:r>
            <a:br>
              <a:rPr kumimoji="0" lang="en-US" altLang="en-US" sz="1200" b="0" i="0" u="none" strike="noStrike" kern="1200" cap="none" spc="0" normalizeH="0" baseline="0" noProof="0" dirty="0">
                <a:ln>
                  <a:noFill/>
                </a:ln>
                <a:solidFill>
                  <a:srgbClr val="FFFFFF"/>
                </a:solidFill>
                <a:effectLst/>
                <a:uLnTx/>
                <a:uFillTx/>
                <a:latin typeface="Arial Regular"/>
                <a:ea typeface="+mn-ea"/>
                <a:cs typeface="+mn-cs"/>
              </a:rPr>
            </a:br>
            <a:r>
              <a:rPr kumimoji="0" lang="en-US" altLang="en-US" sz="1200" b="0" i="0" u="none" strike="noStrike" kern="1200" cap="none" spc="0" normalizeH="0" baseline="0" noProof="0" dirty="0">
                <a:ln>
                  <a:noFill/>
                </a:ln>
                <a:solidFill>
                  <a:srgbClr val="FFFFFF"/>
                </a:solidFill>
                <a:effectLst/>
                <a:uLnTx/>
                <a:uFillTx/>
                <a:latin typeface="Arial Regular"/>
                <a:ea typeface="+mn-ea"/>
                <a:cs typeface="+mn-cs"/>
              </a:rPr>
              <a:t>with placebo </a:t>
            </a:r>
          </a:p>
        </p:txBody>
      </p:sp>
      <p:sp>
        <p:nvSpPr>
          <p:cNvPr id="48" name="Content Placeholder 12">
            <a:extLst>
              <a:ext uri="{FF2B5EF4-FFF2-40B4-BE49-F238E27FC236}">
                <a16:creationId xmlns:a16="http://schemas.microsoft.com/office/drawing/2014/main" id="{30EB779B-2F81-B847-9C9A-9829E4F1E9C5}"/>
              </a:ext>
            </a:extLst>
          </p:cNvPr>
          <p:cNvSpPr txBox="1">
            <a:spLocks noChangeArrowheads="1"/>
          </p:cNvSpPr>
          <p:nvPr/>
        </p:nvSpPr>
        <p:spPr bwMode="auto">
          <a:xfrm>
            <a:off x="6659563" y="5663209"/>
            <a:ext cx="2024403" cy="66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0" marR="0" lvl="0" indent="0" algn="l"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en-GB" sz="900" b="0" i="0" u="none" strike="noStrike" kern="1200" cap="none" spc="0" normalizeH="0" baseline="0" noProof="0" dirty="0" err="1">
                <a:ln>
                  <a:noFill/>
                </a:ln>
                <a:solidFill>
                  <a:srgbClr val="FFFFFF"/>
                </a:solidFill>
                <a:effectLst/>
                <a:uLnTx/>
                <a:uFillTx/>
                <a:latin typeface="Arial Regular"/>
                <a:ea typeface="+mn-ea"/>
                <a:cs typeface="+mn-cs"/>
              </a:rPr>
              <a:t>EoE</a:t>
            </a:r>
            <a:r>
              <a:rPr kumimoji="0" lang="en-GB" sz="900" b="0" i="0" u="none" strike="noStrike" kern="1200" cap="none" spc="0" normalizeH="0" baseline="0" noProof="0" dirty="0">
                <a:ln>
                  <a:noFill/>
                </a:ln>
                <a:solidFill>
                  <a:srgbClr val="FFFFFF"/>
                </a:solidFill>
                <a:effectLst/>
                <a:uLnTx/>
                <a:uFillTx/>
                <a:latin typeface="Arial Regular"/>
                <a:ea typeface="+mn-ea"/>
                <a:cs typeface="+mn-cs"/>
              </a:rPr>
              <a:t>: eosinophilic oesophagitis</a:t>
            </a:r>
          </a:p>
          <a:p>
            <a:pPr marL="0" marR="0" lvl="0" indent="0" algn="l"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en-GB" altLang="en-US" sz="900" b="0" i="0" u="none" strike="noStrike" kern="1200" cap="none" spc="0" normalizeH="0" baseline="0" noProof="0" dirty="0" err="1">
                <a:ln>
                  <a:noFill/>
                </a:ln>
                <a:solidFill>
                  <a:srgbClr val="FFFFFF"/>
                </a:solidFill>
                <a:effectLst/>
                <a:uLnTx/>
                <a:uFillTx/>
                <a:latin typeface="Arial" panose="020B0604020202020204" pitchFamily="34" charset="0"/>
                <a:ea typeface="Arial Regular"/>
                <a:cs typeface="Arial" panose="020B0604020202020204" pitchFamily="34" charset="0"/>
              </a:rPr>
              <a:t>EoE</a:t>
            </a:r>
            <a:r>
              <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-QoL-A: </a:t>
            </a:r>
            <a:r>
              <a:rPr kumimoji="0" lang="en-GB" sz="900" b="0" i="0" u="none" strike="noStrike" kern="1200" cap="none" spc="0" normalizeH="0" baseline="0" noProof="0" dirty="0">
                <a:ln>
                  <a:noFill/>
                </a:ln>
                <a:solidFill>
                  <a:srgbClr val="FFFFFF"/>
                </a:solidFill>
                <a:effectLst/>
                <a:uLnTx/>
                <a:uFillTx/>
                <a:latin typeface="Arial Regular"/>
                <a:ea typeface="+mn-ea"/>
                <a:cs typeface="+mn-cs"/>
              </a:rPr>
              <a:t>Eosinophilic Oesophagitis </a:t>
            </a:r>
            <a:r>
              <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Quality of Life Scale for Adults</a:t>
            </a:r>
          </a:p>
          <a:p>
            <a:pPr marL="0" marR="0" lvl="0" indent="0" algn="l"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QoL: quality of life</a:t>
            </a:r>
          </a:p>
        </p:txBody>
      </p:sp>
      <p:cxnSp>
        <p:nvCxnSpPr>
          <p:cNvPr id="32" name="Straight Connector 31">
            <a:extLst>
              <a:ext uri="{FF2B5EF4-FFF2-40B4-BE49-F238E27FC236}">
                <a16:creationId xmlns:a16="http://schemas.microsoft.com/office/drawing/2014/main" id="{3162AF5C-B441-A249-9192-AB44BE60855A}"/>
              </a:ext>
            </a:extLst>
          </p:cNvPr>
          <p:cNvCxnSpPr>
            <a:cxnSpLocks/>
          </p:cNvCxnSpPr>
          <p:nvPr/>
        </p:nvCxnSpPr>
        <p:spPr>
          <a:xfrm flipH="1">
            <a:off x="3103747" y="2951553"/>
            <a:ext cx="285429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ctangle 1">
            <a:extLst>
              <a:ext uri="{FF2B5EF4-FFF2-40B4-BE49-F238E27FC236}">
                <a16:creationId xmlns:a16="http://schemas.microsoft.com/office/drawing/2014/main" id="{4A9D351A-66A7-AA44-B2AD-ADA8AA377C32}"/>
              </a:ext>
            </a:extLst>
          </p:cNvPr>
          <p:cNvSpPr>
            <a:spLocks noChangeArrowheads="1"/>
          </p:cNvSpPr>
          <p:nvPr/>
        </p:nvSpPr>
        <p:spPr bwMode="auto">
          <a:xfrm>
            <a:off x="428625" y="249095"/>
            <a:ext cx="61497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742950" indent="-28575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0" marR="0" lvl="0" indent="0" algn="l" defTabSz="914400" rtl="0" eaLnBrk="0" fontAlgn="base" latinLnBrk="0" hangingPunct="0">
              <a:lnSpc>
                <a:spcPct val="100000"/>
              </a:lnSpc>
              <a:spcBef>
                <a:spcPts val="100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err="1">
                <a:ln>
                  <a:noFill/>
                </a:ln>
                <a:solidFill>
                  <a:srgbClr val="007E93"/>
                </a:solidFill>
                <a:effectLst/>
                <a:uLnTx/>
                <a:uFillTx/>
                <a:latin typeface="Arial Regular"/>
                <a:ea typeface="+mn-ea"/>
                <a:cs typeface="+mn-cs"/>
              </a:rPr>
              <a:t>Jorveza</a:t>
            </a:r>
            <a:r>
              <a:rPr kumimoji="0" lang="en-US" altLang="en-US" sz="1800" b="1" i="0" u="none" strike="noStrike" kern="1200" cap="none" spc="0" normalizeH="0" baseline="0" noProof="0" dirty="0">
                <a:ln>
                  <a:noFill/>
                </a:ln>
                <a:solidFill>
                  <a:srgbClr val="007E93"/>
                </a:solidFill>
                <a:effectLst/>
                <a:uLnTx/>
                <a:uFillTx/>
                <a:latin typeface="Arial Regular"/>
                <a:ea typeface="+mn-ea"/>
                <a:cs typeface="+mn-cs"/>
              </a:rPr>
              <a:t> can reduce the emotional and social toll of </a:t>
            </a:r>
            <a:r>
              <a:rPr kumimoji="0" lang="en-US" altLang="en-US" sz="1800" b="1" i="0" u="none" strike="noStrike" kern="1200" cap="none" spc="0" normalizeH="0" baseline="0" noProof="0" dirty="0" err="1">
                <a:ln>
                  <a:noFill/>
                </a:ln>
                <a:solidFill>
                  <a:srgbClr val="007E93"/>
                </a:solidFill>
                <a:effectLst/>
                <a:uLnTx/>
                <a:uFillTx/>
                <a:latin typeface="Arial Regular"/>
                <a:ea typeface="+mn-ea"/>
                <a:cs typeface="+mn-cs"/>
              </a:rPr>
              <a:t>EoE</a:t>
            </a:r>
            <a:r>
              <a:rPr kumimoji="0" lang="en-US" altLang="en-US" sz="1800" b="1" i="0" u="none" strike="noStrike" kern="1200" cap="none" spc="0" normalizeH="0" baseline="0" noProof="0" dirty="0">
                <a:ln>
                  <a:noFill/>
                </a:ln>
                <a:solidFill>
                  <a:srgbClr val="007E93"/>
                </a:solidFill>
                <a:effectLst/>
                <a:uLnTx/>
                <a:uFillTx/>
                <a:latin typeface="Arial Regular"/>
                <a:ea typeface="+mn-ea"/>
                <a:cs typeface="+mn-cs"/>
              </a:rPr>
              <a:t> long-term (</a:t>
            </a:r>
            <a:r>
              <a:rPr kumimoji="0" lang="en-US" altLang="en-US" sz="1800" b="1" i="0" u="none" strike="noStrike" kern="1200" cap="none" spc="0" normalizeH="0" baseline="0" noProof="0" dirty="0" err="1">
                <a:ln>
                  <a:noFill/>
                </a:ln>
                <a:solidFill>
                  <a:srgbClr val="007E93"/>
                </a:solidFill>
                <a:effectLst/>
                <a:uLnTx/>
                <a:uFillTx/>
                <a:latin typeface="Arial Regular"/>
                <a:ea typeface="+mn-ea"/>
                <a:cs typeface="+mn-cs"/>
              </a:rPr>
              <a:t>EoE</a:t>
            </a:r>
            <a:r>
              <a:rPr kumimoji="0" lang="en-US" altLang="en-US" sz="1800" b="1" i="0" u="none" strike="noStrike" kern="1200" cap="none" spc="0" normalizeH="0" baseline="0" noProof="0" dirty="0">
                <a:ln>
                  <a:noFill/>
                </a:ln>
                <a:solidFill>
                  <a:srgbClr val="007E93"/>
                </a:solidFill>
                <a:effectLst/>
                <a:uLnTx/>
                <a:uFillTx/>
                <a:latin typeface="Arial Regular"/>
                <a:ea typeface="+mn-ea"/>
                <a:cs typeface="+mn-cs"/>
              </a:rPr>
              <a:t>-QoL-A )</a:t>
            </a:r>
            <a:r>
              <a:rPr kumimoji="0" lang="en-US" altLang="en-US" sz="1800" b="1" i="0" u="none" strike="noStrike" kern="1200" cap="none" spc="0" normalizeH="0" baseline="30000" noProof="0" dirty="0">
                <a:ln>
                  <a:noFill/>
                </a:ln>
                <a:solidFill>
                  <a:srgbClr val="007E93"/>
                </a:solidFill>
                <a:effectLst/>
                <a:uLnTx/>
                <a:uFillTx/>
                <a:latin typeface="Arial Regular"/>
                <a:ea typeface="+mn-ea"/>
                <a:cs typeface="+mn-cs"/>
              </a:rPr>
              <a:t>1</a:t>
            </a:r>
          </a:p>
        </p:txBody>
      </p:sp>
      <p:sp>
        <p:nvSpPr>
          <p:cNvPr id="39" name="Title 3">
            <a:extLst>
              <a:ext uri="{FF2B5EF4-FFF2-40B4-BE49-F238E27FC236}">
                <a16:creationId xmlns:a16="http://schemas.microsoft.com/office/drawing/2014/main" id="{2EA40374-C444-EF40-99E3-FDA25B2B63FF}"/>
              </a:ext>
            </a:extLst>
          </p:cNvPr>
          <p:cNvSpPr txBox="1">
            <a:spLocks/>
          </p:cNvSpPr>
          <p:nvPr/>
        </p:nvSpPr>
        <p:spPr>
          <a:xfrm>
            <a:off x="2456205" y="1091896"/>
            <a:ext cx="5872146" cy="384741"/>
          </a:xfrm>
          <a:prstGeom prst="rect">
            <a:avLst/>
          </a:prstGeom>
          <a:solidFill>
            <a:schemeClr val="tx1"/>
          </a:solid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altLang="en-US" sz="1400" b="1"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Change from baseline in </a:t>
            </a:r>
            <a:r>
              <a:rPr kumimoji="0" lang="en-GB" altLang="en-US" sz="1400" b="1" i="0" u="none" strike="noStrike" kern="1200" cap="none" spc="0" normalizeH="0" baseline="0" noProof="0" dirty="0" err="1">
                <a:ln>
                  <a:noFill/>
                </a:ln>
                <a:solidFill>
                  <a:srgbClr val="FFFFFF"/>
                </a:solidFill>
                <a:effectLst/>
                <a:uLnTx/>
                <a:uFillTx/>
                <a:latin typeface="Arial" panose="020B0604020202020204" pitchFamily="34" charset="0"/>
                <a:ea typeface="Arial Regular"/>
                <a:cs typeface="Arial" panose="020B0604020202020204" pitchFamily="34" charset="0"/>
              </a:rPr>
              <a:t>EoE</a:t>
            </a:r>
            <a:r>
              <a:rPr kumimoji="0" lang="en-GB" altLang="en-US" sz="1400" b="1"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-QoL-A 30 score at week 48</a:t>
            </a:r>
          </a:p>
        </p:txBody>
      </p:sp>
      <p:sp>
        <p:nvSpPr>
          <p:cNvPr id="2" name="Content Placeholder 12">
            <a:extLst>
              <a:ext uri="{FF2B5EF4-FFF2-40B4-BE49-F238E27FC236}">
                <a16:creationId xmlns:a16="http://schemas.microsoft.com/office/drawing/2014/main" id="{E8BAB6F4-1556-8789-EB67-E59956FFF417}"/>
              </a:ext>
            </a:extLst>
          </p:cNvPr>
          <p:cNvSpPr txBox="1">
            <a:spLocks noChangeArrowheads="1"/>
          </p:cNvSpPr>
          <p:nvPr/>
        </p:nvSpPr>
        <p:spPr bwMode="auto">
          <a:xfrm>
            <a:off x="431825" y="5663209"/>
            <a:ext cx="4860293" cy="36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l" defTabSz="914400" rtl="0" eaLnBrk="1" fontAlgn="base" latinLnBrk="0" hangingPunct="1">
              <a:lnSpc>
                <a:spcPct val="100000"/>
              </a:lnSpc>
              <a:spcBef>
                <a:spcPct val="0"/>
              </a:spcBef>
              <a:spcAft>
                <a:spcPts val="300"/>
              </a:spcAft>
              <a:buClrTx/>
              <a:buSzTx/>
              <a:buFont typeface="Arial" panose="020B0604020202020204" pitchFamily="34" charset="0"/>
              <a:buAutoNum type="arabicPeriod"/>
              <a:tabLst/>
              <a:defRPr/>
            </a:pPr>
            <a:r>
              <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Straumann A </a:t>
            </a:r>
            <a:r>
              <a:rPr kumimoji="0" lang="en-GB" altLang="en-US" sz="900" b="0" i="1"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et al</a:t>
            </a:r>
            <a:r>
              <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 Gastroenterology 2020; 159(5): 1672-85.</a:t>
            </a:r>
          </a:p>
        </p:txBody>
      </p:sp>
    </p:spTree>
    <p:extLst>
      <p:ext uri="{BB962C8B-B14F-4D97-AF65-F5344CB8AC3E}">
        <p14:creationId xmlns:p14="http://schemas.microsoft.com/office/powerpoint/2010/main" val="118993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882735-51DB-6B4A-FAED-13AEC06A0B7B}"/>
              </a:ext>
            </a:extLst>
          </p:cNvPr>
          <p:cNvPicPr>
            <a:picLocks noChangeAspect="1"/>
          </p:cNvPicPr>
          <p:nvPr/>
        </p:nvPicPr>
        <p:blipFill rotWithShape="1">
          <a:blip r:embed="rId2"/>
          <a:srcRect l="-1" t="-1" r="-968" b="24953"/>
          <a:stretch/>
        </p:blipFill>
        <p:spPr>
          <a:xfrm>
            <a:off x="429181" y="2224811"/>
            <a:ext cx="8112000" cy="3217288"/>
          </a:xfrm>
          <a:prstGeom prst="rect">
            <a:avLst/>
          </a:prstGeom>
        </p:spPr>
      </p:pic>
      <p:sp>
        <p:nvSpPr>
          <p:cNvPr id="81" name="Content Placeholder 12">
            <a:extLst>
              <a:ext uri="{FF2B5EF4-FFF2-40B4-BE49-F238E27FC236}">
                <a16:creationId xmlns:a16="http://schemas.microsoft.com/office/drawing/2014/main" id="{80B6CBFE-FB22-2E43-BF55-3BD07CE5E889}"/>
              </a:ext>
            </a:extLst>
          </p:cNvPr>
          <p:cNvSpPr txBox="1">
            <a:spLocks noChangeArrowheads="1"/>
          </p:cNvSpPr>
          <p:nvPr/>
        </p:nvSpPr>
        <p:spPr bwMode="auto">
          <a:xfrm>
            <a:off x="428624" y="1089025"/>
            <a:ext cx="7382132" cy="9937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82563" marR="0" lvl="0" indent="-182563" algn="l" defTabSz="914400" rtl="0" eaLnBrk="0" fontAlgn="base" latinLnBrk="0" hangingPunct="0">
              <a:lnSpc>
                <a:spcPct val="100000"/>
              </a:lnSpc>
              <a:spcBef>
                <a:spcPts val="1000"/>
              </a:spcBef>
              <a:spcAft>
                <a:spcPct val="0"/>
              </a:spcAft>
              <a:buClrTx/>
              <a:buSzTx/>
              <a:defRPr/>
            </a:pPr>
            <a:r>
              <a:rPr kumimoji="0" lang="en-US" altLang="en-US" sz="1400" b="0" i="0" u="none" strike="noStrike" kern="1200" cap="none" spc="0" normalizeH="0" baseline="0" noProof="0" dirty="0">
                <a:ln>
                  <a:noFill/>
                </a:ln>
                <a:effectLst/>
                <a:uLnTx/>
                <a:uFillTx/>
                <a:latin typeface="Arial Regular"/>
                <a:ea typeface="+mn-ea"/>
                <a:cs typeface="+mn-cs"/>
              </a:rPr>
              <a:t>The </a:t>
            </a:r>
            <a:r>
              <a:rPr kumimoji="0" lang="en-US" altLang="en-US" sz="1400" b="0" i="0" u="none" strike="noStrike" kern="1200" cap="none" spc="0" normalizeH="0" baseline="0" noProof="0" dirty="0" err="1">
                <a:ln>
                  <a:noFill/>
                </a:ln>
                <a:effectLst/>
                <a:uLnTx/>
                <a:uFillTx/>
                <a:latin typeface="Arial Regular"/>
                <a:ea typeface="+mn-ea"/>
                <a:cs typeface="+mn-cs"/>
              </a:rPr>
              <a:t>modSHS</a:t>
            </a:r>
            <a:r>
              <a:rPr kumimoji="0" lang="en-US" altLang="en-US" sz="1400" b="0" i="0" u="none" strike="noStrike" kern="1200" cap="none" spc="0" normalizeH="0" baseline="0" noProof="0" dirty="0">
                <a:ln>
                  <a:noFill/>
                </a:ln>
                <a:effectLst/>
                <a:uLnTx/>
                <a:uFillTx/>
                <a:latin typeface="Arial Regular"/>
                <a:ea typeface="+mn-ea"/>
                <a:cs typeface="+mn-cs"/>
              </a:rPr>
              <a:t> is a responsive measure of subjective health that has been previously used in ulcerative colitis, collagenous colitis and Crohn’s disease patients</a:t>
            </a:r>
          </a:p>
          <a:p>
            <a:pPr marL="182563" marR="0" lvl="0" indent="-182563" algn="l" defTabSz="914400" rtl="0" eaLnBrk="0" fontAlgn="base" latinLnBrk="0" hangingPunct="0">
              <a:lnSpc>
                <a:spcPct val="100000"/>
              </a:lnSpc>
              <a:spcBef>
                <a:spcPts val="1000"/>
              </a:spcBef>
              <a:spcAft>
                <a:spcPct val="0"/>
              </a:spcAft>
              <a:buClrTx/>
              <a:buSzTx/>
              <a:defRPr/>
            </a:pPr>
            <a:r>
              <a:rPr kumimoji="0" lang="en-US" altLang="en-US" sz="1400" b="0" i="0" u="none" strike="noStrike" kern="1200" cap="none" spc="0" normalizeH="0" baseline="0" noProof="0" dirty="0">
                <a:ln>
                  <a:noFill/>
                </a:ln>
                <a:effectLst/>
                <a:uLnTx/>
                <a:uFillTx/>
                <a:latin typeface="Arial Regular"/>
                <a:ea typeface="+mn-ea"/>
                <a:cs typeface="+mn-cs"/>
              </a:rPr>
              <a:t>A significant and clinically relevant deterioration in all four QoL scales was observed in the placebo group </a:t>
            </a:r>
          </a:p>
        </p:txBody>
      </p:sp>
      <p:sp>
        <p:nvSpPr>
          <p:cNvPr id="26" name="Content Placeholder 12">
            <a:extLst>
              <a:ext uri="{FF2B5EF4-FFF2-40B4-BE49-F238E27FC236}">
                <a16:creationId xmlns:a16="http://schemas.microsoft.com/office/drawing/2014/main" id="{43861B28-F178-1548-8FE4-7B22460CBBA2}"/>
              </a:ext>
            </a:extLst>
          </p:cNvPr>
          <p:cNvSpPr txBox="1">
            <a:spLocks noChangeArrowheads="1"/>
          </p:cNvSpPr>
          <p:nvPr/>
        </p:nvSpPr>
        <p:spPr bwMode="auto">
          <a:xfrm>
            <a:off x="6659563" y="5653611"/>
            <a:ext cx="1947751" cy="50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0" marR="0" lvl="0" indent="0" algn="l"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en-GB" sz="900" b="0" i="0" u="none" strike="noStrike" kern="1200" cap="none" spc="0" normalizeH="0" baseline="0" noProof="0" dirty="0" err="1">
                <a:ln>
                  <a:noFill/>
                </a:ln>
                <a:solidFill>
                  <a:srgbClr val="FFFFFF"/>
                </a:solidFill>
                <a:effectLst/>
                <a:uLnTx/>
                <a:uFillTx/>
                <a:latin typeface="Arial Regular"/>
                <a:ea typeface="+mn-ea"/>
                <a:cs typeface="+mn-cs"/>
              </a:rPr>
              <a:t>EoE</a:t>
            </a:r>
            <a:r>
              <a:rPr kumimoji="0" lang="en-GB" sz="900" b="0" i="0" u="none" strike="noStrike" kern="1200" cap="none" spc="0" normalizeH="0" baseline="0" noProof="0" dirty="0">
                <a:ln>
                  <a:noFill/>
                </a:ln>
                <a:solidFill>
                  <a:srgbClr val="FFFFFF"/>
                </a:solidFill>
                <a:effectLst/>
                <a:uLnTx/>
                <a:uFillTx/>
                <a:latin typeface="Arial Regular"/>
                <a:ea typeface="+mn-ea"/>
                <a:cs typeface="+mn-cs"/>
              </a:rPr>
              <a:t>: eosinophilic oesophagitis</a:t>
            </a:r>
          </a:p>
          <a:p>
            <a:pPr marL="0" marR="0" lvl="0" indent="0" algn="l"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en-GB" altLang="en-US" sz="900" b="0" i="0" u="none" strike="noStrike" kern="1200" cap="none" spc="0" normalizeH="0" baseline="0" noProof="0" dirty="0" err="1">
                <a:ln>
                  <a:noFill/>
                </a:ln>
                <a:solidFill>
                  <a:srgbClr val="FFFFFF"/>
                </a:solidFill>
                <a:effectLst/>
                <a:uLnTx/>
                <a:uFillTx/>
                <a:latin typeface="Arial" panose="020B0604020202020204" pitchFamily="34" charset="0"/>
                <a:ea typeface="Arial Regular"/>
                <a:cs typeface="Arial" panose="020B0604020202020204" pitchFamily="34" charset="0"/>
              </a:rPr>
              <a:t>modSHS</a:t>
            </a:r>
            <a:r>
              <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 modified Short Health Scale</a:t>
            </a:r>
          </a:p>
          <a:p>
            <a:pPr marL="0" marR="0" lvl="0" indent="0" algn="l"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QoL: quality of life</a:t>
            </a:r>
          </a:p>
          <a:p>
            <a:pPr marL="0" marR="0" lvl="0" indent="0" algn="l" defTabSz="914400" rtl="0" eaLnBrk="1" fontAlgn="base" latinLnBrk="0" hangingPunct="1">
              <a:lnSpc>
                <a:spcPct val="100000"/>
              </a:lnSpc>
              <a:spcBef>
                <a:spcPct val="0"/>
              </a:spcBef>
              <a:spcAft>
                <a:spcPts val="0"/>
              </a:spcAft>
              <a:buClrTx/>
              <a:buSzTx/>
              <a:buFont typeface="Arial" panose="020B0604020202020204" pitchFamily="34" charset="0"/>
              <a:buNone/>
              <a:tabLst/>
              <a:defRPr/>
            </a:pPr>
            <a:endPar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endParaRPr>
          </a:p>
        </p:txBody>
      </p:sp>
      <p:cxnSp>
        <p:nvCxnSpPr>
          <p:cNvPr id="28" name="Straight Connector 27">
            <a:extLst>
              <a:ext uri="{FF2B5EF4-FFF2-40B4-BE49-F238E27FC236}">
                <a16:creationId xmlns:a16="http://schemas.microsoft.com/office/drawing/2014/main" id="{A52C8A13-DEF7-8641-B075-2C27D2D1DB86}"/>
              </a:ext>
            </a:extLst>
          </p:cNvPr>
          <p:cNvCxnSpPr>
            <a:cxnSpLocks/>
          </p:cNvCxnSpPr>
          <p:nvPr/>
        </p:nvCxnSpPr>
        <p:spPr>
          <a:xfrm>
            <a:off x="889502" y="2827500"/>
            <a:ext cx="0" cy="192173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80A07F8-95F2-DF4B-8347-4E75F2B330EA}"/>
              </a:ext>
            </a:extLst>
          </p:cNvPr>
          <p:cNvSpPr/>
          <p:nvPr/>
        </p:nvSpPr>
        <p:spPr>
          <a:xfrm>
            <a:off x="1512281" y="4418335"/>
            <a:ext cx="306584" cy="628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sp>
        <p:nvSpPr>
          <p:cNvPr id="30" name="Content Placeholder 12">
            <a:extLst>
              <a:ext uri="{FF2B5EF4-FFF2-40B4-BE49-F238E27FC236}">
                <a16:creationId xmlns:a16="http://schemas.microsoft.com/office/drawing/2014/main" id="{E0B4B98A-FEC0-7C44-AC5A-05D46B0CF0B5}"/>
              </a:ext>
            </a:extLst>
          </p:cNvPr>
          <p:cNvSpPr txBox="1">
            <a:spLocks noChangeArrowheads="1"/>
          </p:cNvSpPr>
          <p:nvPr/>
        </p:nvSpPr>
        <p:spPr bwMode="auto">
          <a:xfrm>
            <a:off x="1101034" y="4699577"/>
            <a:ext cx="331745" cy="21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1100" b="1" i="0" u="none" strike="noStrike" kern="1200" cap="none" spc="0" normalizeH="0" baseline="0" noProof="0" dirty="0">
                <a:ln>
                  <a:noFill/>
                </a:ln>
                <a:solidFill>
                  <a:srgbClr val="007E93"/>
                </a:solidFill>
                <a:effectLst/>
                <a:uLnTx/>
                <a:uFillTx/>
                <a:latin typeface="Arial Regular"/>
                <a:ea typeface="Arial Regular"/>
                <a:cs typeface="Arial Regular"/>
              </a:rPr>
              <a:t>-3</a:t>
            </a:r>
          </a:p>
        </p:txBody>
      </p:sp>
      <p:sp>
        <p:nvSpPr>
          <p:cNvPr id="31" name="Rectangle 30">
            <a:extLst>
              <a:ext uri="{FF2B5EF4-FFF2-40B4-BE49-F238E27FC236}">
                <a16:creationId xmlns:a16="http://schemas.microsoft.com/office/drawing/2014/main" id="{1A07D403-1544-994C-B1E6-482DC42EFC06}"/>
              </a:ext>
            </a:extLst>
          </p:cNvPr>
          <p:cNvSpPr/>
          <p:nvPr/>
        </p:nvSpPr>
        <p:spPr>
          <a:xfrm flipV="1">
            <a:off x="1113149" y="4480321"/>
            <a:ext cx="307516" cy="2058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sp>
        <p:nvSpPr>
          <p:cNvPr id="32" name="Content Placeholder 12">
            <a:extLst>
              <a:ext uri="{FF2B5EF4-FFF2-40B4-BE49-F238E27FC236}">
                <a16:creationId xmlns:a16="http://schemas.microsoft.com/office/drawing/2014/main" id="{294D1F3F-CD4F-7D4D-A628-AE28FAB6FE21}"/>
              </a:ext>
            </a:extLst>
          </p:cNvPr>
          <p:cNvSpPr txBox="1">
            <a:spLocks noChangeArrowheads="1"/>
          </p:cNvSpPr>
          <p:nvPr/>
        </p:nvSpPr>
        <p:spPr bwMode="auto">
          <a:xfrm>
            <a:off x="1512281" y="4226426"/>
            <a:ext cx="295184" cy="17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1100" b="1" i="0" u="none" strike="noStrike" kern="1200" cap="none" spc="0" normalizeH="0" baseline="0" noProof="0" dirty="0">
                <a:ln>
                  <a:noFill/>
                </a:ln>
                <a:solidFill>
                  <a:srgbClr val="007E93"/>
                </a:solidFill>
                <a:effectLst/>
                <a:uLnTx/>
                <a:uFillTx/>
                <a:latin typeface="Arial Regular"/>
                <a:ea typeface="Arial Regular"/>
                <a:cs typeface="Arial Regular"/>
              </a:rPr>
              <a:t>1</a:t>
            </a:r>
          </a:p>
        </p:txBody>
      </p:sp>
      <p:sp>
        <p:nvSpPr>
          <p:cNvPr id="36" name="Rectangle 35">
            <a:extLst>
              <a:ext uri="{FF2B5EF4-FFF2-40B4-BE49-F238E27FC236}">
                <a16:creationId xmlns:a16="http://schemas.microsoft.com/office/drawing/2014/main" id="{6BDD9E1B-52D6-7943-B936-ED9C38952F37}"/>
              </a:ext>
            </a:extLst>
          </p:cNvPr>
          <p:cNvSpPr/>
          <p:nvPr/>
        </p:nvSpPr>
        <p:spPr>
          <a:xfrm>
            <a:off x="1941788" y="3315652"/>
            <a:ext cx="306584" cy="115999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sp>
        <p:nvSpPr>
          <p:cNvPr id="37" name="Content Placeholder 12">
            <a:extLst>
              <a:ext uri="{FF2B5EF4-FFF2-40B4-BE49-F238E27FC236}">
                <a16:creationId xmlns:a16="http://schemas.microsoft.com/office/drawing/2014/main" id="{AA7D7FC7-8F31-E84B-B3F6-E60FB5AD09C8}"/>
              </a:ext>
            </a:extLst>
          </p:cNvPr>
          <p:cNvSpPr txBox="1">
            <a:spLocks noChangeArrowheads="1"/>
          </p:cNvSpPr>
          <p:nvPr/>
        </p:nvSpPr>
        <p:spPr bwMode="auto">
          <a:xfrm>
            <a:off x="1941788" y="3136536"/>
            <a:ext cx="331746" cy="21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1100" b="1" i="0" u="none" strike="noStrike" kern="1200" cap="none" spc="0" normalizeH="0" baseline="0" noProof="0" dirty="0">
                <a:ln>
                  <a:noFill/>
                </a:ln>
                <a:solidFill>
                  <a:srgbClr val="000000">
                    <a:lumMod val="50000"/>
                    <a:lumOff val="50000"/>
                  </a:srgbClr>
                </a:solidFill>
                <a:effectLst/>
                <a:uLnTx/>
                <a:uFillTx/>
                <a:latin typeface="Arial Regular"/>
                <a:ea typeface="Arial Regular"/>
                <a:cs typeface="Arial Regular"/>
              </a:rPr>
              <a:t>23</a:t>
            </a:r>
          </a:p>
        </p:txBody>
      </p:sp>
      <p:sp>
        <p:nvSpPr>
          <p:cNvPr id="39" name="Freeform 38">
            <a:extLst>
              <a:ext uri="{FF2B5EF4-FFF2-40B4-BE49-F238E27FC236}">
                <a16:creationId xmlns:a16="http://schemas.microsoft.com/office/drawing/2014/main" id="{FC554074-A305-4045-8511-41EF83D410FD}"/>
              </a:ext>
            </a:extLst>
          </p:cNvPr>
          <p:cNvSpPr/>
          <p:nvPr/>
        </p:nvSpPr>
        <p:spPr>
          <a:xfrm flipH="1">
            <a:off x="1661149" y="3047217"/>
            <a:ext cx="422669" cy="1154333"/>
          </a:xfrm>
          <a:custGeom>
            <a:avLst/>
            <a:gdLst>
              <a:gd name="connsiteX0" fmla="*/ 0 w 846034"/>
              <a:gd name="connsiteY0" fmla="*/ 145279 h 2538101"/>
              <a:gd name="connsiteX1" fmla="*/ 0 w 846034"/>
              <a:gd name="connsiteY1" fmla="*/ 0 h 2538101"/>
              <a:gd name="connsiteX2" fmla="*/ 769122 w 846034"/>
              <a:gd name="connsiteY2" fmla="*/ 0 h 2538101"/>
              <a:gd name="connsiteX3" fmla="*/ 769122 w 846034"/>
              <a:gd name="connsiteY3" fmla="*/ 2538101 h 2538101"/>
              <a:gd name="connsiteX4" fmla="*/ 846034 w 846034"/>
              <a:gd name="connsiteY4" fmla="*/ 2538101 h 2538101"/>
              <a:gd name="connsiteX0" fmla="*/ 0 w 769122"/>
              <a:gd name="connsiteY0" fmla="*/ 145279 h 2538101"/>
              <a:gd name="connsiteX1" fmla="*/ 0 w 769122"/>
              <a:gd name="connsiteY1" fmla="*/ 0 h 2538101"/>
              <a:gd name="connsiteX2" fmla="*/ 769122 w 769122"/>
              <a:gd name="connsiteY2" fmla="*/ 0 h 2538101"/>
              <a:gd name="connsiteX3" fmla="*/ 769122 w 769122"/>
              <a:gd name="connsiteY3" fmla="*/ 2538101 h 2538101"/>
              <a:gd name="connsiteX0" fmla="*/ 0 w 769122"/>
              <a:gd name="connsiteY0" fmla="*/ 145279 h 768766"/>
              <a:gd name="connsiteX1" fmla="*/ 0 w 769122"/>
              <a:gd name="connsiteY1" fmla="*/ 0 h 768766"/>
              <a:gd name="connsiteX2" fmla="*/ 769122 w 769122"/>
              <a:gd name="connsiteY2" fmla="*/ 0 h 768766"/>
              <a:gd name="connsiteX3" fmla="*/ 769122 w 769122"/>
              <a:gd name="connsiteY3" fmla="*/ 768766 h 768766"/>
              <a:gd name="connsiteX0" fmla="*/ 0 w 769122"/>
              <a:gd name="connsiteY0" fmla="*/ 145279 h 1814778"/>
              <a:gd name="connsiteX1" fmla="*/ 0 w 769122"/>
              <a:gd name="connsiteY1" fmla="*/ 0 h 1814778"/>
              <a:gd name="connsiteX2" fmla="*/ 769122 w 769122"/>
              <a:gd name="connsiteY2" fmla="*/ 0 h 1814778"/>
              <a:gd name="connsiteX3" fmla="*/ 769122 w 769122"/>
              <a:gd name="connsiteY3" fmla="*/ 1814778 h 1814778"/>
            </a:gdLst>
            <a:ahLst/>
            <a:cxnLst>
              <a:cxn ang="0">
                <a:pos x="connsiteX0" y="connsiteY0"/>
              </a:cxn>
              <a:cxn ang="0">
                <a:pos x="connsiteX1" y="connsiteY1"/>
              </a:cxn>
              <a:cxn ang="0">
                <a:pos x="connsiteX2" y="connsiteY2"/>
              </a:cxn>
              <a:cxn ang="0">
                <a:pos x="connsiteX3" y="connsiteY3"/>
              </a:cxn>
            </a:cxnLst>
            <a:rect l="l" t="t" r="r" b="b"/>
            <a:pathLst>
              <a:path w="769122" h="1814778">
                <a:moveTo>
                  <a:pt x="0" y="145279"/>
                </a:moveTo>
                <a:lnTo>
                  <a:pt x="0" y="0"/>
                </a:lnTo>
                <a:lnTo>
                  <a:pt x="769122" y="0"/>
                </a:lnTo>
                <a:lnTo>
                  <a:pt x="769122" y="1814778"/>
                </a:lnTo>
              </a:path>
            </a:pathLst>
          </a:custGeom>
          <a:no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0" name="Content Placeholder 12">
            <a:extLst>
              <a:ext uri="{FF2B5EF4-FFF2-40B4-BE49-F238E27FC236}">
                <a16:creationId xmlns:a16="http://schemas.microsoft.com/office/drawing/2014/main" id="{0B345883-1452-FE45-8C1F-A14F0EF9225E}"/>
              </a:ext>
            </a:extLst>
          </p:cNvPr>
          <p:cNvSpPr txBox="1">
            <a:spLocks noChangeArrowheads="1"/>
          </p:cNvSpPr>
          <p:nvPr/>
        </p:nvSpPr>
        <p:spPr bwMode="auto">
          <a:xfrm>
            <a:off x="1619872" y="2924989"/>
            <a:ext cx="529059" cy="15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Arial Regular"/>
                <a:cs typeface="Arial" panose="020B0604020202020204" pitchFamily="34" charset="0"/>
              </a:rPr>
              <a:t>p&lt;0.0001</a:t>
            </a:r>
          </a:p>
        </p:txBody>
      </p:sp>
      <p:sp>
        <p:nvSpPr>
          <p:cNvPr id="41" name="Freeform 40">
            <a:extLst>
              <a:ext uri="{FF2B5EF4-FFF2-40B4-BE49-F238E27FC236}">
                <a16:creationId xmlns:a16="http://schemas.microsoft.com/office/drawing/2014/main" id="{E0B4A1D7-59B2-E548-B65D-9160BFF71166}"/>
              </a:ext>
            </a:extLst>
          </p:cNvPr>
          <p:cNvSpPr/>
          <p:nvPr/>
        </p:nvSpPr>
        <p:spPr>
          <a:xfrm flipH="1">
            <a:off x="1262478" y="2873530"/>
            <a:ext cx="868733" cy="1553296"/>
          </a:xfrm>
          <a:custGeom>
            <a:avLst/>
            <a:gdLst>
              <a:gd name="connsiteX0" fmla="*/ 0 w 846034"/>
              <a:gd name="connsiteY0" fmla="*/ 145279 h 2538101"/>
              <a:gd name="connsiteX1" fmla="*/ 0 w 846034"/>
              <a:gd name="connsiteY1" fmla="*/ 0 h 2538101"/>
              <a:gd name="connsiteX2" fmla="*/ 769122 w 846034"/>
              <a:gd name="connsiteY2" fmla="*/ 0 h 2538101"/>
              <a:gd name="connsiteX3" fmla="*/ 769122 w 846034"/>
              <a:gd name="connsiteY3" fmla="*/ 2538101 h 2538101"/>
              <a:gd name="connsiteX4" fmla="*/ 846034 w 846034"/>
              <a:gd name="connsiteY4" fmla="*/ 2538101 h 2538101"/>
              <a:gd name="connsiteX0" fmla="*/ 0 w 769122"/>
              <a:gd name="connsiteY0" fmla="*/ 145279 h 2538101"/>
              <a:gd name="connsiteX1" fmla="*/ 0 w 769122"/>
              <a:gd name="connsiteY1" fmla="*/ 0 h 2538101"/>
              <a:gd name="connsiteX2" fmla="*/ 769122 w 769122"/>
              <a:gd name="connsiteY2" fmla="*/ 0 h 2538101"/>
              <a:gd name="connsiteX3" fmla="*/ 769122 w 769122"/>
              <a:gd name="connsiteY3" fmla="*/ 2538101 h 2538101"/>
              <a:gd name="connsiteX0" fmla="*/ 0 w 769122"/>
              <a:gd name="connsiteY0" fmla="*/ 408625 h 2538101"/>
              <a:gd name="connsiteX1" fmla="*/ 0 w 769122"/>
              <a:gd name="connsiteY1" fmla="*/ 0 h 2538101"/>
              <a:gd name="connsiteX2" fmla="*/ 769122 w 769122"/>
              <a:gd name="connsiteY2" fmla="*/ 0 h 2538101"/>
              <a:gd name="connsiteX3" fmla="*/ 769122 w 769122"/>
              <a:gd name="connsiteY3" fmla="*/ 2538101 h 2538101"/>
              <a:gd name="connsiteX0" fmla="*/ 0 w 769122"/>
              <a:gd name="connsiteY0" fmla="*/ 408625 h 4120676"/>
              <a:gd name="connsiteX1" fmla="*/ 0 w 769122"/>
              <a:gd name="connsiteY1" fmla="*/ 0 h 4120676"/>
              <a:gd name="connsiteX2" fmla="*/ 769122 w 769122"/>
              <a:gd name="connsiteY2" fmla="*/ 0 h 4120676"/>
              <a:gd name="connsiteX3" fmla="*/ 769122 w 769122"/>
              <a:gd name="connsiteY3" fmla="*/ 4120676 h 4120676"/>
              <a:gd name="connsiteX0" fmla="*/ 0 w 769122"/>
              <a:gd name="connsiteY0" fmla="*/ 1170635 h 4120676"/>
              <a:gd name="connsiteX1" fmla="*/ 0 w 769122"/>
              <a:gd name="connsiteY1" fmla="*/ 0 h 4120676"/>
              <a:gd name="connsiteX2" fmla="*/ 769122 w 769122"/>
              <a:gd name="connsiteY2" fmla="*/ 0 h 4120676"/>
              <a:gd name="connsiteX3" fmla="*/ 769122 w 769122"/>
              <a:gd name="connsiteY3" fmla="*/ 4120676 h 4120676"/>
              <a:gd name="connsiteX0" fmla="*/ 0 w 769122"/>
              <a:gd name="connsiteY0" fmla="*/ 1170635 h 6930584"/>
              <a:gd name="connsiteX1" fmla="*/ 0 w 769122"/>
              <a:gd name="connsiteY1" fmla="*/ 0 h 6930584"/>
              <a:gd name="connsiteX2" fmla="*/ 769122 w 769122"/>
              <a:gd name="connsiteY2" fmla="*/ 0 h 6930584"/>
              <a:gd name="connsiteX3" fmla="*/ 769122 w 769122"/>
              <a:gd name="connsiteY3" fmla="*/ 6930584 h 6930584"/>
            </a:gdLst>
            <a:ahLst/>
            <a:cxnLst>
              <a:cxn ang="0">
                <a:pos x="connsiteX0" y="connsiteY0"/>
              </a:cxn>
              <a:cxn ang="0">
                <a:pos x="connsiteX1" y="connsiteY1"/>
              </a:cxn>
              <a:cxn ang="0">
                <a:pos x="connsiteX2" y="connsiteY2"/>
              </a:cxn>
              <a:cxn ang="0">
                <a:pos x="connsiteX3" y="connsiteY3"/>
              </a:cxn>
            </a:cxnLst>
            <a:rect l="l" t="t" r="r" b="b"/>
            <a:pathLst>
              <a:path w="769122" h="6930584">
                <a:moveTo>
                  <a:pt x="0" y="1170635"/>
                </a:moveTo>
                <a:lnTo>
                  <a:pt x="0" y="0"/>
                </a:lnTo>
                <a:lnTo>
                  <a:pt x="769122" y="0"/>
                </a:lnTo>
                <a:lnTo>
                  <a:pt x="769122" y="6930584"/>
                </a:lnTo>
              </a:path>
            </a:pathLst>
          </a:custGeom>
          <a:no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2" name="Content Placeholder 12">
            <a:extLst>
              <a:ext uri="{FF2B5EF4-FFF2-40B4-BE49-F238E27FC236}">
                <a16:creationId xmlns:a16="http://schemas.microsoft.com/office/drawing/2014/main" id="{4CD02FE7-2039-9C41-AA91-CF93066792F3}"/>
              </a:ext>
            </a:extLst>
          </p:cNvPr>
          <p:cNvSpPr txBox="1">
            <a:spLocks noChangeArrowheads="1"/>
          </p:cNvSpPr>
          <p:nvPr/>
        </p:nvSpPr>
        <p:spPr bwMode="auto">
          <a:xfrm>
            <a:off x="1439655" y="2746353"/>
            <a:ext cx="544674" cy="13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Arial Regular"/>
                <a:cs typeface="Arial" panose="020B0604020202020204" pitchFamily="34" charset="0"/>
              </a:rPr>
              <a:t>p&lt;0.0001</a:t>
            </a:r>
          </a:p>
        </p:txBody>
      </p:sp>
      <p:sp>
        <p:nvSpPr>
          <p:cNvPr id="43" name="Content Placeholder 12">
            <a:extLst>
              <a:ext uri="{FF2B5EF4-FFF2-40B4-BE49-F238E27FC236}">
                <a16:creationId xmlns:a16="http://schemas.microsoft.com/office/drawing/2014/main" id="{9475564B-CBF1-E946-B641-1B0380EB800E}"/>
              </a:ext>
            </a:extLst>
          </p:cNvPr>
          <p:cNvSpPr txBox="1">
            <a:spLocks noChangeArrowheads="1"/>
          </p:cNvSpPr>
          <p:nvPr/>
        </p:nvSpPr>
        <p:spPr bwMode="auto">
          <a:xfrm rot="16200000">
            <a:off x="-96292" y="3926627"/>
            <a:ext cx="1430141" cy="13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ctr" defTabSz="914400" rtl="0" eaLnBrk="1" fontAlgn="base" latinLnBrk="0" hangingPunct="1">
              <a:lnSpc>
                <a:spcPct val="100000"/>
              </a:lnSpc>
              <a:spcBef>
                <a:spcPct val="0"/>
              </a:spcBef>
              <a:spcAft>
                <a:spcPts val="3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Change in score</a:t>
            </a:r>
          </a:p>
        </p:txBody>
      </p:sp>
      <p:sp>
        <p:nvSpPr>
          <p:cNvPr id="44" name="Content Placeholder 12">
            <a:extLst>
              <a:ext uri="{FF2B5EF4-FFF2-40B4-BE49-F238E27FC236}">
                <a16:creationId xmlns:a16="http://schemas.microsoft.com/office/drawing/2014/main" id="{7860E739-8682-C347-A64C-26BA1834A5B2}"/>
              </a:ext>
            </a:extLst>
          </p:cNvPr>
          <p:cNvSpPr txBox="1">
            <a:spLocks noChangeArrowheads="1"/>
          </p:cNvSpPr>
          <p:nvPr/>
        </p:nvSpPr>
        <p:spPr bwMode="auto">
          <a:xfrm>
            <a:off x="673342" y="3140609"/>
            <a:ext cx="153428" cy="163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25</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20</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15</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10</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5</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0</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-5</a:t>
            </a:r>
          </a:p>
        </p:txBody>
      </p:sp>
      <p:cxnSp>
        <p:nvCxnSpPr>
          <p:cNvPr id="45" name="Straight Connector 44">
            <a:extLst>
              <a:ext uri="{FF2B5EF4-FFF2-40B4-BE49-F238E27FC236}">
                <a16:creationId xmlns:a16="http://schemas.microsoft.com/office/drawing/2014/main" id="{4C19C951-A6A8-8F46-BE5B-7E81DFDD0195}"/>
              </a:ext>
            </a:extLst>
          </p:cNvPr>
          <p:cNvCxnSpPr>
            <a:cxnSpLocks/>
          </p:cNvCxnSpPr>
          <p:nvPr/>
        </p:nvCxnSpPr>
        <p:spPr>
          <a:xfrm flipH="1" flipV="1">
            <a:off x="885775" y="4476877"/>
            <a:ext cx="1514297" cy="34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Content Placeholder 12">
            <a:extLst>
              <a:ext uri="{FF2B5EF4-FFF2-40B4-BE49-F238E27FC236}">
                <a16:creationId xmlns:a16="http://schemas.microsoft.com/office/drawing/2014/main" id="{EE50C74E-1F03-C747-8406-3B0114152902}"/>
              </a:ext>
            </a:extLst>
          </p:cNvPr>
          <p:cNvSpPr txBox="1">
            <a:spLocks noChangeArrowheads="1"/>
          </p:cNvSpPr>
          <p:nvPr/>
        </p:nvSpPr>
        <p:spPr bwMode="auto">
          <a:xfrm>
            <a:off x="719550" y="2365537"/>
            <a:ext cx="1842408" cy="30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GB" altLang="en-US" sz="1000" b="1" i="0" u="none" strike="noStrike" kern="1200" cap="none" spc="0" normalizeH="0" baseline="0" noProof="0" dirty="0">
                <a:ln>
                  <a:noFill/>
                </a:ln>
                <a:solidFill>
                  <a:srgbClr val="F1F2F1">
                    <a:lumMod val="25000"/>
                  </a:srgbClr>
                </a:solidFill>
                <a:effectLst/>
                <a:uLnTx/>
                <a:uFillTx/>
                <a:latin typeface="Arial Regular"/>
                <a:ea typeface="Arial Regular"/>
                <a:cs typeface="Arial Regular"/>
              </a:rPr>
              <a:t>Increase in</a:t>
            </a:r>
            <a:br>
              <a:rPr kumimoji="0" lang="en-GB" altLang="en-US" sz="1000" b="1" i="0" u="none" strike="noStrike" kern="1200" cap="none" spc="0" normalizeH="0" baseline="0" noProof="0" dirty="0">
                <a:ln>
                  <a:noFill/>
                </a:ln>
                <a:solidFill>
                  <a:srgbClr val="F1F2F1">
                    <a:lumMod val="25000"/>
                  </a:srgbClr>
                </a:solidFill>
                <a:effectLst/>
                <a:uLnTx/>
                <a:uFillTx/>
                <a:latin typeface="Arial Regular"/>
                <a:ea typeface="Arial Regular"/>
                <a:cs typeface="Arial Regular"/>
              </a:rPr>
            </a:br>
            <a:r>
              <a:rPr kumimoji="0" lang="en-GB" altLang="en-US" sz="1000" b="1" i="0" u="none" strike="noStrike" kern="1200" cap="none" spc="0" normalizeH="0" baseline="0" noProof="0" dirty="0">
                <a:ln>
                  <a:noFill/>
                </a:ln>
                <a:solidFill>
                  <a:srgbClr val="F1F2F1">
                    <a:lumMod val="25000"/>
                  </a:srgbClr>
                </a:solidFill>
                <a:effectLst/>
                <a:uLnTx/>
                <a:uFillTx/>
                <a:latin typeface="Arial Regular"/>
                <a:ea typeface="Arial Regular"/>
                <a:cs typeface="Arial Regular"/>
              </a:rPr>
              <a:t>symptom burden</a:t>
            </a:r>
            <a:endParaRPr kumimoji="0" lang="en-GB" altLang="en-US" sz="1000" b="1" i="0" u="none" strike="noStrike" kern="1200" cap="none" spc="0" normalizeH="0" baseline="30000" noProof="0" dirty="0">
              <a:ln>
                <a:noFill/>
              </a:ln>
              <a:solidFill>
                <a:srgbClr val="F1F2F1">
                  <a:lumMod val="25000"/>
                </a:srgbClr>
              </a:solidFill>
              <a:effectLst/>
              <a:uLnTx/>
              <a:uFillTx/>
              <a:latin typeface="Arial Regular"/>
              <a:ea typeface="Arial Regular"/>
              <a:cs typeface="Arial Regular"/>
            </a:endParaRPr>
          </a:p>
        </p:txBody>
      </p:sp>
      <p:cxnSp>
        <p:nvCxnSpPr>
          <p:cNvPr id="69" name="Straight Connector 68">
            <a:extLst>
              <a:ext uri="{FF2B5EF4-FFF2-40B4-BE49-F238E27FC236}">
                <a16:creationId xmlns:a16="http://schemas.microsoft.com/office/drawing/2014/main" id="{86DA0E92-1FDF-3743-BF45-FF4C5E8BB240}"/>
              </a:ext>
            </a:extLst>
          </p:cNvPr>
          <p:cNvCxnSpPr>
            <a:cxnSpLocks/>
          </p:cNvCxnSpPr>
          <p:nvPr/>
        </p:nvCxnSpPr>
        <p:spPr>
          <a:xfrm>
            <a:off x="2846340" y="2827500"/>
            <a:ext cx="0" cy="192173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B78AF74D-DE58-4F44-98B5-B175998ACABC}"/>
              </a:ext>
            </a:extLst>
          </p:cNvPr>
          <p:cNvSpPr/>
          <p:nvPr/>
        </p:nvSpPr>
        <p:spPr>
          <a:xfrm>
            <a:off x="3469119" y="4474374"/>
            <a:ext cx="306584" cy="628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sp>
        <p:nvSpPr>
          <p:cNvPr id="71" name="Content Placeholder 12">
            <a:extLst>
              <a:ext uri="{FF2B5EF4-FFF2-40B4-BE49-F238E27FC236}">
                <a16:creationId xmlns:a16="http://schemas.microsoft.com/office/drawing/2014/main" id="{6DE8337A-D2E2-CF4C-A07F-235BC9158A37}"/>
              </a:ext>
            </a:extLst>
          </p:cNvPr>
          <p:cNvSpPr txBox="1">
            <a:spLocks noChangeArrowheads="1"/>
          </p:cNvSpPr>
          <p:nvPr/>
        </p:nvSpPr>
        <p:spPr bwMode="auto">
          <a:xfrm>
            <a:off x="3057872" y="4509875"/>
            <a:ext cx="331745" cy="21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1100" b="1" i="0" u="none" strike="noStrike" kern="1200" cap="none" spc="0" normalizeH="0" baseline="0" noProof="0" dirty="0">
                <a:ln>
                  <a:noFill/>
                </a:ln>
                <a:solidFill>
                  <a:srgbClr val="007E93"/>
                </a:solidFill>
                <a:effectLst/>
                <a:uLnTx/>
                <a:uFillTx/>
                <a:latin typeface="Arial Regular"/>
                <a:ea typeface="Arial Regular"/>
                <a:cs typeface="Arial Regular"/>
              </a:rPr>
              <a:t>0</a:t>
            </a:r>
          </a:p>
        </p:txBody>
      </p:sp>
      <p:sp>
        <p:nvSpPr>
          <p:cNvPr id="73" name="Content Placeholder 12">
            <a:extLst>
              <a:ext uri="{FF2B5EF4-FFF2-40B4-BE49-F238E27FC236}">
                <a16:creationId xmlns:a16="http://schemas.microsoft.com/office/drawing/2014/main" id="{C2AF18A2-A039-8A43-B41C-7054B70AA96E}"/>
              </a:ext>
            </a:extLst>
          </p:cNvPr>
          <p:cNvSpPr txBox="1">
            <a:spLocks noChangeArrowheads="1"/>
          </p:cNvSpPr>
          <p:nvPr/>
        </p:nvSpPr>
        <p:spPr bwMode="auto">
          <a:xfrm>
            <a:off x="3469119" y="4553313"/>
            <a:ext cx="295184" cy="17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1100" b="1" i="0" u="none" strike="noStrike" kern="1200" cap="none" spc="0" normalizeH="0" baseline="0" noProof="0" dirty="0">
                <a:ln>
                  <a:noFill/>
                </a:ln>
                <a:solidFill>
                  <a:srgbClr val="007E93"/>
                </a:solidFill>
                <a:effectLst/>
                <a:uLnTx/>
                <a:uFillTx/>
                <a:latin typeface="Arial Regular"/>
                <a:ea typeface="Arial Regular"/>
                <a:cs typeface="Arial Regular"/>
              </a:rPr>
              <a:t>-1</a:t>
            </a:r>
          </a:p>
        </p:txBody>
      </p:sp>
      <p:sp>
        <p:nvSpPr>
          <p:cNvPr id="84" name="Content Placeholder 12">
            <a:extLst>
              <a:ext uri="{FF2B5EF4-FFF2-40B4-BE49-F238E27FC236}">
                <a16:creationId xmlns:a16="http://schemas.microsoft.com/office/drawing/2014/main" id="{6C98BAB1-50C4-DB42-B3FA-8F529DADC6E5}"/>
              </a:ext>
            </a:extLst>
          </p:cNvPr>
          <p:cNvSpPr txBox="1">
            <a:spLocks noChangeArrowheads="1"/>
          </p:cNvSpPr>
          <p:nvPr/>
        </p:nvSpPr>
        <p:spPr bwMode="auto">
          <a:xfrm rot="16200000">
            <a:off x="1860546" y="3926627"/>
            <a:ext cx="1430141" cy="13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ctr" defTabSz="914400" rtl="0" eaLnBrk="1" fontAlgn="base" latinLnBrk="0" hangingPunct="1">
              <a:lnSpc>
                <a:spcPct val="100000"/>
              </a:lnSpc>
              <a:spcBef>
                <a:spcPct val="0"/>
              </a:spcBef>
              <a:spcAft>
                <a:spcPts val="3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Change in score</a:t>
            </a:r>
          </a:p>
        </p:txBody>
      </p:sp>
      <p:sp>
        <p:nvSpPr>
          <p:cNvPr id="85" name="Content Placeholder 12">
            <a:extLst>
              <a:ext uri="{FF2B5EF4-FFF2-40B4-BE49-F238E27FC236}">
                <a16:creationId xmlns:a16="http://schemas.microsoft.com/office/drawing/2014/main" id="{ADFBBB33-83DE-AB43-91CC-6605DEA13BDA}"/>
              </a:ext>
            </a:extLst>
          </p:cNvPr>
          <p:cNvSpPr txBox="1">
            <a:spLocks noChangeArrowheads="1"/>
          </p:cNvSpPr>
          <p:nvPr/>
        </p:nvSpPr>
        <p:spPr bwMode="auto">
          <a:xfrm>
            <a:off x="2630180" y="3140609"/>
            <a:ext cx="153428" cy="163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25</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20</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15</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10</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5</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0</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-5</a:t>
            </a:r>
          </a:p>
        </p:txBody>
      </p:sp>
      <p:cxnSp>
        <p:nvCxnSpPr>
          <p:cNvPr id="86" name="Straight Connector 85">
            <a:extLst>
              <a:ext uri="{FF2B5EF4-FFF2-40B4-BE49-F238E27FC236}">
                <a16:creationId xmlns:a16="http://schemas.microsoft.com/office/drawing/2014/main" id="{15E93A15-8D42-7D4D-A818-85D3CC50EF89}"/>
              </a:ext>
            </a:extLst>
          </p:cNvPr>
          <p:cNvCxnSpPr>
            <a:cxnSpLocks/>
          </p:cNvCxnSpPr>
          <p:nvPr/>
        </p:nvCxnSpPr>
        <p:spPr>
          <a:xfrm flipH="1" flipV="1">
            <a:off x="2842613" y="4476877"/>
            <a:ext cx="1514297" cy="34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7" name="Content Placeholder 12">
            <a:extLst>
              <a:ext uri="{FF2B5EF4-FFF2-40B4-BE49-F238E27FC236}">
                <a16:creationId xmlns:a16="http://schemas.microsoft.com/office/drawing/2014/main" id="{92E78F7E-F11C-6848-983C-CEEB47243F44}"/>
              </a:ext>
            </a:extLst>
          </p:cNvPr>
          <p:cNvSpPr txBox="1">
            <a:spLocks noChangeArrowheads="1"/>
          </p:cNvSpPr>
          <p:nvPr/>
        </p:nvSpPr>
        <p:spPr bwMode="auto">
          <a:xfrm>
            <a:off x="2676387" y="2365537"/>
            <a:ext cx="1949867" cy="30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GB" altLang="en-US" sz="1000" b="1" i="0" u="none" strike="noStrike" kern="1200" cap="none" spc="0" normalizeH="0" baseline="0" noProof="0" dirty="0">
                <a:ln>
                  <a:noFill/>
                </a:ln>
                <a:solidFill>
                  <a:srgbClr val="F1F2F1">
                    <a:lumMod val="25000"/>
                  </a:srgbClr>
                </a:solidFill>
                <a:effectLst/>
                <a:uLnTx/>
                <a:uFillTx/>
                <a:latin typeface="Arial Regular"/>
                <a:ea typeface="Arial Regular"/>
                <a:cs typeface="Arial Regular"/>
              </a:rPr>
              <a:t>Deterioration in </a:t>
            </a:r>
            <a:br>
              <a:rPr kumimoji="0" lang="en-GB" altLang="en-US" sz="1000" b="1" i="0" u="none" strike="noStrike" kern="1200" cap="none" spc="0" normalizeH="0" baseline="0" noProof="0" dirty="0">
                <a:ln>
                  <a:noFill/>
                </a:ln>
                <a:solidFill>
                  <a:srgbClr val="F1F2F1">
                    <a:lumMod val="25000"/>
                  </a:srgbClr>
                </a:solidFill>
                <a:effectLst/>
                <a:uLnTx/>
                <a:uFillTx/>
                <a:latin typeface="Arial Regular"/>
                <a:ea typeface="Arial Regular"/>
                <a:cs typeface="Arial Regular"/>
              </a:rPr>
            </a:br>
            <a:r>
              <a:rPr kumimoji="0" lang="en-GB" altLang="en-US" sz="1000" b="1" i="0" u="none" strike="noStrike" kern="1200" cap="none" spc="0" normalizeH="0" baseline="0" noProof="0" dirty="0">
                <a:ln>
                  <a:noFill/>
                </a:ln>
                <a:solidFill>
                  <a:srgbClr val="F1F2F1">
                    <a:lumMod val="25000"/>
                  </a:srgbClr>
                </a:solidFill>
                <a:effectLst/>
                <a:uLnTx/>
                <a:uFillTx/>
                <a:latin typeface="Arial Regular"/>
                <a:ea typeface="Arial Regular"/>
                <a:cs typeface="Arial Regular"/>
              </a:rPr>
              <a:t>social function</a:t>
            </a:r>
            <a:endParaRPr kumimoji="0" lang="en-GB" altLang="en-US" sz="1000" b="1" i="0" u="none" strike="noStrike" kern="1200" cap="none" spc="0" normalizeH="0" baseline="30000" noProof="0" dirty="0">
              <a:ln>
                <a:noFill/>
              </a:ln>
              <a:solidFill>
                <a:srgbClr val="F1F2F1">
                  <a:lumMod val="25000"/>
                </a:srgbClr>
              </a:solidFill>
              <a:effectLst/>
              <a:uLnTx/>
              <a:uFillTx/>
              <a:latin typeface="Arial Regular"/>
              <a:ea typeface="Arial Regular"/>
              <a:cs typeface="Arial Regular"/>
            </a:endParaRPr>
          </a:p>
        </p:txBody>
      </p:sp>
      <p:cxnSp>
        <p:nvCxnSpPr>
          <p:cNvPr id="88" name="Straight Connector 87">
            <a:extLst>
              <a:ext uri="{FF2B5EF4-FFF2-40B4-BE49-F238E27FC236}">
                <a16:creationId xmlns:a16="http://schemas.microsoft.com/office/drawing/2014/main" id="{7458561F-E294-8D40-93E0-E38881BD0394}"/>
              </a:ext>
            </a:extLst>
          </p:cNvPr>
          <p:cNvCxnSpPr>
            <a:cxnSpLocks/>
          </p:cNvCxnSpPr>
          <p:nvPr/>
        </p:nvCxnSpPr>
        <p:spPr>
          <a:xfrm>
            <a:off x="4807338" y="2827500"/>
            <a:ext cx="0" cy="220671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638950F9-CA15-D648-917E-2BB8D0922D81}"/>
              </a:ext>
            </a:extLst>
          </p:cNvPr>
          <p:cNvSpPr/>
          <p:nvPr/>
        </p:nvSpPr>
        <p:spPr>
          <a:xfrm>
            <a:off x="5430117" y="4483752"/>
            <a:ext cx="306584" cy="8127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sp>
        <p:nvSpPr>
          <p:cNvPr id="90" name="Content Placeholder 12">
            <a:extLst>
              <a:ext uri="{FF2B5EF4-FFF2-40B4-BE49-F238E27FC236}">
                <a16:creationId xmlns:a16="http://schemas.microsoft.com/office/drawing/2014/main" id="{C65EBA6C-A8FD-5347-A636-88CC1442E4AF}"/>
              </a:ext>
            </a:extLst>
          </p:cNvPr>
          <p:cNvSpPr txBox="1">
            <a:spLocks noChangeArrowheads="1"/>
          </p:cNvSpPr>
          <p:nvPr/>
        </p:nvSpPr>
        <p:spPr bwMode="auto">
          <a:xfrm>
            <a:off x="5018870" y="4984710"/>
            <a:ext cx="331745" cy="21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1100" b="1" i="0" u="none" strike="noStrike" kern="1200" cap="none" spc="0" normalizeH="0" baseline="0" noProof="0" dirty="0">
                <a:ln>
                  <a:noFill/>
                </a:ln>
                <a:solidFill>
                  <a:srgbClr val="007E93"/>
                </a:solidFill>
                <a:effectLst/>
                <a:uLnTx/>
                <a:uFillTx/>
                <a:latin typeface="Arial Regular"/>
                <a:ea typeface="Arial Regular"/>
                <a:cs typeface="Arial Regular"/>
              </a:rPr>
              <a:t>-9</a:t>
            </a:r>
          </a:p>
        </p:txBody>
      </p:sp>
      <p:sp>
        <p:nvSpPr>
          <p:cNvPr id="91" name="Rectangle 90">
            <a:extLst>
              <a:ext uri="{FF2B5EF4-FFF2-40B4-BE49-F238E27FC236}">
                <a16:creationId xmlns:a16="http://schemas.microsoft.com/office/drawing/2014/main" id="{0C45EC92-B353-D545-8788-523597552296}"/>
              </a:ext>
            </a:extLst>
          </p:cNvPr>
          <p:cNvSpPr/>
          <p:nvPr/>
        </p:nvSpPr>
        <p:spPr>
          <a:xfrm flipV="1">
            <a:off x="5030985" y="4480987"/>
            <a:ext cx="307516" cy="492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sp>
        <p:nvSpPr>
          <p:cNvPr id="92" name="Content Placeholder 12">
            <a:extLst>
              <a:ext uri="{FF2B5EF4-FFF2-40B4-BE49-F238E27FC236}">
                <a16:creationId xmlns:a16="http://schemas.microsoft.com/office/drawing/2014/main" id="{9464CE8F-1D59-CB46-96B8-E9ED6A5F5133}"/>
              </a:ext>
            </a:extLst>
          </p:cNvPr>
          <p:cNvSpPr txBox="1">
            <a:spLocks noChangeArrowheads="1"/>
          </p:cNvSpPr>
          <p:nvPr/>
        </p:nvSpPr>
        <p:spPr bwMode="auto">
          <a:xfrm>
            <a:off x="5430117" y="4561277"/>
            <a:ext cx="295184" cy="17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1100" b="1" i="0" u="none" strike="noStrike" kern="1200" cap="none" spc="0" normalizeH="0" baseline="0" noProof="0" dirty="0">
                <a:ln>
                  <a:noFill/>
                </a:ln>
                <a:solidFill>
                  <a:srgbClr val="007E93"/>
                </a:solidFill>
                <a:effectLst/>
                <a:uLnTx/>
                <a:uFillTx/>
                <a:latin typeface="Arial Regular"/>
                <a:ea typeface="Arial Regular"/>
                <a:cs typeface="Arial Regular"/>
              </a:rPr>
              <a:t>-2</a:t>
            </a:r>
          </a:p>
        </p:txBody>
      </p:sp>
      <p:sp>
        <p:nvSpPr>
          <p:cNvPr id="102" name="Content Placeholder 12">
            <a:extLst>
              <a:ext uri="{FF2B5EF4-FFF2-40B4-BE49-F238E27FC236}">
                <a16:creationId xmlns:a16="http://schemas.microsoft.com/office/drawing/2014/main" id="{21157D10-4768-D742-A987-79A603CF52D6}"/>
              </a:ext>
            </a:extLst>
          </p:cNvPr>
          <p:cNvSpPr txBox="1">
            <a:spLocks noChangeArrowheads="1"/>
          </p:cNvSpPr>
          <p:nvPr/>
        </p:nvSpPr>
        <p:spPr bwMode="auto">
          <a:xfrm rot="16200000">
            <a:off x="3821544" y="3926627"/>
            <a:ext cx="1430141" cy="13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ctr" defTabSz="914400" rtl="0" eaLnBrk="1" fontAlgn="base" latinLnBrk="0" hangingPunct="1">
              <a:lnSpc>
                <a:spcPct val="100000"/>
              </a:lnSpc>
              <a:spcBef>
                <a:spcPct val="0"/>
              </a:spcBef>
              <a:spcAft>
                <a:spcPts val="3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Change in score</a:t>
            </a:r>
          </a:p>
        </p:txBody>
      </p:sp>
      <p:sp>
        <p:nvSpPr>
          <p:cNvPr id="103" name="Content Placeholder 12">
            <a:extLst>
              <a:ext uri="{FF2B5EF4-FFF2-40B4-BE49-F238E27FC236}">
                <a16:creationId xmlns:a16="http://schemas.microsoft.com/office/drawing/2014/main" id="{99DA7700-28E0-0B41-A8FF-661BDB69C1CB}"/>
              </a:ext>
            </a:extLst>
          </p:cNvPr>
          <p:cNvSpPr txBox="1">
            <a:spLocks noChangeArrowheads="1"/>
          </p:cNvSpPr>
          <p:nvPr/>
        </p:nvSpPr>
        <p:spPr bwMode="auto">
          <a:xfrm>
            <a:off x="4591178" y="3141276"/>
            <a:ext cx="153428" cy="163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25</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20</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15</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10</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5</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0</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-5</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-10</a:t>
            </a:r>
          </a:p>
        </p:txBody>
      </p:sp>
      <p:sp>
        <p:nvSpPr>
          <p:cNvPr id="105" name="Content Placeholder 12">
            <a:extLst>
              <a:ext uri="{FF2B5EF4-FFF2-40B4-BE49-F238E27FC236}">
                <a16:creationId xmlns:a16="http://schemas.microsoft.com/office/drawing/2014/main" id="{58E2CF2A-2625-DB41-B06B-5FF7A0838289}"/>
              </a:ext>
            </a:extLst>
          </p:cNvPr>
          <p:cNvSpPr txBox="1">
            <a:spLocks noChangeArrowheads="1"/>
          </p:cNvSpPr>
          <p:nvPr/>
        </p:nvSpPr>
        <p:spPr bwMode="auto">
          <a:xfrm>
            <a:off x="4637386" y="2365537"/>
            <a:ext cx="1842408" cy="30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GB" altLang="en-US" sz="1000" b="1" i="0" u="none" strike="noStrike" kern="1200" cap="none" spc="0" normalizeH="0" baseline="0" noProof="0" dirty="0">
                <a:ln>
                  <a:noFill/>
                </a:ln>
                <a:solidFill>
                  <a:srgbClr val="F1F2F1">
                    <a:lumMod val="25000"/>
                  </a:srgbClr>
                </a:solidFill>
                <a:effectLst/>
                <a:uLnTx/>
                <a:uFillTx/>
                <a:latin typeface="Arial Regular"/>
                <a:ea typeface="Arial Regular"/>
                <a:cs typeface="Arial Regular"/>
              </a:rPr>
              <a:t>Increase in </a:t>
            </a:r>
            <a:br>
              <a:rPr kumimoji="0" lang="en-GB" altLang="en-US" sz="1000" b="1" i="0" u="none" strike="noStrike" kern="1200" cap="none" spc="0" normalizeH="0" baseline="0" noProof="0" dirty="0">
                <a:ln>
                  <a:noFill/>
                </a:ln>
                <a:solidFill>
                  <a:srgbClr val="F1F2F1">
                    <a:lumMod val="25000"/>
                  </a:srgbClr>
                </a:solidFill>
                <a:effectLst/>
                <a:uLnTx/>
                <a:uFillTx/>
                <a:latin typeface="Arial Regular"/>
                <a:ea typeface="Arial Regular"/>
                <a:cs typeface="Arial Regular"/>
              </a:rPr>
            </a:br>
            <a:r>
              <a:rPr kumimoji="0" lang="en-GB" altLang="en-US" sz="1000" b="1" i="0" u="none" strike="noStrike" kern="1200" cap="none" spc="0" normalizeH="0" baseline="0" noProof="0" dirty="0">
                <a:ln>
                  <a:noFill/>
                </a:ln>
                <a:solidFill>
                  <a:srgbClr val="F1F2F1">
                    <a:lumMod val="25000"/>
                  </a:srgbClr>
                </a:solidFill>
                <a:effectLst/>
                <a:uLnTx/>
                <a:uFillTx/>
                <a:latin typeface="Arial Regular"/>
                <a:ea typeface="Arial Regular"/>
                <a:cs typeface="Arial Regular"/>
              </a:rPr>
              <a:t>disease-related worry</a:t>
            </a:r>
            <a:endParaRPr kumimoji="0" lang="en-GB" altLang="en-US" sz="1000" b="1" i="0" u="none" strike="noStrike" kern="1200" cap="none" spc="0" normalizeH="0" baseline="30000" noProof="0" dirty="0">
              <a:ln>
                <a:noFill/>
              </a:ln>
              <a:solidFill>
                <a:srgbClr val="F1F2F1">
                  <a:lumMod val="25000"/>
                </a:srgbClr>
              </a:solidFill>
              <a:effectLst/>
              <a:uLnTx/>
              <a:uFillTx/>
              <a:latin typeface="Arial Regular"/>
              <a:ea typeface="Arial Regular"/>
              <a:cs typeface="Arial Regular"/>
            </a:endParaRPr>
          </a:p>
        </p:txBody>
      </p:sp>
      <p:cxnSp>
        <p:nvCxnSpPr>
          <p:cNvPr id="106" name="Straight Connector 105">
            <a:extLst>
              <a:ext uri="{FF2B5EF4-FFF2-40B4-BE49-F238E27FC236}">
                <a16:creationId xmlns:a16="http://schemas.microsoft.com/office/drawing/2014/main" id="{0E1E7560-4C18-A24D-BA33-735D8EFC9607}"/>
              </a:ext>
            </a:extLst>
          </p:cNvPr>
          <p:cNvCxnSpPr>
            <a:cxnSpLocks/>
          </p:cNvCxnSpPr>
          <p:nvPr/>
        </p:nvCxnSpPr>
        <p:spPr>
          <a:xfrm>
            <a:off x="6764176" y="2827500"/>
            <a:ext cx="0" cy="194557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D6AADAA2-5A2C-A04C-B7EB-759441BC9FA5}"/>
              </a:ext>
            </a:extLst>
          </p:cNvPr>
          <p:cNvSpPr/>
          <p:nvPr/>
        </p:nvSpPr>
        <p:spPr>
          <a:xfrm>
            <a:off x="7386955" y="4486308"/>
            <a:ext cx="306584" cy="5095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sp>
        <p:nvSpPr>
          <p:cNvPr id="108" name="Content Placeholder 12">
            <a:extLst>
              <a:ext uri="{FF2B5EF4-FFF2-40B4-BE49-F238E27FC236}">
                <a16:creationId xmlns:a16="http://schemas.microsoft.com/office/drawing/2014/main" id="{2792C004-443E-BF4E-BDF2-B573D433A770}"/>
              </a:ext>
            </a:extLst>
          </p:cNvPr>
          <p:cNvSpPr txBox="1">
            <a:spLocks noChangeArrowheads="1"/>
          </p:cNvSpPr>
          <p:nvPr/>
        </p:nvSpPr>
        <p:spPr bwMode="auto">
          <a:xfrm>
            <a:off x="6975708" y="4514372"/>
            <a:ext cx="331745" cy="21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1100" b="1" i="0" u="none" strike="noStrike" kern="1200" cap="none" spc="0" normalizeH="0" baseline="0" noProof="0" dirty="0">
                <a:ln>
                  <a:noFill/>
                </a:ln>
                <a:solidFill>
                  <a:srgbClr val="007E93"/>
                </a:solidFill>
                <a:effectLst/>
                <a:uLnTx/>
                <a:uFillTx/>
                <a:latin typeface="Arial Regular"/>
                <a:ea typeface="Arial Regular"/>
                <a:cs typeface="Arial Regular"/>
              </a:rPr>
              <a:t>0</a:t>
            </a:r>
          </a:p>
        </p:txBody>
      </p:sp>
      <p:sp>
        <p:nvSpPr>
          <p:cNvPr id="109" name="Content Placeholder 12">
            <a:extLst>
              <a:ext uri="{FF2B5EF4-FFF2-40B4-BE49-F238E27FC236}">
                <a16:creationId xmlns:a16="http://schemas.microsoft.com/office/drawing/2014/main" id="{45D3CCC3-2AD1-F34D-95B4-F0227F2EF64C}"/>
              </a:ext>
            </a:extLst>
          </p:cNvPr>
          <p:cNvSpPr txBox="1">
            <a:spLocks noChangeArrowheads="1"/>
          </p:cNvSpPr>
          <p:nvPr/>
        </p:nvSpPr>
        <p:spPr bwMode="auto">
          <a:xfrm>
            <a:off x="7386955" y="4579836"/>
            <a:ext cx="295184" cy="17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1100" b="1" i="0" u="none" strike="noStrike" kern="1200" cap="none" spc="0" normalizeH="0" baseline="0" noProof="0" dirty="0">
                <a:ln>
                  <a:noFill/>
                </a:ln>
                <a:solidFill>
                  <a:srgbClr val="007E93"/>
                </a:solidFill>
                <a:effectLst/>
                <a:uLnTx/>
                <a:uFillTx/>
                <a:latin typeface="Arial Regular"/>
                <a:ea typeface="Arial Regular"/>
                <a:cs typeface="Arial Regular"/>
              </a:rPr>
              <a:t>-1</a:t>
            </a:r>
          </a:p>
        </p:txBody>
      </p:sp>
      <p:sp>
        <p:nvSpPr>
          <p:cNvPr id="119" name="Content Placeholder 12">
            <a:extLst>
              <a:ext uri="{FF2B5EF4-FFF2-40B4-BE49-F238E27FC236}">
                <a16:creationId xmlns:a16="http://schemas.microsoft.com/office/drawing/2014/main" id="{F05DD6D6-3CDA-B74E-A25B-E8B73DB03511}"/>
              </a:ext>
            </a:extLst>
          </p:cNvPr>
          <p:cNvSpPr txBox="1">
            <a:spLocks noChangeArrowheads="1"/>
          </p:cNvSpPr>
          <p:nvPr/>
        </p:nvSpPr>
        <p:spPr bwMode="auto">
          <a:xfrm rot="16200000">
            <a:off x="5736648" y="3909643"/>
            <a:ext cx="1547578" cy="16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ctr" defTabSz="914400" rtl="0" eaLnBrk="1" fontAlgn="base" latinLnBrk="0" hangingPunct="1">
              <a:lnSpc>
                <a:spcPct val="100000"/>
              </a:lnSpc>
              <a:spcBef>
                <a:spcPct val="0"/>
              </a:spcBef>
              <a:spcAft>
                <a:spcPts val="3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Change in score</a:t>
            </a:r>
          </a:p>
        </p:txBody>
      </p:sp>
      <p:sp>
        <p:nvSpPr>
          <p:cNvPr id="120" name="Content Placeholder 12">
            <a:extLst>
              <a:ext uri="{FF2B5EF4-FFF2-40B4-BE49-F238E27FC236}">
                <a16:creationId xmlns:a16="http://schemas.microsoft.com/office/drawing/2014/main" id="{A2C68AE7-2051-034E-8610-D3FF78440A82}"/>
              </a:ext>
            </a:extLst>
          </p:cNvPr>
          <p:cNvSpPr txBox="1">
            <a:spLocks noChangeArrowheads="1"/>
          </p:cNvSpPr>
          <p:nvPr/>
        </p:nvSpPr>
        <p:spPr bwMode="auto">
          <a:xfrm>
            <a:off x="6548016" y="3145106"/>
            <a:ext cx="153428" cy="163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25</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20</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15</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10</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5</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0</a:t>
            </a:r>
          </a:p>
          <a:p>
            <a:pPr marL="138113" marR="0" lvl="0" indent="-138113" algn="r"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-5</a:t>
            </a:r>
          </a:p>
        </p:txBody>
      </p:sp>
      <p:sp>
        <p:nvSpPr>
          <p:cNvPr id="122" name="Content Placeholder 12">
            <a:extLst>
              <a:ext uri="{FF2B5EF4-FFF2-40B4-BE49-F238E27FC236}">
                <a16:creationId xmlns:a16="http://schemas.microsoft.com/office/drawing/2014/main" id="{487E25A7-64D8-F349-BAE4-4B132D73B23E}"/>
              </a:ext>
            </a:extLst>
          </p:cNvPr>
          <p:cNvSpPr txBox="1">
            <a:spLocks noChangeArrowheads="1"/>
          </p:cNvSpPr>
          <p:nvPr/>
        </p:nvSpPr>
        <p:spPr bwMode="auto">
          <a:xfrm>
            <a:off x="6594223" y="2365537"/>
            <a:ext cx="1619045" cy="44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GB" altLang="en-US" sz="1000" b="1" i="0" u="none" strike="noStrike" kern="1200" cap="none" spc="0" normalizeH="0" baseline="0" noProof="0" dirty="0">
                <a:ln>
                  <a:noFill/>
                </a:ln>
                <a:solidFill>
                  <a:srgbClr val="F1F2F1">
                    <a:lumMod val="25000"/>
                  </a:srgbClr>
                </a:solidFill>
                <a:effectLst/>
                <a:uLnTx/>
                <a:uFillTx/>
                <a:latin typeface="Arial Regular"/>
                <a:ea typeface="Arial Regular"/>
                <a:cs typeface="Arial Regular"/>
              </a:rPr>
              <a:t>Deterioration in</a:t>
            </a:r>
            <a:br>
              <a:rPr kumimoji="0" lang="en-GB" altLang="en-US" sz="1000" b="1" i="0" u="none" strike="noStrike" kern="1200" cap="none" spc="0" normalizeH="0" baseline="0" noProof="0" dirty="0">
                <a:ln>
                  <a:noFill/>
                </a:ln>
                <a:solidFill>
                  <a:srgbClr val="F1F2F1">
                    <a:lumMod val="25000"/>
                  </a:srgbClr>
                </a:solidFill>
                <a:effectLst/>
                <a:uLnTx/>
                <a:uFillTx/>
                <a:latin typeface="Arial Regular"/>
                <a:ea typeface="Arial Regular"/>
                <a:cs typeface="Arial Regular"/>
              </a:rPr>
            </a:br>
            <a:r>
              <a:rPr kumimoji="0" lang="en-GB" altLang="en-US" sz="1000" b="1" i="0" u="none" strike="noStrike" kern="1200" cap="none" spc="0" normalizeH="0" baseline="0" noProof="0" dirty="0">
                <a:ln>
                  <a:noFill/>
                </a:ln>
                <a:solidFill>
                  <a:srgbClr val="F1F2F1">
                    <a:lumMod val="25000"/>
                  </a:srgbClr>
                </a:solidFill>
                <a:effectLst/>
                <a:uLnTx/>
                <a:uFillTx/>
                <a:latin typeface="Arial Regular"/>
                <a:ea typeface="Arial Regular"/>
                <a:cs typeface="Arial Regular"/>
              </a:rPr>
              <a:t>general well-being</a:t>
            </a:r>
            <a:endParaRPr kumimoji="0" lang="en-GB" altLang="en-US" sz="1000" b="1" i="0" u="none" strike="noStrike" kern="1200" cap="none" spc="0" normalizeH="0" baseline="30000" noProof="0" dirty="0">
              <a:ln>
                <a:noFill/>
              </a:ln>
              <a:solidFill>
                <a:srgbClr val="F1F2F1">
                  <a:lumMod val="25000"/>
                </a:srgbClr>
              </a:solidFill>
              <a:effectLst/>
              <a:uLnTx/>
              <a:uFillTx/>
              <a:latin typeface="Arial Regular"/>
              <a:ea typeface="Arial Regular"/>
              <a:cs typeface="Arial Regular"/>
            </a:endParaRPr>
          </a:p>
        </p:txBody>
      </p:sp>
      <p:sp>
        <p:nvSpPr>
          <p:cNvPr id="113" name="Content Placeholder 12">
            <a:extLst>
              <a:ext uri="{FF2B5EF4-FFF2-40B4-BE49-F238E27FC236}">
                <a16:creationId xmlns:a16="http://schemas.microsoft.com/office/drawing/2014/main" id="{1B90FF67-13D4-D14E-866D-2A4A86BE8FB4}"/>
              </a:ext>
            </a:extLst>
          </p:cNvPr>
          <p:cNvSpPr txBox="1">
            <a:spLocks noChangeArrowheads="1"/>
          </p:cNvSpPr>
          <p:nvPr/>
        </p:nvSpPr>
        <p:spPr bwMode="auto">
          <a:xfrm>
            <a:off x="7810756" y="3867234"/>
            <a:ext cx="331746" cy="213177"/>
          </a:xfrm>
          <a:prstGeom prst="rect">
            <a:avLst/>
          </a:prstGeom>
          <a:noFill/>
          <a:ln>
            <a:noFill/>
          </a:ln>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1100" b="1" i="0" u="none" strike="noStrike" kern="1200" cap="none" spc="0" normalizeH="0" baseline="0" noProof="0" dirty="0">
                <a:ln>
                  <a:noFill/>
                </a:ln>
                <a:solidFill>
                  <a:srgbClr val="000000">
                    <a:lumMod val="50000"/>
                    <a:lumOff val="50000"/>
                  </a:srgbClr>
                </a:solidFill>
                <a:effectLst/>
                <a:uLnTx/>
                <a:uFillTx/>
                <a:latin typeface="Arial Regular"/>
                <a:ea typeface="Arial Regular"/>
                <a:cs typeface="Arial Regular"/>
              </a:rPr>
              <a:t>9</a:t>
            </a:r>
          </a:p>
        </p:txBody>
      </p:sp>
      <p:sp>
        <p:nvSpPr>
          <p:cNvPr id="123" name="Freeform 122">
            <a:extLst>
              <a:ext uri="{FF2B5EF4-FFF2-40B4-BE49-F238E27FC236}">
                <a16:creationId xmlns:a16="http://schemas.microsoft.com/office/drawing/2014/main" id="{824AA861-D536-CF45-B740-D9F8B16629A8}"/>
              </a:ext>
            </a:extLst>
          </p:cNvPr>
          <p:cNvSpPr/>
          <p:nvPr/>
        </p:nvSpPr>
        <p:spPr>
          <a:xfrm flipH="1">
            <a:off x="7539194" y="3740336"/>
            <a:ext cx="422669" cy="639964"/>
          </a:xfrm>
          <a:custGeom>
            <a:avLst/>
            <a:gdLst>
              <a:gd name="connsiteX0" fmla="*/ 0 w 846034"/>
              <a:gd name="connsiteY0" fmla="*/ 145279 h 2538101"/>
              <a:gd name="connsiteX1" fmla="*/ 0 w 846034"/>
              <a:gd name="connsiteY1" fmla="*/ 0 h 2538101"/>
              <a:gd name="connsiteX2" fmla="*/ 769122 w 846034"/>
              <a:gd name="connsiteY2" fmla="*/ 0 h 2538101"/>
              <a:gd name="connsiteX3" fmla="*/ 769122 w 846034"/>
              <a:gd name="connsiteY3" fmla="*/ 2538101 h 2538101"/>
              <a:gd name="connsiteX4" fmla="*/ 846034 w 846034"/>
              <a:gd name="connsiteY4" fmla="*/ 2538101 h 2538101"/>
              <a:gd name="connsiteX0" fmla="*/ 0 w 769122"/>
              <a:gd name="connsiteY0" fmla="*/ 145279 h 2538101"/>
              <a:gd name="connsiteX1" fmla="*/ 0 w 769122"/>
              <a:gd name="connsiteY1" fmla="*/ 0 h 2538101"/>
              <a:gd name="connsiteX2" fmla="*/ 769122 w 769122"/>
              <a:gd name="connsiteY2" fmla="*/ 0 h 2538101"/>
              <a:gd name="connsiteX3" fmla="*/ 769122 w 769122"/>
              <a:gd name="connsiteY3" fmla="*/ 2538101 h 2538101"/>
              <a:gd name="connsiteX0" fmla="*/ 0 w 769122"/>
              <a:gd name="connsiteY0" fmla="*/ 145279 h 768766"/>
              <a:gd name="connsiteX1" fmla="*/ 0 w 769122"/>
              <a:gd name="connsiteY1" fmla="*/ 0 h 768766"/>
              <a:gd name="connsiteX2" fmla="*/ 769122 w 769122"/>
              <a:gd name="connsiteY2" fmla="*/ 0 h 768766"/>
              <a:gd name="connsiteX3" fmla="*/ 769122 w 769122"/>
              <a:gd name="connsiteY3" fmla="*/ 768766 h 768766"/>
              <a:gd name="connsiteX0" fmla="*/ 0 w 769122"/>
              <a:gd name="connsiteY0" fmla="*/ 145279 h 1814778"/>
              <a:gd name="connsiteX1" fmla="*/ 0 w 769122"/>
              <a:gd name="connsiteY1" fmla="*/ 0 h 1814778"/>
              <a:gd name="connsiteX2" fmla="*/ 769122 w 769122"/>
              <a:gd name="connsiteY2" fmla="*/ 0 h 1814778"/>
              <a:gd name="connsiteX3" fmla="*/ 769122 w 769122"/>
              <a:gd name="connsiteY3" fmla="*/ 1814778 h 1814778"/>
              <a:gd name="connsiteX0" fmla="*/ 0 w 769122"/>
              <a:gd name="connsiteY0" fmla="*/ 937639 h 1814778"/>
              <a:gd name="connsiteX1" fmla="*/ 0 w 769122"/>
              <a:gd name="connsiteY1" fmla="*/ 0 h 1814778"/>
              <a:gd name="connsiteX2" fmla="*/ 769122 w 769122"/>
              <a:gd name="connsiteY2" fmla="*/ 0 h 1814778"/>
              <a:gd name="connsiteX3" fmla="*/ 769122 w 769122"/>
              <a:gd name="connsiteY3" fmla="*/ 1814778 h 1814778"/>
              <a:gd name="connsiteX0" fmla="*/ 0 w 769122"/>
              <a:gd name="connsiteY0" fmla="*/ 351769 h 1814778"/>
              <a:gd name="connsiteX1" fmla="*/ 0 w 769122"/>
              <a:gd name="connsiteY1" fmla="*/ 0 h 1814778"/>
              <a:gd name="connsiteX2" fmla="*/ 769122 w 769122"/>
              <a:gd name="connsiteY2" fmla="*/ 0 h 1814778"/>
              <a:gd name="connsiteX3" fmla="*/ 769122 w 769122"/>
              <a:gd name="connsiteY3" fmla="*/ 1814778 h 1814778"/>
            </a:gdLst>
            <a:ahLst/>
            <a:cxnLst>
              <a:cxn ang="0">
                <a:pos x="connsiteX0" y="connsiteY0"/>
              </a:cxn>
              <a:cxn ang="0">
                <a:pos x="connsiteX1" y="connsiteY1"/>
              </a:cxn>
              <a:cxn ang="0">
                <a:pos x="connsiteX2" y="connsiteY2"/>
              </a:cxn>
              <a:cxn ang="0">
                <a:pos x="connsiteX3" y="connsiteY3"/>
              </a:cxn>
            </a:cxnLst>
            <a:rect l="l" t="t" r="r" b="b"/>
            <a:pathLst>
              <a:path w="769122" h="1814778">
                <a:moveTo>
                  <a:pt x="0" y="351769"/>
                </a:moveTo>
                <a:lnTo>
                  <a:pt x="0" y="0"/>
                </a:lnTo>
                <a:lnTo>
                  <a:pt x="769122" y="0"/>
                </a:lnTo>
                <a:lnTo>
                  <a:pt x="769122" y="1814778"/>
                </a:lnTo>
              </a:path>
            </a:pathLst>
          </a:custGeom>
          <a:no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4" name="Content Placeholder 12">
            <a:extLst>
              <a:ext uri="{FF2B5EF4-FFF2-40B4-BE49-F238E27FC236}">
                <a16:creationId xmlns:a16="http://schemas.microsoft.com/office/drawing/2014/main" id="{49CD888B-154F-784B-BDE6-7334C20F2577}"/>
              </a:ext>
            </a:extLst>
          </p:cNvPr>
          <p:cNvSpPr txBox="1">
            <a:spLocks noChangeArrowheads="1"/>
          </p:cNvSpPr>
          <p:nvPr/>
        </p:nvSpPr>
        <p:spPr bwMode="auto">
          <a:xfrm>
            <a:off x="7482118" y="3603517"/>
            <a:ext cx="529059" cy="15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Arial Regular"/>
                <a:cs typeface="Arial" panose="020B0604020202020204" pitchFamily="34" charset="0"/>
              </a:rPr>
              <a:t>p=0.0022</a:t>
            </a:r>
          </a:p>
        </p:txBody>
      </p:sp>
      <p:sp>
        <p:nvSpPr>
          <p:cNvPr id="125" name="Freeform 124">
            <a:extLst>
              <a:ext uri="{FF2B5EF4-FFF2-40B4-BE49-F238E27FC236}">
                <a16:creationId xmlns:a16="http://schemas.microsoft.com/office/drawing/2014/main" id="{4EB091DC-1B26-F349-86AA-929FBDDE34EC}"/>
              </a:ext>
            </a:extLst>
          </p:cNvPr>
          <p:cNvSpPr/>
          <p:nvPr/>
        </p:nvSpPr>
        <p:spPr>
          <a:xfrm flipH="1">
            <a:off x="7140522" y="3483650"/>
            <a:ext cx="868733" cy="918725"/>
          </a:xfrm>
          <a:custGeom>
            <a:avLst/>
            <a:gdLst>
              <a:gd name="connsiteX0" fmla="*/ 0 w 846034"/>
              <a:gd name="connsiteY0" fmla="*/ 145279 h 2538101"/>
              <a:gd name="connsiteX1" fmla="*/ 0 w 846034"/>
              <a:gd name="connsiteY1" fmla="*/ 0 h 2538101"/>
              <a:gd name="connsiteX2" fmla="*/ 769122 w 846034"/>
              <a:gd name="connsiteY2" fmla="*/ 0 h 2538101"/>
              <a:gd name="connsiteX3" fmla="*/ 769122 w 846034"/>
              <a:gd name="connsiteY3" fmla="*/ 2538101 h 2538101"/>
              <a:gd name="connsiteX4" fmla="*/ 846034 w 846034"/>
              <a:gd name="connsiteY4" fmla="*/ 2538101 h 2538101"/>
              <a:gd name="connsiteX0" fmla="*/ 0 w 769122"/>
              <a:gd name="connsiteY0" fmla="*/ 145279 h 2538101"/>
              <a:gd name="connsiteX1" fmla="*/ 0 w 769122"/>
              <a:gd name="connsiteY1" fmla="*/ 0 h 2538101"/>
              <a:gd name="connsiteX2" fmla="*/ 769122 w 769122"/>
              <a:gd name="connsiteY2" fmla="*/ 0 h 2538101"/>
              <a:gd name="connsiteX3" fmla="*/ 769122 w 769122"/>
              <a:gd name="connsiteY3" fmla="*/ 2538101 h 2538101"/>
              <a:gd name="connsiteX0" fmla="*/ 0 w 769122"/>
              <a:gd name="connsiteY0" fmla="*/ 408625 h 2538101"/>
              <a:gd name="connsiteX1" fmla="*/ 0 w 769122"/>
              <a:gd name="connsiteY1" fmla="*/ 0 h 2538101"/>
              <a:gd name="connsiteX2" fmla="*/ 769122 w 769122"/>
              <a:gd name="connsiteY2" fmla="*/ 0 h 2538101"/>
              <a:gd name="connsiteX3" fmla="*/ 769122 w 769122"/>
              <a:gd name="connsiteY3" fmla="*/ 2538101 h 2538101"/>
              <a:gd name="connsiteX0" fmla="*/ 0 w 769122"/>
              <a:gd name="connsiteY0" fmla="*/ 408625 h 4120676"/>
              <a:gd name="connsiteX1" fmla="*/ 0 w 769122"/>
              <a:gd name="connsiteY1" fmla="*/ 0 h 4120676"/>
              <a:gd name="connsiteX2" fmla="*/ 769122 w 769122"/>
              <a:gd name="connsiteY2" fmla="*/ 0 h 4120676"/>
              <a:gd name="connsiteX3" fmla="*/ 769122 w 769122"/>
              <a:gd name="connsiteY3" fmla="*/ 4120676 h 4120676"/>
              <a:gd name="connsiteX0" fmla="*/ 0 w 769122"/>
              <a:gd name="connsiteY0" fmla="*/ 1170635 h 4120676"/>
              <a:gd name="connsiteX1" fmla="*/ 0 w 769122"/>
              <a:gd name="connsiteY1" fmla="*/ 0 h 4120676"/>
              <a:gd name="connsiteX2" fmla="*/ 769122 w 769122"/>
              <a:gd name="connsiteY2" fmla="*/ 0 h 4120676"/>
              <a:gd name="connsiteX3" fmla="*/ 769122 w 769122"/>
              <a:gd name="connsiteY3" fmla="*/ 4120676 h 4120676"/>
              <a:gd name="connsiteX0" fmla="*/ 0 w 769122"/>
              <a:gd name="connsiteY0" fmla="*/ 1170635 h 6930584"/>
              <a:gd name="connsiteX1" fmla="*/ 0 w 769122"/>
              <a:gd name="connsiteY1" fmla="*/ 0 h 6930584"/>
              <a:gd name="connsiteX2" fmla="*/ 769122 w 769122"/>
              <a:gd name="connsiteY2" fmla="*/ 0 h 6930584"/>
              <a:gd name="connsiteX3" fmla="*/ 769122 w 769122"/>
              <a:gd name="connsiteY3" fmla="*/ 6930584 h 6930584"/>
              <a:gd name="connsiteX0" fmla="*/ 0 w 769122"/>
              <a:gd name="connsiteY0" fmla="*/ 1170635 h 6023935"/>
              <a:gd name="connsiteX1" fmla="*/ 0 w 769122"/>
              <a:gd name="connsiteY1" fmla="*/ 0 h 6023935"/>
              <a:gd name="connsiteX2" fmla="*/ 769122 w 769122"/>
              <a:gd name="connsiteY2" fmla="*/ 0 h 6023935"/>
              <a:gd name="connsiteX3" fmla="*/ 769122 w 769122"/>
              <a:gd name="connsiteY3" fmla="*/ 6023935 h 6023935"/>
              <a:gd name="connsiteX0" fmla="*/ 0 w 769122"/>
              <a:gd name="connsiteY0" fmla="*/ 3451536 h 6023935"/>
              <a:gd name="connsiteX1" fmla="*/ 0 w 769122"/>
              <a:gd name="connsiteY1" fmla="*/ 0 h 6023935"/>
              <a:gd name="connsiteX2" fmla="*/ 769122 w 769122"/>
              <a:gd name="connsiteY2" fmla="*/ 0 h 6023935"/>
              <a:gd name="connsiteX3" fmla="*/ 769122 w 769122"/>
              <a:gd name="connsiteY3" fmla="*/ 6023935 h 6023935"/>
              <a:gd name="connsiteX0" fmla="*/ 0 w 769122"/>
              <a:gd name="connsiteY0" fmla="*/ 2498268 h 6023935"/>
              <a:gd name="connsiteX1" fmla="*/ 0 w 769122"/>
              <a:gd name="connsiteY1" fmla="*/ 0 h 6023935"/>
              <a:gd name="connsiteX2" fmla="*/ 769122 w 769122"/>
              <a:gd name="connsiteY2" fmla="*/ 0 h 6023935"/>
              <a:gd name="connsiteX3" fmla="*/ 769122 w 769122"/>
              <a:gd name="connsiteY3" fmla="*/ 6023935 h 6023935"/>
            </a:gdLst>
            <a:ahLst/>
            <a:cxnLst>
              <a:cxn ang="0">
                <a:pos x="connsiteX0" y="connsiteY0"/>
              </a:cxn>
              <a:cxn ang="0">
                <a:pos x="connsiteX1" y="connsiteY1"/>
              </a:cxn>
              <a:cxn ang="0">
                <a:pos x="connsiteX2" y="connsiteY2"/>
              </a:cxn>
              <a:cxn ang="0">
                <a:pos x="connsiteX3" y="connsiteY3"/>
              </a:cxn>
            </a:cxnLst>
            <a:rect l="l" t="t" r="r" b="b"/>
            <a:pathLst>
              <a:path w="769122" h="6023935">
                <a:moveTo>
                  <a:pt x="0" y="2498268"/>
                </a:moveTo>
                <a:lnTo>
                  <a:pt x="0" y="0"/>
                </a:lnTo>
                <a:lnTo>
                  <a:pt x="769122" y="0"/>
                </a:lnTo>
                <a:lnTo>
                  <a:pt x="769122" y="6023935"/>
                </a:lnTo>
              </a:path>
            </a:pathLst>
          </a:custGeom>
          <a:no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6" name="Content Placeholder 12">
            <a:extLst>
              <a:ext uri="{FF2B5EF4-FFF2-40B4-BE49-F238E27FC236}">
                <a16:creationId xmlns:a16="http://schemas.microsoft.com/office/drawing/2014/main" id="{20CDFC61-AF74-114E-8291-8AC0CCEBBCC1}"/>
              </a:ext>
            </a:extLst>
          </p:cNvPr>
          <p:cNvSpPr txBox="1">
            <a:spLocks noChangeArrowheads="1"/>
          </p:cNvSpPr>
          <p:nvPr/>
        </p:nvSpPr>
        <p:spPr bwMode="auto">
          <a:xfrm>
            <a:off x="7317701" y="3344679"/>
            <a:ext cx="544674" cy="13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Arial Regular"/>
                <a:cs typeface="Arial" panose="020B0604020202020204" pitchFamily="34" charset="0"/>
              </a:rPr>
              <a:t>p=0.0007</a:t>
            </a:r>
          </a:p>
        </p:txBody>
      </p:sp>
      <p:sp>
        <p:nvSpPr>
          <p:cNvPr id="127" name="Freeform 126">
            <a:extLst>
              <a:ext uri="{FF2B5EF4-FFF2-40B4-BE49-F238E27FC236}">
                <a16:creationId xmlns:a16="http://schemas.microsoft.com/office/drawing/2014/main" id="{AA0C3559-D44D-AA41-8921-8BFEEE5DDE27}"/>
              </a:ext>
            </a:extLst>
          </p:cNvPr>
          <p:cNvSpPr/>
          <p:nvPr/>
        </p:nvSpPr>
        <p:spPr>
          <a:xfrm flipH="1">
            <a:off x="5583302" y="3553256"/>
            <a:ext cx="422669" cy="835841"/>
          </a:xfrm>
          <a:custGeom>
            <a:avLst/>
            <a:gdLst>
              <a:gd name="connsiteX0" fmla="*/ 0 w 846034"/>
              <a:gd name="connsiteY0" fmla="*/ 145279 h 2538101"/>
              <a:gd name="connsiteX1" fmla="*/ 0 w 846034"/>
              <a:gd name="connsiteY1" fmla="*/ 0 h 2538101"/>
              <a:gd name="connsiteX2" fmla="*/ 769122 w 846034"/>
              <a:gd name="connsiteY2" fmla="*/ 0 h 2538101"/>
              <a:gd name="connsiteX3" fmla="*/ 769122 w 846034"/>
              <a:gd name="connsiteY3" fmla="*/ 2538101 h 2538101"/>
              <a:gd name="connsiteX4" fmla="*/ 846034 w 846034"/>
              <a:gd name="connsiteY4" fmla="*/ 2538101 h 2538101"/>
              <a:gd name="connsiteX0" fmla="*/ 0 w 769122"/>
              <a:gd name="connsiteY0" fmla="*/ 145279 h 2538101"/>
              <a:gd name="connsiteX1" fmla="*/ 0 w 769122"/>
              <a:gd name="connsiteY1" fmla="*/ 0 h 2538101"/>
              <a:gd name="connsiteX2" fmla="*/ 769122 w 769122"/>
              <a:gd name="connsiteY2" fmla="*/ 0 h 2538101"/>
              <a:gd name="connsiteX3" fmla="*/ 769122 w 769122"/>
              <a:gd name="connsiteY3" fmla="*/ 2538101 h 2538101"/>
              <a:gd name="connsiteX0" fmla="*/ 0 w 769122"/>
              <a:gd name="connsiteY0" fmla="*/ 145279 h 768766"/>
              <a:gd name="connsiteX1" fmla="*/ 0 w 769122"/>
              <a:gd name="connsiteY1" fmla="*/ 0 h 768766"/>
              <a:gd name="connsiteX2" fmla="*/ 769122 w 769122"/>
              <a:gd name="connsiteY2" fmla="*/ 0 h 768766"/>
              <a:gd name="connsiteX3" fmla="*/ 769122 w 769122"/>
              <a:gd name="connsiteY3" fmla="*/ 768766 h 768766"/>
              <a:gd name="connsiteX0" fmla="*/ 0 w 769122"/>
              <a:gd name="connsiteY0" fmla="*/ 145279 h 1814778"/>
              <a:gd name="connsiteX1" fmla="*/ 0 w 769122"/>
              <a:gd name="connsiteY1" fmla="*/ 0 h 1814778"/>
              <a:gd name="connsiteX2" fmla="*/ 769122 w 769122"/>
              <a:gd name="connsiteY2" fmla="*/ 0 h 1814778"/>
              <a:gd name="connsiteX3" fmla="*/ 769122 w 769122"/>
              <a:gd name="connsiteY3" fmla="*/ 1814778 h 1814778"/>
              <a:gd name="connsiteX0" fmla="*/ 0 w 769122"/>
              <a:gd name="connsiteY0" fmla="*/ 937639 h 1814778"/>
              <a:gd name="connsiteX1" fmla="*/ 0 w 769122"/>
              <a:gd name="connsiteY1" fmla="*/ 0 h 1814778"/>
              <a:gd name="connsiteX2" fmla="*/ 769122 w 769122"/>
              <a:gd name="connsiteY2" fmla="*/ 0 h 1814778"/>
              <a:gd name="connsiteX3" fmla="*/ 769122 w 769122"/>
              <a:gd name="connsiteY3" fmla="*/ 1814778 h 1814778"/>
              <a:gd name="connsiteX0" fmla="*/ 5777 w 769122"/>
              <a:gd name="connsiteY0" fmla="*/ 324112 h 1814778"/>
              <a:gd name="connsiteX1" fmla="*/ 0 w 769122"/>
              <a:gd name="connsiteY1" fmla="*/ 0 h 1814778"/>
              <a:gd name="connsiteX2" fmla="*/ 769122 w 769122"/>
              <a:gd name="connsiteY2" fmla="*/ 0 h 1814778"/>
              <a:gd name="connsiteX3" fmla="*/ 769122 w 769122"/>
              <a:gd name="connsiteY3" fmla="*/ 1814778 h 1814778"/>
            </a:gdLst>
            <a:ahLst/>
            <a:cxnLst>
              <a:cxn ang="0">
                <a:pos x="connsiteX0" y="connsiteY0"/>
              </a:cxn>
              <a:cxn ang="0">
                <a:pos x="connsiteX1" y="connsiteY1"/>
              </a:cxn>
              <a:cxn ang="0">
                <a:pos x="connsiteX2" y="connsiteY2"/>
              </a:cxn>
              <a:cxn ang="0">
                <a:pos x="connsiteX3" y="connsiteY3"/>
              </a:cxn>
            </a:cxnLst>
            <a:rect l="l" t="t" r="r" b="b"/>
            <a:pathLst>
              <a:path w="769122" h="1814778">
                <a:moveTo>
                  <a:pt x="5777" y="324112"/>
                </a:moveTo>
                <a:lnTo>
                  <a:pt x="0" y="0"/>
                </a:lnTo>
                <a:lnTo>
                  <a:pt x="769122" y="0"/>
                </a:lnTo>
                <a:lnTo>
                  <a:pt x="769122" y="1814778"/>
                </a:lnTo>
              </a:path>
            </a:pathLst>
          </a:custGeom>
          <a:no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8" name="Content Placeholder 12">
            <a:extLst>
              <a:ext uri="{FF2B5EF4-FFF2-40B4-BE49-F238E27FC236}">
                <a16:creationId xmlns:a16="http://schemas.microsoft.com/office/drawing/2014/main" id="{D68EB4EB-5AB9-234A-A894-E624A992F6D9}"/>
              </a:ext>
            </a:extLst>
          </p:cNvPr>
          <p:cNvSpPr txBox="1">
            <a:spLocks noChangeArrowheads="1"/>
          </p:cNvSpPr>
          <p:nvPr/>
        </p:nvSpPr>
        <p:spPr bwMode="auto">
          <a:xfrm>
            <a:off x="5529836" y="3419737"/>
            <a:ext cx="529059" cy="15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Arial Regular"/>
                <a:cs typeface="Arial" panose="020B0604020202020204" pitchFamily="34" charset="0"/>
              </a:rPr>
              <a:t>p=0.0041</a:t>
            </a:r>
          </a:p>
        </p:txBody>
      </p:sp>
      <p:sp>
        <p:nvSpPr>
          <p:cNvPr id="129" name="Freeform 128">
            <a:extLst>
              <a:ext uri="{FF2B5EF4-FFF2-40B4-BE49-F238E27FC236}">
                <a16:creationId xmlns:a16="http://schemas.microsoft.com/office/drawing/2014/main" id="{B397E092-2AFE-D242-A6C7-48CC5E5E8E04}"/>
              </a:ext>
            </a:extLst>
          </p:cNvPr>
          <p:cNvSpPr/>
          <p:nvPr/>
        </p:nvSpPr>
        <p:spPr>
          <a:xfrm flipH="1">
            <a:off x="5184631" y="3349713"/>
            <a:ext cx="868733" cy="1061460"/>
          </a:xfrm>
          <a:custGeom>
            <a:avLst/>
            <a:gdLst>
              <a:gd name="connsiteX0" fmla="*/ 0 w 846034"/>
              <a:gd name="connsiteY0" fmla="*/ 145279 h 2538101"/>
              <a:gd name="connsiteX1" fmla="*/ 0 w 846034"/>
              <a:gd name="connsiteY1" fmla="*/ 0 h 2538101"/>
              <a:gd name="connsiteX2" fmla="*/ 769122 w 846034"/>
              <a:gd name="connsiteY2" fmla="*/ 0 h 2538101"/>
              <a:gd name="connsiteX3" fmla="*/ 769122 w 846034"/>
              <a:gd name="connsiteY3" fmla="*/ 2538101 h 2538101"/>
              <a:gd name="connsiteX4" fmla="*/ 846034 w 846034"/>
              <a:gd name="connsiteY4" fmla="*/ 2538101 h 2538101"/>
              <a:gd name="connsiteX0" fmla="*/ 0 w 769122"/>
              <a:gd name="connsiteY0" fmla="*/ 145279 h 2538101"/>
              <a:gd name="connsiteX1" fmla="*/ 0 w 769122"/>
              <a:gd name="connsiteY1" fmla="*/ 0 h 2538101"/>
              <a:gd name="connsiteX2" fmla="*/ 769122 w 769122"/>
              <a:gd name="connsiteY2" fmla="*/ 0 h 2538101"/>
              <a:gd name="connsiteX3" fmla="*/ 769122 w 769122"/>
              <a:gd name="connsiteY3" fmla="*/ 2538101 h 2538101"/>
              <a:gd name="connsiteX0" fmla="*/ 0 w 769122"/>
              <a:gd name="connsiteY0" fmla="*/ 408625 h 2538101"/>
              <a:gd name="connsiteX1" fmla="*/ 0 w 769122"/>
              <a:gd name="connsiteY1" fmla="*/ 0 h 2538101"/>
              <a:gd name="connsiteX2" fmla="*/ 769122 w 769122"/>
              <a:gd name="connsiteY2" fmla="*/ 0 h 2538101"/>
              <a:gd name="connsiteX3" fmla="*/ 769122 w 769122"/>
              <a:gd name="connsiteY3" fmla="*/ 2538101 h 2538101"/>
              <a:gd name="connsiteX0" fmla="*/ 0 w 769122"/>
              <a:gd name="connsiteY0" fmla="*/ 408625 h 4120676"/>
              <a:gd name="connsiteX1" fmla="*/ 0 w 769122"/>
              <a:gd name="connsiteY1" fmla="*/ 0 h 4120676"/>
              <a:gd name="connsiteX2" fmla="*/ 769122 w 769122"/>
              <a:gd name="connsiteY2" fmla="*/ 0 h 4120676"/>
              <a:gd name="connsiteX3" fmla="*/ 769122 w 769122"/>
              <a:gd name="connsiteY3" fmla="*/ 4120676 h 4120676"/>
              <a:gd name="connsiteX0" fmla="*/ 0 w 769122"/>
              <a:gd name="connsiteY0" fmla="*/ 1170635 h 4120676"/>
              <a:gd name="connsiteX1" fmla="*/ 0 w 769122"/>
              <a:gd name="connsiteY1" fmla="*/ 0 h 4120676"/>
              <a:gd name="connsiteX2" fmla="*/ 769122 w 769122"/>
              <a:gd name="connsiteY2" fmla="*/ 0 h 4120676"/>
              <a:gd name="connsiteX3" fmla="*/ 769122 w 769122"/>
              <a:gd name="connsiteY3" fmla="*/ 4120676 h 4120676"/>
              <a:gd name="connsiteX0" fmla="*/ 0 w 769122"/>
              <a:gd name="connsiteY0" fmla="*/ 1170635 h 6930584"/>
              <a:gd name="connsiteX1" fmla="*/ 0 w 769122"/>
              <a:gd name="connsiteY1" fmla="*/ 0 h 6930584"/>
              <a:gd name="connsiteX2" fmla="*/ 769122 w 769122"/>
              <a:gd name="connsiteY2" fmla="*/ 0 h 6930584"/>
              <a:gd name="connsiteX3" fmla="*/ 769122 w 769122"/>
              <a:gd name="connsiteY3" fmla="*/ 6930584 h 6930584"/>
              <a:gd name="connsiteX0" fmla="*/ 0 w 769122"/>
              <a:gd name="connsiteY0" fmla="*/ 1170635 h 6023935"/>
              <a:gd name="connsiteX1" fmla="*/ 0 w 769122"/>
              <a:gd name="connsiteY1" fmla="*/ 0 h 6023935"/>
              <a:gd name="connsiteX2" fmla="*/ 769122 w 769122"/>
              <a:gd name="connsiteY2" fmla="*/ 0 h 6023935"/>
              <a:gd name="connsiteX3" fmla="*/ 769122 w 769122"/>
              <a:gd name="connsiteY3" fmla="*/ 6023935 h 6023935"/>
              <a:gd name="connsiteX0" fmla="*/ 0 w 769122"/>
              <a:gd name="connsiteY0" fmla="*/ 3451536 h 6023935"/>
              <a:gd name="connsiteX1" fmla="*/ 0 w 769122"/>
              <a:gd name="connsiteY1" fmla="*/ 0 h 6023935"/>
              <a:gd name="connsiteX2" fmla="*/ 769122 w 769122"/>
              <a:gd name="connsiteY2" fmla="*/ 0 h 6023935"/>
              <a:gd name="connsiteX3" fmla="*/ 769122 w 769122"/>
              <a:gd name="connsiteY3" fmla="*/ 6023935 h 6023935"/>
              <a:gd name="connsiteX0" fmla="*/ 2811 w 769122"/>
              <a:gd name="connsiteY0" fmla="*/ 1974013 h 6023935"/>
              <a:gd name="connsiteX1" fmla="*/ 0 w 769122"/>
              <a:gd name="connsiteY1" fmla="*/ 0 h 6023935"/>
              <a:gd name="connsiteX2" fmla="*/ 769122 w 769122"/>
              <a:gd name="connsiteY2" fmla="*/ 0 h 6023935"/>
              <a:gd name="connsiteX3" fmla="*/ 769122 w 769122"/>
              <a:gd name="connsiteY3" fmla="*/ 6023935 h 6023935"/>
            </a:gdLst>
            <a:ahLst/>
            <a:cxnLst>
              <a:cxn ang="0">
                <a:pos x="connsiteX0" y="connsiteY0"/>
              </a:cxn>
              <a:cxn ang="0">
                <a:pos x="connsiteX1" y="connsiteY1"/>
              </a:cxn>
              <a:cxn ang="0">
                <a:pos x="connsiteX2" y="connsiteY2"/>
              </a:cxn>
              <a:cxn ang="0">
                <a:pos x="connsiteX3" y="connsiteY3"/>
              </a:cxn>
            </a:cxnLst>
            <a:rect l="l" t="t" r="r" b="b"/>
            <a:pathLst>
              <a:path w="769122" h="6023935">
                <a:moveTo>
                  <a:pt x="2811" y="1974013"/>
                </a:moveTo>
                <a:lnTo>
                  <a:pt x="0" y="0"/>
                </a:lnTo>
                <a:lnTo>
                  <a:pt x="769122" y="0"/>
                </a:lnTo>
                <a:lnTo>
                  <a:pt x="769122" y="6023935"/>
                </a:lnTo>
              </a:path>
            </a:pathLst>
          </a:custGeom>
          <a:no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30" name="Content Placeholder 12">
            <a:extLst>
              <a:ext uri="{FF2B5EF4-FFF2-40B4-BE49-F238E27FC236}">
                <a16:creationId xmlns:a16="http://schemas.microsoft.com/office/drawing/2014/main" id="{EA82EDB2-8F2F-8E4A-A1D5-B01132F3EC2B}"/>
              </a:ext>
            </a:extLst>
          </p:cNvPr>
          <p:cNvSpPr txBox="1">
            <a:spLocks noChangeArrowheads="1"/>
          </p:cNvSpPr>
          <p:nvPr/>
        </p:nvSpPr>
        <p:spPr bwMode="auto">
          <a:xfrm>
            <a:off x="5375559" y="3214834"/>
            <a:ext cx="544674" cy="13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Arial Regular"/>
                <a:cs typeface="Arial" panose="020B0604020202020204" pitchFamily="34" charset="0"/>
              </a:rPr>
              <a:t>p&lt;0.0001</a:t>
            </a:r>
          </a:p>
        </p:txBody>
      </p:sp>
      <p:sp>
        <p:nvSpPr>
          <p:cNvPr id="96" name="Content Placeholder 12">
            <a:extLst>
              <a:ext uri="{FF2B5EF4-FFF2-40B4-BE49-F238E27FC236}">
                <a16:creationId xmlns:a16="http://schemas.microsoft.com/office/drawing/2014/main" id="{39C28983-FCE0-3945-8F31-40F88E00E5D1}"/>
              </a:ext>
            </a:extLst>
          </p:cNvPr>
          <p:cNvSpPr txBox="1">
            <a:spLocks noChangeArrowheads="1"/>
          </p:cNvSpPr>
          <p:nvPr/>
        </p:nvSpPr>
        <p:spPr bwMode="auto">
          <a:xfrm>
            <a:off x="5841347" y="3680617"/>
            <a:ext cx="331746" cy="226356"/>
          </a:xfrm>
          <a:prstGeom prst="rect">
            <a:avLst/>
          </a:prstGeom>
          <a:noFill/>
          <a:ln>
            <a:noFill/>
          </a:ln>
        </p:spPr>
        <p:txBody>
          <a:bodyPr lIns="0" tIns="0" rIns="0" bIns="0" anchor="ctr" anchorCtr="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1100" b="1" i="0" u="none" strike="noStrike" kern="1200" cap="none" spc="0" normalizeH="0" baseline="0" noProof="0" dirty="0">
                <a:ln>
                  <a:noFill/>
                </a:ln>
                <a:solidFill>
                  <a:srgbClr val="000000">
                    <a:lumMod val="50000"/>
                    <a:lumOff val="50000"/>
                  </a:srgbClr>
                </a:solidFill>
                <a:effectLst/>
                <a:uLnTx/>
                <a:uFillTx/>
                <a:latin typeface="Arial Regular"/>
                <a:ea typeface="Arial Regular"/>
                <a:cs typeface="Arial Regular"/>
              </a:rPr>
              <a:t>12</a:t>
            </a:r>
          </a:p>
        </p:txBody>
      </p:sp>
      <p:sp>
        <p:nvSpPr>
          <p:cNvPr id="131" name="Freeform 130">
            <a:extLst>
              <a:ext uri="{FF2B5EF4-FFF2-40B4-BE49-F238E27FC236}">
                <a16:creationId xmlns:a16="http://schemas.microsoft.com/office/drawing/2014/main" id="{476D334C-FCA2-BB4C-9C9B-F02852256F9E}"/>
              </a:ext>
            </a:extLst>
          </p:cNvPr>
          <p:cNvSpPr/>
          <p:nvPr/>
        </p:nvSpPr>
        <p:spPr>
          <a:xfrm flipH="1">
            <a:off x="3613363" y="3457838"/>
            <a:ext cx="422669" cy="924384"/>
          </a:xfrm>
          <a:custGeom>
            <a:avLst/>
            <a:gdLst>
              <a:gd name="connsiteX0" fmla="*/ 0 w 846034"/>
              <a:gd name="connsiteY0" fmla="*/ 145279 h 2538101"/>
              <a:gd name="connsiteX1" fmla="*/ 0 w 846034"/>
              <a:gd name="connsiteY1" fmla="*/ 0 h 2538101"/>
              <a:gd name="connsiteX2" fmla="*/ 769122 w 846034"/>
              <a:gd name="connsiteY2" fmla="*/ 0 h 2538101"/>
              <a:gd name="connsiteX3" fmla="*/ 769122 w 846034"/>
              <a:gd name="connsiteY3" fmla="*/ 2538101 h 2538101"/>
              <a:gd name="connsiteX4" fmla="*/ 846034 w 846034"/>
              <a:gd name="connsiteY4" fmla="*/ 2538101 h 2538101"/>
              <a:gd name="connsiteX0" fmla="*/ 0 w 769122"/>
              <a:gd name="connsiteY0" fmla="*/ 145279 h 2538101"/>
              <a:gd name="connsiteX1" fmla="*/ 0 w 769122"/>
              <a:gd name="connsiteY1" fmla="*/ 0 h 2538101"/>
              <a:gd name="connsiteX2" fmla="*/ 769122 w 769122"/>
              <a:gd name="connsiteY2" fmla="*/ 0 h 2538101"/>
              <a:gd name="connsiteX3" fmla="*/ 769122 w 769122"/>
              <a:gd name="connsiteY3" fmla="*/ 2538101 h 2538101"/>
              <a:gd name="connsiteX0" fmla="*/ 0 w 769122"/>
              <a:gd name="connsiteY0" fmla="*/ 145279 h 768766"/>
              <a:gd name="connsiteX1" fmla="*/ 0 w 769122"/>
              <a:gd name="connsiteY1" fmla="*/ 0 h 768766"/>
              <a:gd name="connsiteX2" fmla="*/ 769122 w 769122"/>
              <a:gd name="connsiteY2" fmla="*/ 0 h 768766"/>
              <a:gd name="connsiteX3" fmla="*/ 769122 w 769122"/>
              <a:gd name="connsiteY3" fmla="*/ 768766 h 768766"/>
              <a:gd name="connsiteX0" fmla="*/ 0 w 769122"/>
              <a:gd name="connsiteY0" fmla="*/ 145279 h 1814778"/>
              <a:gd name="connsiteX1" fmla="*/ 0 w 769122"/>
              <a:gd name="connsiteY1" fmla="*/ 0 h 1814778"/>
              <a:gd name="connsiteX2" fmla="*/ 769122 w 769122"/>
              <a:gd name="connsiteY2" fmla="*/ 0 h 1814778"/>
              <a:gd name="connsiteX3" fmla="*/ 769122 w 769122"/>
              <a:gd name="connsiteY3" fmla="*/ 1814778 h 1814778"/>
              <a:gd name="connsiteX0" fmla="*/ 0 w 769122"/>
              <a:gd name="connsiteY0" fmla="*/ 937639 h 1814778"/>
              <a:gd name="connsiteX1" fmla="*/ 0 w 769122"/>
              <a:gd name="connsiteY1" fmla="*/ 0 h 1814778"/>
              <a:gd name="connsiteX2" fmla="*/ 769122 w 769122"/>
              <a:gd name="connsiteY2" fmla="*/ 0 h 1814778"/>
              <a:gd name="connsiteX3" fmla="*/ 769122 w 769122"/>
              <a:gd name="connsiteY3" fmla="*/ 1814778 h 1814778"/>
              <a:gd name="connsiteX0" fmla="*/ 5777 w 769122"/>
              <a:gd name="connsiteY0" fmla="*/ 202114 h 1814778"/>
              <a:gd name="connsiteX1" fmla="*/ 0 w 769122"/>
              <a:gd name="connsiteY1" fmla="*/ 0 h 1814778"/>
              <a:gd name="connsiteX2" fmla="*/ 769122 w 769122"/>
              <a:gd name="connsiteY2" fmla="*/ 0 h 1814778"/>
              <a:gd name="connsiteX3" fmla="*/ 769122 w 769122"/>
              <a:gd name="connsiteY3" fmla="*/ 1814778 h 1814778"/>
              <a:gd name="connsiteX0" fmla="*/ 0 w 769122"/>
              <a:gd name="connsiteY0" fmla="*/ 426512 h 1814778"/>
              <a:gd name="connsiteX1" fmla="*/ 0 w 769122"/>
              <a:gd name="connsiteY1" fmla="*/ 0 h 1814778"/>
              <a:gd name="connsiteX2" fmla="*/ 769122 w 769122"/>
              <a:gd name="connsiteY2" fmla="*/ 0 h 1814778"/>
              <a:gd name="connsiteX3" fmla="*/ 769122 w 769122"/>
              <a:gd name="connsiteY3" fmla="*/ 1814778 h 1814778"/>
              <a:gd name="connsiteX0" fmla="*/ 5777 w 769122"/>
              <a:gd name="connsiteY0" fmla="*/ 195881 h 1814778"/>
              <a:gd name="connsiteX1" fmla="*/ 0 w 769122"/>
              <a:gd name="connsiteY1" fmla="*/ 0 h 1814778"/>
              <a:gd name="connsiteX2" fmla="*/ 769122 w 769122"/>
              <a:gd name="connsiteY2" fmla="*/ 0 h 1814778"/>
              <a:gd name="connsiteX3" fmla="*/ 769122 w 769122"/>
              <a:gd name="connsiteY3" fmla="*/ 1814778 h 1814778"/>
              <a:gd name="connsiteX0" fmla="*/ 5777 w 769122"/>
              <a:gd name="connsiteY0" fmla="*/ 220814 h 1814778"/>
              <a:gd name="connsiteX1" fmla="*/ 0 w 769122"/>
              <a:gd name="connsiteY1" fmla="*/ 0 h 1814778"/>
              <a:gd name="connsiteX2" fmla="*/ 769122 w 769122"/>
              <a:gd name="connsiteY2" fmla="*/ 0 h 1814778"/>
              <a:gd name="connsiteX3" fmla="*/ 769122 w 769122"/>
              <a:gd name="connsiteY3" fmla="*/ 1814778 h 1814778"/>
            </a:gdLst>
            <a:ahLst/>
            <a:cxnLst>
              <a:cxn ang="0">
                <a:pos x="connsiteX0" y="connsiteY0"/>
              </a:cxn>
              <a:cxn ang="0">
                <a:pos x="connsiteX1" y="connsiteY1"/>
              </a:cxn>
              <a:cxn ang="0">
                <a:pos x="connsiteX2" y="connsiteY2"/>
              </a:cxn>
              <a:cxn ang="0">
                <a:pos x="connsiteX3" y="connsiteY3"/>
              </a:cxn>
            </a:cxnLst>
            <a:rect l="l" t="t" r="r" b="b"/>
            <a:pathLst>
              <a:path w="769122" h="1814778">
                <a:moveTo>
                  <a:pt x="5777" y="220814"/>
                </a:moveTo>
                <a:lnTo>
                  <a:pt x="0" y="0"/>
                </a:lnTo>
                <a:lnTo>
                  <a:pt x="769122" y="0"/>
                </a:lnTo>
                <a:lnTo>
                  <a:pt x="769122" y="1814778"/>
                </a:lnTo>
              </a:path>
            </a:pathLst>
          </a:custGeom>
          <a:no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2" name="Content Placeholder 12">
            <a:extLst>
              <a:ext uri="{FF2B5EF4-FFF2-40B4-BE49-F238E27FC236}">
                <a16:creationId xmlns:a16="http://schemas.microsoft.com/office/drawing/2014/main" id="{3EB5A438-47A4-A441-9116-7CE9302B8E9E}"/>
              </a:ext>
            </a:extLst>
          </p:cNvPr>
          <p:cNvSpPr txBox="1">
            <a:spLocks noChangeArrowheads="1"/>
          </p:cNvSpPr>
          <p:nvPr/>
        </p:nvSpPr>
        <p:spPr bwMode="auto">
          <a:xfrm>
            <a:off x="3565825" y="3325403"/>
            <a:ext cx="529059" cy="15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Arial Regular"/>
                <a:cs typeface="Arial" panose="020B0604020202020204" pitchFamily="34" charset="0"/>
              </a:rPr>
              <a:t>p=0.0003</a:t>
            </a:r>
          </a:p>
        </p:txBody>
      </p:sp>
      <p:sp>
        <p:nvSpPr>
          <p:cNvPr id="133" name="Freeform 132">
            <a:extLst>
              <a:ext uri="{FF2B5EF4-FFF2-40B4-BE49-F238E27FC236}">
                <a16:creationId xmlns:a16="http://schemas.microsoft.com/office/drawing/2014/main" id="{83C5F95D-2B28-F74B-9411-1EE2A29D5B83}"/>
              </a:ext>
            </a:extLst>
          </p:cNvPr>
          <p:cNvSpPr/>
          <p:nvPr/>
        </p:nvSpPr>
        <p:spPr>
          <a:xfrm flipH="1">
            <a:off x="3214693" y="3262614"/>
            <a:ext cx="868733" cy="1141683"/>
          </a:xfrm>
          <a:custGeom>
            <a:avLst/>
            <a:gdLst>
              <a:gd name="connsiteX0" fmla="*/ 0 w 846034"/>
              <a:gd name="connsiteY0" fmla="*/ 145279 h 2538101"/>
              <a:gd name="connsiteX1" fmla="*/ 0 w 846034"/>
              <a:gd name="connsiteY1" fmla="*/ 0 h 2538101"/>
              <a:gd name="connsiteX2" fmla="*/ 769122 w 846034"/>
              <a:gd name="connsiteY2" fmla="*/ 0 h 2538101"/>
              <a:gd name="connsiteX3" fmla="*/ 769122 w 846034"/>
              <a:gd name="connsiteY3" fmla="*/ 2538101 h 2538101"/>
              <a:gd name="connsiteX4" fmla="*/ 846034 w 846034"/>
              <a:gd name="connsiteY4" fmla="*/ 2538101 h 2538101"/>
              <a:gd name="connsiteX0" fmla="*/ 0 w 769122"/>
              <a:gd name="connsiteY0" fmla="*/ 145279 h 2538101"/>
              <a:gd name="connsiteX1" fmla="*/ 0 w 769122"/>
              <a:gd name="connsiteY1" fmla="*/ 0 h 2538101"/>
              <a:gd name="connsiteX2" fmla="*/ 769122 w 769122"/>
              <a:gd name="connsiteY2" fmla="*/ 0 h 2538101"/>
              <a:gd name="connsiteX3" fmla="*/ 769122 w 769122"/>
              <a:gd name="connsiteY3" fmla="*/ 2538101 h 2538101"/>
              <a:gd name="connsiteX0" fmla="*/ 0 w 769122"/>
              <a:gd name="connsiteY0" fmla="*/ 408625 h 2538101"/>
              <a:gd name="connsiteX1" fmla="*/ 0 w 769122"/>
              <a:gd name="connsiteY1" fmla="*/ 0 h 2538101"/>
              <a:gd name="connsiteX2" fmla="*/ 769122 w 769122"/>
              <a:gd name="connsiteY2" fmla="*/ 0 h 2538101"/>
              <a:gd name="connsiteX3" fmla="*/ 769122 w 769122"/>
              <a:gd name="connsiteY3" fmla="*/ 2538101 h 2538101"/>
              <a:gd name="connsiteX0" fmla="*/ 0 w 769122"/>
              <a:gd name="connsiteY0" fmla="*/ 408625 h 4120676"/>
              <a:gd name="connsiteX1" fmla="*/ 0 w 769122"/>
              <a:gd name="connsiteY1" fmla="*/ 0 h 4120676"/>
              <a:gd name="connsiteX2" fmla="*/ 769122 w 769122"/>
              <a:gd name="connsiteY2" fmla="*/ 0 h 4120676"/>
              <a:gd name="connsiteX3" fmla="*/ 769122 w 769122"/>
              <a:gd name="connsiteY3" fmla="*/ 4120676 h 4120676"/>
              <a:gd name="connsiteX0" fmla="*/ 0 w 769122"/>
              <a:gd name="connsiteY0" fmla="*/ 1170635 h 4120676"/>
              <a:gd name="connsiteX1" fmla="*/ 0 w 769122"/>
              <a:gd name="connsiteY1" fmla="*/ 0 h 4120676"/>
              <a:gd name="connsiteX2" fmla="*/ 769122 w 769122"/>
              <a:gd name="connsiteY2" fmla="*/ 0 h 4120676"/>
              <a:gd name="connsiteX3" fmla="*/ 769122 w 769122"/>
              <a:gd name="connsiteY3" fmla="*/ 4120676 h 4120676"/>
              <a:gd name="connsiteX0" fmla="*/ 0 w 769122"/>
              <a:gd name="connsiteY0" fmla="*/ 1170635 h 6930584"/>
              <a:gd name="connsiteX1" fmla="*/ 0 w 769122"/>
              <a:gd name="connsiteY1" fmla="*/ 0 h 6930584"/>
              <a:gd name="connsiteX2" fmla="*/ 769122 w 769122"/>
              <a:gd name="connsiteY2" fmla="*/ 0 h 6930584"/>
              <a:gd name="connsiteX3" fmla="*/ 769122 w 769122"/>
              <a:gd name="connsiteY3" fmla="*/ 6930584 h 6930584"/>
              <a:gd name="connsiteX0" fmla="*/ 0 w 769122"/>
              <a:gd name="connsiteY0" fmla="*/ 1170635 h 6023935"/>
              <a:gd name="connsiteX1" fmla="*/ 0 w 769122"/>
              <a:gd name="connsiteY1" fmla="*/ 0 h 6023935"/>
              <a:gd name="connsiteX2" fmla="*/ 769122 w 769122"/>
              <a:gd name="connsiteY2" fmla="*/ 0 h 6023935"/>
              <a:gd name="connsiteX3" fmla="*/ 769122 w 769122"/>
              <a:gd name="connsiteY3" fmla="*/ 6023935 h 6023935"/>
              <a:gd name="connsiteX0" fmla="*/ 0 w 769122"/>
              <a:gd name="connsiteY0" fmla="*/ 3451536 h 6023935"/>
              <a:gd name="connsiteX1" fmla="*/ 0 w 769122"/>
              <a:gd name="connsiteY1" fmla="*/ 0 h 6023935"/>
              <a:gd name="connsiteX2" fmla="*/ 769122 w 769122"/>
              <a:gd name="connsiteY2" fmla="*/ 0 h 6023935"/>
              <a:gd name="connsiteX3" fmla="*/ 769122 w 769122"/>
              <a:gd name="connsiteY3" fmla="*/ 6023935 h 6023935"/>
              <a:gd name="connsiteX0" fmla="*/ 0 w 769122"/>
              <a:gd name="connsiteY0" fmla="*/ 1625521 h 6023935"/>
              <a:gd name="connsiteX1" fmla="*/ 0 w 769122"/>
              <a:gd name="connsiteY1" fmla="*/ 0 h 6023935"/>
              <a:gd name="connsiteX2" fmla="*/ 769122 w 769122"/>
              <a:gd name="connsiteY2" fmla="*/ 0 h 6023935"/>
              <a:gd name="connsiteX3" fmla="*/ 769122 w 769122"/>
              <a:gd name="connsiteY3" fmla="*/ 6023935 h 6023935"/>
            </a:gdLst>
            <a:ahLst/>
            <a:cxnLst>
              <a:cxn ang="0">
                <a:pos x="connsiteX0" y="connsiteY0"/>
              </a:cxn>
              <a:cxn ang="0">
                <a:pos x="connsiteX1" y="connsiteY1"/>
              </a:cxn>
              <a:cxn ang="0">
                <a:pos x="connsiteX2" y="connsiteY2"/>
              </a:cxn>
              <a:cxn ang="0">
                <a:pos x="connsiteX3" y="connsiteY3"/>
              </a:cxn>
            </a:cxnLst>
            <a:rect l="l" t="t" r="r" b="b"/>
            <a:pathLst>
              <a:path w="769122" h="6023935">
                <a:moveTo>
                  <a:pt x="0" y="1625521"/>
                </a:moveTo>
                <a:lnTo>
                  <a:pt x="0" y="0"/>
                </a:lnTo>
                <a:lnTo>
                  <a:pt x="769122" y="0"/>
                </a:lnTo>
                <a:lnTo>
                  <a:pt x="769122" y="6023935"/>
                </a:lnTo>
              </a:path>
            </a:pathLst>
          </a:custGeom>
          <a:no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34" name="Content Placeholder 12">
            <a:extLst>
              <a:ext uri="{FF2B5EF4-FFF2-40B4-BE49-F238E27FC236}">
                <a16:creationId xmlns:a16="http://schemas.microsoft.com/office/drawing/2014/main" id="{472E3BBC-5FCB-8646-9A2F-B1727441D0C6}"/>
              </a:ext>
            </a:extLst>
          </p:cNvPr>
          <p:cNvSpPr txBox="1">
            <a:spLocks noChangeArrowheads="1"/>
          </p:cNvSpPr>
          <p:nvPr/>
        </p:nvSpPr>
        <p:spPr bwMode="auto">
          <a:xfrm>
            <a:off x="3391871" y="3128759"/>
            <a:ext cx="544674" cy="13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7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Arial Regular"/>
                <a:cs typeface="Arial" panose="020B0604020202020204" pitchFamily="34" charset="0"/>
              </a:rPr>
              <a:t>p=0.0003</a:t>
            </a:r>
          </a:p>
        </p:txBody>
      </p:sp>
      <p:sp>
        <p:nvSpPr>
          <p:cNvPr id="77" name="Content Placeholder 12">
            <a:extLst>
              <a:ext uri="{FF2B5EF4-FFF2-40B4-BE49-F238E27FC236}">
                <a16:creationId xmlns:a16="http://schemas.microsoft.com/office/drawing/2014/main" id="{7CAD0A5C-8778-5040-8D08-B6B98D5AF519}"/>
              </a:ext>
            </a:extLst>
          </p:cNvPr>
          <p:cNvSpPr txBox="1">
            <a:spLocks noChangeArrowheads="1"/>
          </p:cNvSpPr>
          <p:nvPr/>
        </p:nvSpPr>
        <p:spPr bwMode="auto">
          <a:xfrm>
            <a:off x="3898625" y="3559606"/>
            <a:ext cx="312291" cy="201761"/>
          </a:xfrm>
          <a:prstGeom prst="rect">
            <a:avLst/>
          </a:prstGeom>
          <a:noFill/>
          <a:ln>
            <a:noFill/>
          </a:ln>
        </p:spPr>
        <p:txBody>
          <a:bodyPr lIns="0" tIns="0" rIns="0" bIns="0" anchor="ctr" anchorCtr="0"/>
          <a:lstStyle>
            <a:lvl1pPr marL="6350" indent="-6350">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600"/>
              </a:spcAft>
              <a:buClrTx/>
              <a:buSzTx/>
              <a:buFont typeface="Arial" panose="020B0604020202020204" pitchFamily="34" charset="0"/>
              <a:buNone/>
              <a:tabLst/>
              <a:defRPr/>
            </a:pPr>
            <a:r>
              <a:rPr kumimoji="0" lang="de-DE" altLang="en-US" sz="1100" b="1" i="0" u="none" strike="noStrike" kern="1200" cap="none" spc="0" normalizeH="0" baseline="0" noProof="0" dirty="0">
                <a:ln>
                  <a:noFill/>
                </a:ln>
                <a:solidFill>
                  <a:srgbClr val="000000">
                    <a:lumMod val="50000"/>
                    <a:lumOff val="50000"/>
                  </a:srgbClr>
                </a:solidFill>
                <a:effectLst/>
                <a:uLnTx/>
                <a:uFillTx/>
                <a:latin typeface="Arial Regular"/>
                <a:ea typeface="Arial Regular"/>
                <a:cs typeface="Arial Regular"/>
              </a:rPr>
              <a:t>14</a:t>
            </a:r>
          </a:p>
        </p:txBody>
      </p:sp>
      <p:sp>
        <p:nvSpPr>
          <p:cNvPr id="74" name="Content Placeholder 12">
            <a:extLst>
              <a:ext uri="{FF2B5EF4-FFF2-40B4-BE49-F238E27FC236}">
                <a16:creationId xmlns:a16="http://schemas.microsoft.com/office/drawing/2014/main" id="{99A25519-D66D-5A47-B5CC-CEFF0CC59BB9}"/>
              </a:ext>
            </a:extLst>
          </p:cNvPr>
          <p:cNvSpPr txBox="1">
            <a:spLocks noChangeArrowheads="1"/>
          </p:cNvSpPr>
          <p:nvPr/>
        </p:nvSpPr>
        <p:spPr bwMode="auto">
          <a:xfrm>
            <a:off x="431800" y="5662575"/>
            <a:ext cx="4860293" cy="36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l" defTabSz="914400" rtl="0" eaLnBrk="1" fontAlgn="base" latinLnBrk="0" hangingPunct="1">
              <a:lnSpc>
                <a:spcPct val="100000"/>
              </a:lnSpc>
              <a:spcBef>
                <a:spcPct val="0"/>
              </a:spcBef>
              <a:spcAft>
                <a:spcPts val="300"/>
              </a:spcAft>
              <a:buClrTx/>
              <a:buSzTx/>
              <a:buFont typeface="Arial" panose="020B0604020202020204" pitchFamily="34" charset="0"/>
              <a:buAutoNum type="arabicPeriod"/>
              <a:tabLst/>
              <a:defRPr/>
            </a:pPr>
            <a:r>
              <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Data on file, Dr </a:t>
            </a:r>
            <a:r>
              <a:rPr kumimoji="0" lang="en-GB" altLang="en-US" sz="900" b="0" i="0" u="none" strike="noStrike" kern="1200" cap="none" spc="0" normalizeH="0" baseline="0" noProof="0">
                <a:ln>
                  <a:noFill/>
                </a:ln>
                <a:solidFill>
                  <a:srgbClr val="FFFFFF"/>
                </a:solidFill>
                <a:effectLst/>
                <a:uLnTx/>
                <a:uFillTx/>
                <a:latin typeface="Arial" panose="020B0604020202020204" pitchFamily="34" charset="0"/>
                <a:ea typeface="Arial Regular"/>
                <a:cs typeface="Arial" panose="020B0604020202020204" pitchFamily="34" charset="0"/>
              </a:rPr>
              <a:t>Falk Pharma. </a:t>
            </a:r>
            <a:endPar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endParaRPr>
          </a:p>
        </p:txBody>
      </p:sp>
      <p:sp>
        <p:nvSpPr>
          <p:cNvPr id="75" name="Rectangle 1">
            <a:extLst>
              <a:ext uri="{FF2B5EF4-FFF2-40B4-BE49-F238E27FC236}">
                <a16:creationId xmlns:a16="http://schemas.microsoft.com/office/drawing/2014/main" id="{98E1221A-3A56-424B-8CC1-5BB109798AF0}"/>
              </a:ext>
            </a:extLst>
          </p:cNvPr>
          <p:cNvSpPr>
            <a:spLocks noChangeArrowheads="1"/>
          </p:cNvSpPr>
          <p:nvPr/>
        </p:nvSpPr>
        <p:spPr bwMode="auto">
          <a:xfrm>
            <a:off x="431800" y="254120"/>
            <a:ext cx="614655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742950" indent="-28575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0" marR="0" lvl="0" indent="0" algn="l" defTabSz="914400" rtl="0" eaLnBrk="0" fontAlgn="base" latinLnBrk="0" hangingPunct="0">
              <a:lnSpc>
                <a:spcPct val="100000"/>
              </a:lnSpc>
              <a:spcBef>
                <a:spcPts val="100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err="1">
                <a:ln>
                  <a:noFill/>
                </a:ln>
                <a:solidFill>
                  <a:srgbClr val="007E93"/>
                </a:solidFill>
                <a:effectLst/>
                <a:uLnTx/>
                <a:uFillTx/>
                <a:latin typeface="Arial Regular"/>
                <a:ea typeface="+mn-ea"/>
                <a:cs typeface="+mn-cs"/>
              </a:rPr>
              <a:t>Jorveza</a:t>
            </a:r>
            <a:r>
              <a:rPr kumimoji="0" lang="en-US" altLang="en-US" sz="1800" b="1" i="0" u="none" strike="noStrike" kern="1200" cap="none" spc="0" normalizeH="0" baseline="0" noProof="0" dirty="0">
                <a:ln>
                  <a:noFill/>
                </a:ln>
                <a:solidFill>
                  <a:srgbClr val="007E93"/>
                </a:solidFill>
                <a:effectLst/>
                <a:uLnTx/>
                <a:uFillTx/>
                <a:latin typeface="Arial Regular"/>
                <a:ea typeface="+mn-ea"/>
                <a:cs typeface="+mn-cs"/>
              </a:rPr>
              <a:t> can reduce the emotional and social toll of </a:t>
            </a:r>
            <a:r>
              <a:rPr kumimoji="0" lang="en-US" altLang="en-US" sz="1800" b="1" i="0" u="none" strike="noStrike" kern="1200" cap="none" spc="0" normalizeH="0" baseline="0" noProof="0" dirty="0" err="1">
                <a:ln>
                  <a:noFill/>
                </a:ln>
                <a:solidFill>
                  <a:srgbClr val="007E93"/>
                </a:solidFill>
                <a:effectLst/>
                <a:uLnTx/>
                <a:uFillTx/>
                <a:latin typeface="Arial Regular"/>
                <a:ea typeface="+mn-ea"/>
                <a:cs typeface="+mn-cs"/>
              </a:rPr>
              <a:t>EoE</a:t>
            </a:r>
            <a:r>
              <a:rPr kumimoji="0" lang="en-US" altLang="en-US" sz="1800" b="1" i="0" u="none" strike="noStrike" kern="1200" cap="none" spc="0" normalizeH="0" baseline="0" noProof="0" dirty="0">
                <a:ln>
                  <a:noFill/>
                </a:ln>
                <a:solidFill>
                  <a:srgbClr val="007E93"/>
                </a:solidFill>
                <a:effectLst/>
                <a:uLnTx/>
                <a:uFillTx/>
                <a:latin typeface="Arial Regular"/>
                <a:ea typeface="+mn-ea"/>
                <a:cs typeface="+mn-cs"/>
              </a:rPr>
              <a:t> long-term (</a:t>
            </a:r>
            <a:r>
              <a:rPr kumimoji="0" lang="en-US" altLang="en-US" sz="1800" b="1" i="0" u="none" strike="noStrike" kern="1200" cap="none" spc="0" normalizeH="0" baseline="0" noProof="0" dirty="0" err="1">
                <a:ln>
                  <a:noFill/>
                </a:ln>
                <a:solidFill>
                  <a:srgbClr val="007E93"/>
                </a:solidFill>
                <a:effectLst/>
                <a:uLnTx/>
                <a:uFillTx/>
                <a:latin typeface="Arial Regular"/>
                <a:ea typeface="+mn-ea"/>
                <a:cs typeface="+mn-cs"/>
              </a:rPr>
              <a:t>modSHS</a:t>
            </a:r>
            <a:r>
              <a:rPr kumimoji="0" lang="en-US" altLang="en-US" sz="1800" b="1" i="0" u="none" strike="noStrike" kern="1200" cap="none" spc="0" normalizeH="0" baseline="0" noProof="0" dirty="0">
                <a:ln>
                  <a:noFill/>
                </a:ln>
                <a:solidFill>
                  <a:srgbClr val="007E93"/>
                </a:solidFill>
                <a:effectLst/>
                <a:uLnTx/>
                <a:uFillTx/>
                <a:latin typeface="Arial Regular"/>
                <a:ea typeface="+mn-ea"/>
                <a:cs typeface="+mn-cs"/>
              </a:rPr>
              <a:t>)</a:t>
            </a:r>
            <a:r>
              <a:rPr kumimoji="0" lang="en-US" altLang="en-US" sz="1800" b="1" i="0" u="none" strike="noStrike" kern="1200" cap="none" spc="0" normalizeH="0" baseline="30000" noProof="0" dirty="0">
                <a:ln>
                  <a:noFill/>
                </a:ln>
                <a:solidFill>
                  <a:srgbClr val="007E93"/>
                </a:solidFill>
                <a:effectLst/>
                <a:uLnTx/>
                <a:uFillTx/>
                <a:latin typeface="Arial Regular"/>
                <a:ea typeface="+mn-ea"/>
                <a:cs typeface="+mn-cs"/>
              </a:rPr>
              <a:t>1</a:t>
            </a:r>
          </a:p>
        </p:txBody>
      </p:sp>
      <p:sp>
        <p:nvSpPr>
          <p:cNvPr id="95" name="Rectangle 94">
            <a:extLst>
              <a:ext uri="{FF2B5EF4-FFF2-40B4-BE49-F238E27FC236}">
                <a16:creationId xmlns:a16="http://schemas.microsoft.com/office/drawing/2014/main" id="{EC723872-8487-084C-A9DC-CFC40A17556A}"/>
              </a:ext>
            </a:extLst>
          </p:cNvPr>
          <p:cNvSpPr/>
          <p:nvPr/>
        </p:nvSpPr>
        <p:spPr>
          <a:xfrm>
            <a:off x="5859624" y="3881818"/>
            <a:ext cx="306584" cy="60051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sp>
        <p:nvSpPr>
          <p:cNvPr id="112" name="Rectangle 111">
            <a:extLst>
              <a:ext uri="{FF2B5EF4-FFF2-40B4-BE49-F238E27FC236}">
                <a16:creationId xmlns:a16="http://schemas.microsoft.com/office/drawing/2014/main" id="{1CD3BD0C-D908-8B4D-9FC9-3094F060F2E1}"/>
              </a:ext>
            </a:extLst>
          </p:cNvPr>
          <p:cNvSpPr/>
          <p:nvPr/>
        </p:nvSpPr>
        <p:spPr>
          <a:xfrm>
            <a:off x="7816462" y="4056220"/>
            <a:ext cx="306584" cy="43280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sp>
        <p:nvSpPr>
          <p:cNvPr id="76" name="Rectangle 75">
            <a:extLst>
              <a:ext uri="{FF2B5EF4-FFF2-40B4-BE49-F238E27FC236}">
                <a16:creationId xmlns:a16="http://schemas.microsoft.com/office/drawing/2014/main" id="{00F2D07D-6350-AF44-ACF0-E17A2F33AFDD}"/>
              </a:ext>
            </a:extLst>
          </p:cNvPr>
          <p:cNvSpPr/>
          <p:nvPr/>
        </p:nvSpPr>
        <p:spPr>
          <a:xfrm>
            <a:off x="3898626" y="3756243"/>
            <a:ext cx="306584" cy="71940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cxnSp>
        <p:nvCxnSpPr>
          <p:cNvPr id="104" name="Straight Connector 103">
            <a:extLst>
              <a:ext uri="{FF2B5EF4-FFF2-40B4-BE49-F238E27FC236}">
                <a16:creationId xmlns:a16="http://schemas.microsoft.com/office/drawing/2014/main" id="{ECAC01CE-C33C-FA44-97AF-F475FDADE56F}"/>
              </a:ext>
            </a:extLst>
          </p:cNvPr>
          <p:cNvCxnSpPr>
            <a:cxnSpLocks/>
          </p:cNvCxnSpPr>
          <p:nvPr/>
        </p:nvCxnSpPr>
        <p:spPr>
          <a:xfrm flipH="1" flipV="1">
            <a:off x="4803611" y="4477544"/>
            <a:ext cx="1514297" cy="34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Content Placeholder 12">
            <a:extLst>
              <a:ext uri="{FF2B5EF4-FFF2-40B4-BE49-F238E27FC236}">
                <a16:creationId xmlns:a16="http://schemas.microsoft.com/office/drawing/2014/main" id="{E92C6476-E480-4844-850D-3FAF2BDE6BEB}"/>
              </a:ext>
            </a:extLst>
          </p:cNvPr>
          <p:cNvSpPr txBox="1">
            <a:spLocks noChangeArrowheads="1"/>
          </p:cNvSpPr>
          <p:nvPr/>
        </p:nvSpPr>
        <p:spPr bwMode="auto">
          <a:xfrm>
            <a:off x="763769" y="5194636"/>
            <a:ext cx="4165913" cy="26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de-DE" altLang="en-US" sz="9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Jorveza</a:t>
            </a:r>
            <a:r>
              <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 1 mg </a:t>
            </a:r>
            <a:r>
              <a:rPr kumimoji="0" lang="de-DE" altLang="en-US" sz="9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bd</a:t>
            </a:r>
            <a:r>
              <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 </a:t>
            </a:r>
            <a:r>
              <a:rPr kumimoji="0" lang="de-DE" altLang="en-US" sz="9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n</a:t>
            </a:r>
            <a:r>
              <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=68            </a:t>
            </a:r>
            <a:r>
              <a:rPr kumimoji="0" lang="de-DE" altLang="en-US" sz="9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Jorveza</a:t>
            </a:r>
            <a:r>
              <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 0.5 mg </a:t>
            </a:r>
            <a:r>
              <a:rPr kumimoji="0" lang="de-DE" altLang="en-US" sz="9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bd</a:t>
            </a:r>
            <a:r>
              <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 </a:t>
            </a:r>
            <a:r>
              <a:rPr kumimoji="0" lang="de-DE" altLang="en-US" sz="9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n</a:t>
            </a:r>
            <a:r>
              <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=68               Placebo </a:t>
            </a:r>
            <a:r>
              <a:rPr kumimoji="0" lang="de-DE" altLang="en-US" sz="9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n</a:t>
            </a:r>
            <a:r>
              <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=68</a:t>
            </a:r>
          </a:p>
          <a:p>
            <a:pPr marL="0" marR="0" lvl="0" indent="0" algn="l" defTabSz="914400" rtl="0" eaLnBrk="1" fontAlgn="base" latinLnBrk="0" hangingPunct="1">
              <a:lnSpc>
                <a:spcPct val="100000"/>
              </a:lnSpc>
              <a:spcBef>
                <a:spcPct val="0"/>
              </a:spcBef>
              <a:spcAft>
                <a:spcPts val="0"/>
              </a:spcAft>
              <a:buClrTx/>
              <a:buSzTx/>
              <a:buFont typeface="Arial" panose="020B0604020202020204" pitchFamily="34" charset="0"/>
              <a:buNone/>
              <a:tabLst/>
              <a:defRPr/>
            </a:pPr>
            <a:endParaRPr kumimoji="0" lang="de-DE" altLang="en-US" sz="9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endParaRPr>
          </a:p>
        </p:txBody>
      </p:sp>
      <p:sp>
        <p:nvSpPr>
          <p:cNvPr id="79" name="Rectangle 78">
            <a:extLst>
              <a:ext uri="{FF2B5EF4-FFF2-40B4-BE49-F238E27FC236}">
                <a16:creationId xmlns:a16="http://schemas.microsoft.com/office/drawing/2014/main" id="{BD1AE962-1D81-A249-98A4-CA2DE479CCB3}"/>
              </a:ext>
            </a:extLst>
          </p:cNvPr>
          <p:cNvSpPr/>
          <p:nvPr/>
        </p:nvSpPr>
        <p:spPr>
          <a:xfrm flipV="1">
            <a:off x="584513" y="5221271"/>
            <a:ext cx="133602" cy="101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sp>
        <p:nvSpPr>
          <p:cNvPr id="80" name="Rectangle 79">
            <a:extLst>
              <a:ext uri="{FF2B5EF4-FFF2-40B4-BE49-F238E27FC236}">
                <a16:creationId xmlns:a16="http://schemas.microsoft.com/office/drawing/2014/main" id="{97029D93-E129-E249-802E-8D0699A054C1}"/>
              </a:ext>
            </a:extLst>
          </p:cNvPr>
          <p:cNvSpPr/>
          <p:nvPr/>
        </p:nvSpPr>
        <p:spPr>
          <a:xfrm flipV="1">
            <a:off x="2082130" y="5221271"/>
            <a:ext cx="133602" cy="10120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sp>
        <p:nvSpPr>
          <p:cNvPr id="82" name="Rectangle 81">
            <a:extLst>
              <a:ext uri="{FF2B5EF4-FFF2-40B4-BE49-F238E27FC236}">
                <a16:creationId xmlns:a16="http://schemas.microsoft.com/office/drawing/2014/main" id="{1A6EBB0D-CE60-B941-8B92-C0EABD110F16}"/>
              </a:ext>
            </a:extLst>
          </p:cNvPr>
          <p:cNvSpPr/>
          <p:nvPr/>
        </p:nvSpPr>
        <p:spPr>
          <a:xfrm flipV="1">
            <a:off x="3775703" y="5221271"/>
            <a:ext cx="133602" cy="10120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E93">
                  <a:lumMod val="95000"/>
                  <a:lumOff val="5000"/>
                </a:srgbClr>
              </a:solidFill>
              <a:effectLst/>
              <a:uLnTx/>
              <a:uFillTx/>
              <a:latin typeface="Arial Regular"/>
              <a:ea typeface="+mn-ea"/>
              <a:cs typeface="+mn-cs"/>
            </a:endParaRPr>
          </a:p>
        </p:txBody>
      </p:sp>
      <p:cxnSp>
        <p:nvCxnSpPr>
          <p:cNvPr id="121" name="Straight Connector 120">
            <a:extLst>
              <a:ext uri="{FF2B5EF4-FFF2-40B4-BE49-F238E27FC236}">
                <a16:creationId xmlns:a16="http://schemas.microsoft.com/office/drawing/2014/main" id="{7A767903-342F-4A42-A2D5-CA4FFDDB8CE9}"/>
              </a:ext>
            </a:extLst>
          </p:cNvPr>
          <p:cNvCxnSpPr>
            <a:cxnSpLocks/>
          </p:cNvCxnSpPr>
          <p:nvPr/>
        </p:nvCxnSpPr>
        <p:spPr>
          <a:xfrm flipH="1" flipV="1">
            <a:off x="6760450" y="4482640"/>
            <a:ext cx="1514297" cy="34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48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9990AE-9919-DA44-B6B2-8029C769D35B}"/>
              </a:ext>
            </a:extLst>
          </p:cNvPr>
          <p:cNvPicPr>
            <a:picLocks noChangeAspect="1"/>
          </p:cNvPicPr>
          <p:nvPr/>
        </p:nvPicPr>
        <p:blipFill rotWithShape="1">
          <a:blip r:embed="rId2"/>
          <a:srcRect l="-1" t="-1" r="35259" b="24953"/>
          <a:stretch/>
        </p:blipFill>
        <p:spPr>
          <a:xfrm>
            <a:off x="431800" y="1520282"/>
            <a:ext cx="5201443" cy="3217288"/>
          </a:xfrm>
          <a:prstGeom prst="rect">
            <a:avLst/>
          </a:prstGeom>
        </p:spPr>
      </p:pic>
      <p:sp>
        <p:nvSpPr>
          <p:cNvPr id="22" name="Content Placeholder 12">
            <a:extLst>
              <a:ext uri="{FF2B5EF4-FFF2-40B4-BE49-F238E27FC236}">
                <a16:creationId xmlns:a16="http://schemas.microsoft.com/office/drawing/2014/main" id="{BDE87084-691B-1A48-8D89-3E4BE3245C61}"/>
              </a:ext>
            </a:extLst>
          </p:cNvPr>
          <p:cNvSpPr txBox="1">
            <a:spLocks noChangeArrowheads="1"/>
          </p:cNvSpPr>
          <p:nvPr/>
        </p:nvSpPr>
        <p:spPr bwMode="auto">
          <a:xfrm>
            <a:off x="5633243" y="1520281"/>
            <a:ext cx="2458044" cy="3217287"/>
          </a:xfrm>
          <a:prstGeom prst="rect">
            <a:avLst/>
          </a:prstGeom>
          <a:solidFill>
            <a:schemeClr val="tx1"/>
          </a:solidFill>
          <a:ln>
            <a:noFill/>
          </a:ln>
        </p:spPr>
        <p:txBody>
          <a:bodyPr lIns="144000" tIns="144000" rIns="144000" bIns="144000"/>
          <a:lstStyle>
            <a:lvl1pPr marL="141288" indent="-141288">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41288" marR="0" lvl="0" indent="-141288" algn="l" defTabSz="914400" rtl="0" eaLnBrk="1" fontAlgn="base" latinLnBrk="0" hangingPunct="1">
              <a:lnSpc>
                <a:spcPct val="100000"/>
              </a:lnSpc>
              <a:spcBef>
                <a:spcPct val="0"/>
              </a:spcBef>
              <a:spcAft>
                <a:spcPts val="500"/>
              </a:spcAft>
              <a:buClrTx/>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1E1E1E"/>
              </a:solidFill>
              <a:effectLst/>
              <a:uLnTx/>
              <a:uFillTx/>
              <a:latin typeface="Arial" panose="020B0604020202020204" pitchFamily="34" charset="0"/>
              <a:ea typeface="Arial Regular"/>
              <a:cs typeface="Arial" panose="020B0604020202020204" pitchFamily="34" charset="0"/>
            </a:endParaRPr>
          </a:p>
        </p:txBody>
      </p:sp>
      <p:sp>
        <p:nvSpPr>
          <p:cNvPr id="30" name="Rectangle 1">
            <a:extLst>
              <a:ext uri="{FF2B5EF4-FFF2-40B4-BE49-F238E27FC236}">
                <a16:creationId xmlns:a16="http://schemas.microsoft.com/office/drawing/2014/main" id="{066E2395-576F-A04A-B8EE-E28744E2EB0B}"/>
              </a:ext>
            </a:extLst>
          </p:cNvPr>
          <p:cNvSpPr>
            <a:spLocks noChangeArrowheads="1"/>
          </p:cNvSpPr>
          <p:nvPr/>
        </p:nvSpPr>
        <p:spPr bwMode="auto">
          <a:xfrm>
            <a:off x="431800" y="249217"/>
            <a:ext cx="614655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742950" indent="-28575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0" marR="0" lvl="0" indent="0" algn="l" defTabSz="914400" rtl="0" eaLnBrk="0" fontAlgn="base" latinLnBrk="0" hangingPunct="0">
              <a:lnSpc>
                <a:spcPct val="100000"/>
              </a:lnSpc>
              <a:spcBef>
                <a:spcPts val="100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err="1">
                <a:ln>
                  <a:noFill/>
                </a:ln>
                <a:solidFill>
                  <a:srgbClr val="007E93"/>
                </a:solidFill>
                <a:effectLst/>
                <a:uLnTx/>
                <a:uFillTx/>
                <a:latin typeface="Arial Regular"/>
                <a:ea typeface="+mn-ea"/>
                <a:cs typeface="+mn-cs"/>
              </a:rPr>
              <a:t>Jorveza</a:t>
            </a:r>
            <a:r>
              <a:rPr kumimoji="0" lang="en-US" altLang="en-US" sz="1800" b="1" i="0" u="none" strike="noStrike" kern="1200" cap="none" spc="0" normalizeH="0" baseline="0" noProof="0" dirty="0">
                <a:ln>
                  <a:noFill/>
                </a:ln>
                <a:solidFill>
                  <a:srgbClr val="007E93"/>
                </a:solidFill>
                <a:effectLst/>
                <a:uLnTx/>
                <a:uFillTx/>
                <a:latin typeface="Arial Regular"/>
                <a:ea typeface="+mn-ea"/>
                <a:cs typeface="+mn-cs"/>
              </a:rPr>
              <a:t> can stop progression in endoscopic signs </a:t>
            </a:r>
            <a:br>
              <a:rPr kumimoji="0" lang="en-US" altLang="en-US" sz="1800" b="1" i="0" u="none" strike="noStrike" kern="1200" cap="none" spc="0" normalizeH="0" baseline="0" noProof="0" dirty="0">
                <a:ln>
                  <a:noFill/>
                </a:ln>
                <a:solidFill>
                  <a:srgbClr val="007E93"/>
                </a:solidFill>
                <a:effectLst/>
                <a:uLnTx/>
                <a:uFillTx/>
                <a:latin typeface="Arial Regular"/>
                <a:ea typeface="+mn-ea"/>
                <a:cs typeface="+mn-cs"/>
              </a:rPr>
            </a:br>
            <a:r>
              <a:rPr kumimoji="0" lang="en-US" altLang="en-US" sz="1800" b="1" i="0" u="none" strike="noStrike" kern="1200" cap="none" spc="0" normalizeH="0" baseline="0" noProof="0" dirty="0">
                <a:ln>
                  <a:noFill/>
                </a:ln>
                <a:solidFill>
                  <a:srgbClr val="007E93"/>
                </a:solidFill>
                <a:effectLst/>
                <a:uLnTx/>
                <a:uFillTx/>
                <a:latin typeface="Arial Regular"/>
                <a:ea typeface="+mn-ea"/>
                <a:cs typeface="+mn-cs"/>
              </a:rPr>
              <a:t>of fibrotic remodeling</a:t>
            </a:r>
            <a:r>
              <a:rPr kumimoji="0" lang="en-US" altLang="en-US" sz="1800" b="1" i="0" u="none" strike="noStrike" kern="1200" cap="none" spc="0" normalizeH="0" baseline="30000" noProof="0" dirty="0">
                <a:ln>
                  <a:noFill/>
                </a:ln>
                <a:solidFill>
                  <a:srgbClr val="007E93"/>
                </a:solidFill>
                <a:effectLst/>
                <a:uLnTx/>
                <a:uFillTx/>
                <a:latin typeface="Arial Regular"/>
                <a:ea typeface="+mn-ea"/>
                <a:cs typeface="+mn-cs"/>
              </a:rPr>
              <a:t>1</a:t>
            </a:r>
            <a:r>
              <a:rPr kumimoji="0" lang="en-US" altLang="en-US" sz="1800" b="1" i="0" u="none" strike="noStrike" kern="1200" cap="none" spc="0" normalizeH="0" baseline="0" noProof="0" dirty="0">
                <a:ln>
                  <a:noFill/>
                </a:ln>
                <a:solidFill>
                  <a:srgbClr val="007E93"/>
                </a:solidFill>
                <a:effectLst/>
                <a:uLnTx/>
                <a:uFillTx/>
                <a:latin typeface="Arial Regular"/>
                <a:ea typeface="+mn-ea"/>
                <a:cs typeface="+mn-cs"/>
              </a:rPr>
              <a:t> </a:t>
            </a:r>
          </a:p>
        </p:txBody>
      </p:sp>
      <p:sp>
        <p:nvSpPr>
          <p:cNvPr id="26" name="Content Placeholder 12">
            <a:extLst>
              <a:ext uri="{FF2B5EF4-FFF2-40B4-BE49-F238E27FC236}">
                <a16:creationId xmlns:a16="http://schemas.microsoft.com/office/drawing/2014/main" id="{D2AE330C-41BB-3340-9A92-C55B1B9D4601}"/>
              </a:ext>
            </a:extLst>
          </p:cNvPr>
          <p:cNvSpPr txBox="1">
            <a:spLocks noChangeArrowheads="1"/>
          </p:cNvSpPr>
          <p:nvPr/>
        </p:nvSpPr>
        <p:spPr bwMode="auto">
          <a:xfrm>
            <a:off x="756249" y="2384414"/>
            <a:ext cx="1246772" cy="392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7938" marR="0" lvl="0" indent="-7938" algn="ctr" defTabSz="914400" rtl="0" eaLnBrk="1" fontAlgn="base" latinLnBrk="0" hangingPunct="1">
              <a:lnSpc>
                <a:spcPct val="100000"/>
              </a:lnSpc>
              <a:spcBef>
                <a:spcPct val="0"/>
              </a:spcBef>
              <a:spcAft>
                <a:spcPts val="300"/>
              </a:spcAft>
              <a:buClrTx/>
              <a:buSzTx/>
              <a:buFont typeface="Arial" panose="020B0604020202020204" pitchFamily="34" charset="0"/>
              <a:buNone/>
              <a:tabLst/>
              <a:defRPr/>
            </a:pPr>
            <a:r>
              <a:rPr kumimoji="0" lang="de-DE" altLang="en-US" sz="10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From</a:t>
            </a:r>
            <a:r>
              <a:rPr kumimoji="0" lang="de-DE" altLang="en-US" sz="10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 </a:t>
            </a:r>
            <a:br>
              <a:rPr kumimoji="0" lang="de-DE" altLang="en-US" sz="10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br>
            <a:r>
              <a:rPr kumimoji="0" lang="de-DE" altLang="en-US" sz="10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38.2% </a:t>
            </a:r>
            <a:r>
              <a:rPr kumimoji="0" lang="de-DE" altLang="en-US" sz="10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to</a:t>
            </a:r>
            <a:r>
              <a:rPr kumimoji="0" lang="de-DE" altLang="en-US" sz="10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 30.9%</a:t>
            </a:r>
          </a:p>
        </p:txBody>
      </p:sp>
      <p:sp>
        <p:nvSpPr>
          <p:cNvPr id="4" name="Pentagon 3">
            <a:extLst>
              <a:ext uri="{FF2B5EF4-FFF2-40B4-BE49-F238E27FC236}">
                <a16:creationId xmlns:a16="http://schemas.microsoft.com/office/drawing/2014/main" id="{129E240C-36E4-1040-9FF0-1A55D0254690}"/>
              </a:ext>
            </a:extLst>
          </p:cNvPr>
          <p:cNvSpPr/>
          <p:nvPr/>
        </p:nvSpPr>
        <p:spPr>
          <a:xfrm rot="5400000">
            <a:off x="880257" y="2703653"/>
            <a:ext cx="998757" cy="1246772"/>
          </a:xfrm>
          <a:prstGeom prst="homePlate">
            <a:avLst>
              <a:gd name="adj" fmla="val 3740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0" name="Content Placeholder 12">
            <a:extLst>
              <a:ext uri="{FF2B5EF4-FFF2-40B4-BE49-F238E27FC236}">
                <a16:creationId xmlns:a16="http://schemas.microsoft.com/office/drawing/2014/main" id="{C2AA3E4B-21BC-3A45-8874-0EDEBE549985}"/>
              </a:ext>
            </a:extLst>
          </p:cNvPr>
          <p:cNvSpPr txBox="1">
            <a:spLocks noChangeArrowheads="1"/>
          </p:cNvSpPr>
          <p:nvPr/>
        </p:nvSpPr>
        <p:spPr bwMode="auto">
          <a:xfrm>
            <a:off x="756249" y="2819193"/>
            <a:ext cx="1246773" cy="93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marL="134938" indent="-134938">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00"/>
              </a:spcAft>
              <a:buClrTx/>
              <a:buSzTx/>
              <a:buFont typeface="Arial" panose="020B0604020202020204" pitchFamily="34" charset="0"/>
              <a:buNone/>
              <a:tabLst/>
              <a:defRPr/>
            </a:pPr>
            <a:r>
              <a:rPr kumimoji="0" lang="en-GB" altLang="en-US" sz="3200" b="1"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-19%</a:t>
            </a:r>
          </a:p>
        </p:txBody>
      </p:sp>
      <p:sp>
        <p:nvSpPr>
          <p:cNvPr id="81" name="Pentagon 80">
            <a:extLst>
              <a:ext uri="{FF2B5EF4-FFF2-40B4-BE49-F238E27FC236}">
                <a16:creationId xmlns:a16="http://schemas.microsoft.com/office/drawing/2014/main" id="{AE6FB860-DD6D-8943-BB74-8CDBCCC2CFAC}"/>
              </a:ext>
            </a:extLst>
          </p:cNvPr>
          <p:cNvSpPr/>
          <p:nvPr/>
        </p:nvSpPr>
        <p:spPr>
          <a:xfrm rot="5400000">
            <a:off x="2481249" y="2715819"/>
            <a:ext cx="998756" cy="1246772"/>
          </a:xfrm>
          <a:prstGeom prst="homePlate">
            <a:avLst>
              <a:gd name="adj" fmla="val 37402"/>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2" name="Content Placeholder 12">
            <a:extLst>
              <a:ext uri="{FF2B5EF4-FFF2-40B4-BE49-F238E27FC236}">
                <a16:creationId xmlns:a16="http://schemas.microsoft.com/office/drawing/2014/main" id="{B760CC71-F859-3B42-A743-09C8C9FF4837}"/>
              </a:ext>
            </a:extLst>
          </p:cNvPr>
          <p:cNvSpPr txBox="1">
            <a:spLocks noChangeArrowheads="1"/>
          </p:cNvSpPr>
          <p:nvPr/>
        </p:nvSpPr>
        <p:spPr bwMode="auto">
          <a:xfrm>
            <a:off x="2357240" y="2831359"/>
            <a:ext cx="1246773" cy="93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marL="134938" indent="-134938">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00"/>
              </a:spcAft>
              <a:buClrTx/>
              <a:buSzTx/>
              <a:buFont typeface="Arial" panose="020B0604020202020204" pitchFamily="34" charset="0"/>
              <a:buNone/>
              <a:tabLst/>
              <a:defRPr/>
            </a:pPr>
            <a:r>
              <a:rPr kumimoji="0" lang="en-GB" altLang="en-US" sz="3200" b="1"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-14%</a:t>
            </a:r>
          </a:p>
        </p:txBody>
      </p:sp>
      <p:sp>
        <p:nvSpPr>
          <p:cNvPr id="83" name="Pentagon 82">
            <a:extLst>
              <a:ext uri="{FF2B5EF4-FFF2-40B4-BE49-F238E27FC236}">
                <a16:creationId xmlns:a16="http://schemas.microsoft.com/office/drawing/2014/main" id="{6FB9166C-9670-414D-8CD1-AEF75FB1AE98}"/>
              </a:ext>
            </a:extLst>
          </p:cNvPr>
          <p:cNvSpPr/>
          <p:nvPr/>
        </p:nvSpPr>
        <p:spPr>
          <a:xfrm rot="16200000">
            <a:off x="4111987" y="1719165"/>
            <a:ext cx="994964" cy="1246772"/>
          </a:xfrm>
          <a:prstGeom prst="homePlate">
            <a:avLst>
              <a:gd name="adj" fmla="val 37402"/>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B48B3595-744F-FD46-86F5-EC8BAE34C87B}"/>
              </a:ext>
            </a:extLst>
          </p:cNvPr>
          <p:cNvCxnSpPr>
            <a:cxnSpLocks/>
          </p:cNvCxnSpPr>
          <p:nvPr/>
        </p:nvCxnSpPr>
        <p:spPr>
          <a:xfrm flipH="1" flipV="1">
            <a:off x="756251" y="2827659"/>
            <a:ext cx="4476604" cy="1057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4" name="Content Placeholder 12">
            <a:extLst>
              <a:ext uri="{FF2B5EF4-FFF2-40B4-BE49-F238E27FC236}">
                <a16:creationId xmlns:a16="http://schemas.microsoft.com/office/drawing/2014/main" id="{C9BD1497-017B-C84D-B433-F633B4DE5B77}"/>
              </a:ext>
            </a:extLst>
          </p:cNvPr>
          <p:cNvSpPr txBox="1">
            <a:spLocks noChangeArrowheads="1"/>
          </p:cNvSpPr>
          <p:nvPr/>
        </p:nvSpPr>
        <p:spPr bwMode="auto">
          <a:xfrm>
            <a:off x="2357240" y="2384414"/>
            <a:ext cx="1246772" cy="392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7938" marR="0" lvl="0" indent="-7938" algn="ctr" defTabSz="914400" rtl="0" eaLnBrk="1" fontAlgn="base" latinLnBrk="0" hangingPunct="1">
              <a:lnSpc>
                <a:spcPct val="100000"/>
              </a:lnSpc>
              <a:spcBef>
                <a:spcPct val="0"/>
              </a:spcBef>
              <a:spcAft>
                <a:spcPts val="300"/>
              </a:spcAft>
              <a:buClrTx/>
              <a:buSzTx/>
              <a:buFont typeface="Arial" panose="020B0604020202020204" pitchFamily="34" charset="0"/>
              <a:buNone/>
              <a:tabLst/>
              <a:defRPr/>
            </a:pPr>
            <a:r>
              <a:rPr kumimoji="0" lang="de-DE" altLang="en-US" sz="10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From</a:t>
            </a:r>
            <a:r>
              <a:rPr kumimoji="0" lang="de-DE" altLang="en-US" sz="10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 </a:t>
            </a:r>
            <a:br>
              <a:rPr kumimoji="0" lang="de-DE" altLang="en-US" sz="10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br>
            <a:r>
              <a:rPr kumimoji="0" lang="de-DE" altLang="en-US" sz="10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42.6% </a:t>
            </a:r>
            <a:r>
              <a:rPr kumimoji="0" lang="de-DE" altLang="en-US" sz="10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to</a:t>
            </a:r>
            <a:r>
              <a:rPr kumimoji="0" lang="de-DE" altLang="en-US" sz="10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 36.8%</a:t>
            </a:r>
          </a:p>
        </p:txBody>
      </p:sp>
      <p:sp>
        <p:nvSpPr>
          <p:cNvPr id="85" name="Content Placeholder 12">
            <a:extLst>
              <a:ext uri="{FF2B5EF4-FFF2-40B4-BE49-F238E27FC236}">
                <a16:creationId xmlns:a16="http://schemas.microsoft.com/office/drawing/2014/main" id="{4A041D36-29F7-624F-A13D-D92C05048F19}"/>
              </a:ext>
            </a:extLst>
          </p:cNvPr>
          <p:cNvSpPr txBox="1">
            <a:spLocks noChangeArrowheads="1"/>
          </p:cNvSpPr>
          <p:nvPr/>
        </p:nvSpPr>
        <p:spPr bwMode="auto">
          <a:xfrm>
            <a:off x="3986081" y="2083771"/>
            <a:ext cx="1246774" cy="93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marL="134938" indent="-134938">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6350" marR="0" lvl="0" indent="-6350" algn="ctr" defTabSz="914400" rtl="0" eaLnBrk="1" fontAlgn="base" latinLnBrk="0" hangingPunct="1">
              <a:lnSpc>
                <a:spcPct val="100000"/>
              </a:lnSpc>
              <a:spcBef>
                <a:spcPct val="0"/>
              </a:spcBef>
              <a:spcAft>
                <a:spcPts val="300"/>
              </a:spcAft>
              <a:buClrTx/>
              <a:buSzTx/>
              <a:buFont typeface="Arial" panose="020B0604020202020204" pitchFamily="34" charset="0"/>
              <a:buNone/>
              <a:tabLst/>
              <a:defRPr/>
            </a:pPr>
            <a:r>
              <a:rPr kumimoji="0" lang="en-GB" altLang="en-US" sz="3100" b="1"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+58%</a:t>
            </a:r>
          </a:p>
        </p:txBody>
      </p:sp>
      <p:sp>
        <p:nvSpPr>
          <p:cNvPr id="87" name="Content Placeholder 12">
            <a:extLst>
              <a:ext uri="{FF2B5EF4-FFF2-40B4-BE49-F238E27FC236}">
                <a16:creationId xmlns:a16="http://schemas.microsoft.com/office/drawing/2014/main" id="{50657E8B-D46D-6F46-83C3-C7B17C1B81BA}"/>
              </a:ext>
            </a:extLst>
          </p:cNvPr>
          <p:cNvSpPr txBox="1">
            <a:spLocks noChangeArrowheads="1"/>
          </p:cNvSpPr>
          <p:nvPr/>
        </p:nvSpPr>
        <p:spPr bwMode="auto">
          <a:xfrm>
            <a:off x="3986083" y="2973768"/>
            <a:ext cx="1246772" cy="392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7938" marR="0" lvl="0" indent="-7938" algn="ctr" defTabSz="914400" rtl="0" eaLnBrk="1" fontAlgn="base" latinLnBrk="0" hangingPunct="1">
              <a:lnSpc>
                <a:spcPct val="100000"/>
              </a:lnSpc>
              <a:spcBef>
                <a:spcPct val="0"/>
              </a:spcBef>
              <a:spcAft>
                <a:spcPts val="300"/>
              </a:spcAft>
              <a:buClrTx/>
              <a:buSzTx/>
              <a:buFont typeface="Arial" panose="020B0604020202020204" pitchFamily="34" charset="0"/>
              <a:buNone/>
              <a:tabLst/>
              <a:defRPr/>
            </a:pPr>
            <a:r>
              <a:rPr kumimoji="0" lang="de-DE" altLang="en-US" sz="10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From</a:t>
            </a:r>
            <a:r>
              <a:rPr kumimoji="0" lang="de-DE" altLang="en-US" sz="10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 </a:t>
            </a:r>
            <a:br>
              <a:rPr kumimoji="0" lang="de-DE" altLang="en-US" sz="10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br>
            <a:r>
              <a:rPr kumimoji="0" lang="de-DE" altLang="en-US" sz="10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38.2% </a:t>
            </a:r>
            <a:r>
              <a:rPr kumimoji="0" lang="de-DE" altLang="en-US" sz="10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to</a:t>
            </a:r>
            <a:r>
              <a:rPr kumimoji="0" lang="de-DE" altLang="en-US" sz="10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 60.3%</a:t>
            </a:r>
          </a:p>
        </p:txBody>
      </p:sp>
      <p:sp>
        <p:nvSpPr>
          <p:cNvPr id="88" name="Content Placeholder 12">
            <a:extLst>
              <a:ext uri="{FF2B5EF4-FFF2-40B4-BE49-F238E27FC236}">
                <a16:creationId xmlns:a16="http://schemas.microsoft.com/office/drawing/2014/main" id="{905EE41A-728D-5B4F-AD90-347267C54EFF}"/>
              </a:ext>
            </a:extLst>
          </p:cNvPr>
          <p:cNvSpPr>
            <a:spLocks noGrp="1" noChangeArrowheads="1"/>
          </p:cNvSpPr>
          <p:nvPr>
            <p:ph type="body" sz="quarter" idx="4294967295"/>
          </p:nvPr>
        </p:nvSpPr>
        <p:spPr>
          <a:xfrm>
            <a:off x="772927" y="3873797"/>
            <a:ext cx="1185845" cy="548259"/>
          </a:xfrm>
          <a:noFill/>
        </p:spPr>
        <p:txBody>
          <a:bodyPr lIns="144000" tIns="72000" rIns="144000" bIns="144000">
            <a:noAutofit/>
          </a:bodyPr>
          <a:lstStyle/>
          <a:p>
            <a:pPr marL="0" indent="0" algn="ctr">
              <a:lnSpc>
                <a:spcPct val="100000"/>
              </a:lnSpc>
              <a:spcBef>
                <a:spcPts val="0"/>
              </a:spcBef>
              <a:buNone/>
            </a:pPr>
            <a:r>
              <a:rPr lang="en-GB" sz="1000" dirty="0" err="1">
                <a:solidFill>
                  <a:schemeClr val="bg2">
                    <a:lumMod val="25000"/>
                  </a:schemeClr>
                </a:solidFill>
              </a:rPr>
              <a:t>Jorveza</a:t>
            </a:r>
            <a:br>
              <a:rPr lang="en-GB" sz="1000" dirty="0">
                <a:solidFill>
                  <a:schemeClr val="bg2">
                    <a:lumMod val="25000"/>
                  </a:schemeClr>
                </a:solidFill>
              </a:rPr>
            </a:br>
            <a:r>
              <a:rPr lang="en-GB" sz="1000" dirty="0">
                <a:solidFill>
                  <a:schemeClr val="bg2">
                    <a:lumMod val="25000"/>
                  </a:schemeClr>
                </a:solidFill>
              </a:rPr>
              <a:t>1 mg bd</a:t>
            </a:r>
          </a:p>
          <a:p>
            <a:pPr marL="0" indent="0" algn="ctr">
              <a:lnSpc>
                <a:spcPct val="100000"/>
              </a:lnSpc>
              <a:spcBef>
                <a:spcPts val="0"/>
              </a:spcBef>
              <a:buNone/>
            </a:pPr>
            <a:r>
              <a:rPr lang="de-DE" altLang="en-US" sz="1000" dirty="0" err="1">
                <a:solidFill>
                  <a:schemeClr val="bg2">
                    <a:lumMod val="25000"/>
                  </a:schemeClr>
                </a:solidFill>
                <a:latin typeface="Arial" panose="020B0604020202020204" pitchFamily="34" charset="0"/>
                <a:ea typeface="Arial Regular"/>
                <a:cs typeface="Arial" panose="020B0604020202020204" pitchFamily="34" charset="0"/>
              </a:rPr>
              <a:t>n</a:t>
            </a:r>
            <a:r>
              <a:rPr lang="de-DE" altLang="en-US" sz="1000" dirty="0">
                <a:solidFill>
                  <a:schemeClr val="bg2">
                    <a:lumMod val="25000"/>
                  </a:schemeClr>
                </a:solidFill>
                <a:latin typeface="Arial" panose="020B0604020202020204" pitchFamily="34" charset="0"/>
                <a:ea typeface="Arial Regular"/>
                <a:cs typeface="Arial" panose="020B0604020202020204" pitchFamily="34" charset="0"/>
              </a:rPr>
              <a:t>=68</a:t>
            </a:r>
          </a:p>
        </p:txBody>
      </p:sp>
      <p:sp>
        <p:nvSpPr>
          <p:cNvPr id="89" name="Content Placeholder 12">
            <a:extLst>
              <a:ext uri="{FF2B5EF4-FFF2-40B4-BE49-F238E27FC236}">
                <a16:creationId xmlns:a16="http://schemas.microsoft.com/office/drawing/2014/main" id="{4E78D5ED-C437-A449-849B-DD0378996570}"/>
              </a:ext>
            </a:extLst>
          </p:cNvPr>
          <p:cNvSpPr txBox="1">
            <a:spLocks noChangeArrowheads="1"/>
          </p:cNvSpPr>
          <p:nvPr/>
        </p:nvSpPr>
        <p:spPr bwMode="auto">
          <a:xfrm>
            <a:off x="2344616" y="3876167"/>
            <a:ext cx="1253845" cy="468836"/>
          </a:xfrm>
          <a:prstGeom prst="rect">
            <a:avLst/>
          </a:prstGeom>
          <a:noFill/>
          <a:ln>
            <a:noFill/>
          </a:ln>
        </p:spPr>
        <p:txBody>
          <a:bodyPr vert="horz" wrap="square" lIns="144000" tIns="72000" rIns="144000" bIns="14400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panose="020B0604020202020204" pitchFamily="34" charset="0"/>
              <a:buNone/>
              <a:defRPr sz="1600" b="0" i="0" kern="1200">
                <a:solidFill>
                  <a:schemeClr val="accent1"/>
                </a:solidFill>
                <a:latin typeface="Arial Regular" charset="0"/>
                <a:ea typeface="Arial Regular" charset="0"/>
                <a:cs typeface="Arial Regular" charset="0"/>
              </a:defRPr>
            </a:lvl1pPr>
            <a:lvl2pPr marL="457200" indent="0" algn="l" rtl="0" eaLnBrk="0" fontAlgn="base" hangingPunct="0">
              <a:lnSpc>
                <a:spcPct val="90000"/>
              </a:lnSpc>
              <a:spcBef>
                <a:spcPts val="500"/>
              </a:spcBef>
              <a:spcAft>
                <a:spcPct val="0"/>
              </a:spcAft>
              <a:buFont typeface="Arial" panose="020B0604020202020204" pitchFamily="34" charset="0"/>
              <a:buNone/>
              <a:defRPr sz="1600" b="0" i="0" kern="1200">
                <a:solidFill>
                  <a:schemeClr val="accent1"/>
                </a:solidFill>
                <a:latin typeface="Arial Regular" charset="0"/>
                <a:ea typeface="Arial Regular" charset="0"/>
                <a:cs typeface="Arial Regular" charset="0"/>
              </a:defRPr>
            </a:lvl2pPr>
            <a:lvl3pPr marL="914400" indent="0" algn="l" rtl="0" eaLnBrk="0" fontAlgn="base" hangingPunct="0">
              <a:lnSpc>
                <a:spcPct val="90000"/>
              </a:lnSpc>
              <a:spcBef>
                <a:spcPts val="500"/>
              </a:spcBef>
              <a:spcAft>
                <a:spcPct val="0"/>
              </a:spcAft>
              <a:buFont typeface="Arial" panose="020B0604020202020204" pitchFamily="34" charset="0"/>
              <a:buNone/>
              <a:defRPr sz="1600" b="0" i="0" kern="1200">
                <a:solidFill>
                  <a:schemeClr val="accent1"/>
                </a:solidFill>
                <a:latin typeface="Arial Regular" charset="0"/>
                <a:ea typeface="Arial Regular" charset="0"/>
                <a:cs typeface="Arial Regular" charset="0"/>
              </a:defRPr>
            </a:lvl3pPr>
            <a:lvl4pPr marL="1371600" indent="0" algn="l" rtl="0" eaLnBrk="0" fontAlgn="base" hangingPunct="0">
              <a:lnSpc>
                <a:spcPct val="90000"/>
              </a:lnSpc>
              <a:spcBef>
                <a:spcPts val="500"/>
              </a:spcBef>
              <a:spcAft>
                <a:spcPct val="0"/>
              </a:spcAft>
              <a:buFont typeface="Arial" panose="020B0604020202020204" pitchFamily="34" charset="0"/>
              <a:buNone/>
              <a:defRPr sz="1600" b="0" i="0" kern="1200">
                <a:solidFill>
                  <a:schemeClr val="accent1"/>
                </a:solidFill>
                <a:latin typeface="Arial Regular" charset="0"/>
                <a:ea typeface="Arial Regular" charset="0"/>
                <a:cs typeface="Arial Regular" charset="0"/>
              </a:defRPr>
            </a:lvl4pPr>
            <a:lvl5pPr marL="1828800" indent="0" algn="l" rtl="0" eaLnBrk="0" fontAlgn="base" hangingPunct="0">
              <a:lnSpc>
                <a:spcPct val="90000"/>
              </a:lnSpc>
              <a:spcBef>
                <a:spcPts val="500"/>
              </a:spcBef>
              <a:spcAft>
                <a:spcPct val="0"/>
              </a:spcAft>
              <a:buFont typeface="Arial" panose="020B0604020202020204" pitchFamily="34" charset="0"/>
              <a:buNone/>
              <a:defRPr sz="1600" b="0" i="0" kern="1200">
                <a:solidFill>
                  <a:schemeClr val="accent1"/>
                </a:solidFill>
                <a:latin typeface="Arial Regular" charset="0"/>
                <a:ea typeface="Arial Regular" charset="0"/>
                <a:cs typeface="Arial Regular"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kumimoji="0" lang="en-GB" sz="1000" b="0" i="0" u="none" strike="noStrike" kern="1200" cap="none" spc="0" normalizeH="0" baseline="0" noProof="0" dirty="0" err="1">
                <a:ln>
                  <a:noFill/>
                </a:ln>
                <a:solidFill>
                  <a:srgbClr val="F1F2F1">
                    <a:lumMod val="25000"/>
                  </a:srgbClr>
                </a:solidFill>
                <a:effectLst/>
                <a:uLnTx/>
                <a:uFillTx/>
                <a:latin typeface="Arial Regular" charset="0"/>
              </a:rPr>
              <a:t>Jorveza</a:t>
            </a:r>
            <a:br>
              <a:rPr kumimoji="0" lang="en-GB" sz="1000" b="0" i="0" u="none" strike="noStrike" kern="1200" cap="none" spc="0" normalizeH="0" baseline="0" noProof="0" dirty="0">
                <a:ln>
                  <a:noFill/>
                </a:ln>
                <a:solidFill>
                  <a:srgbClr val="F1F2F1">
                    <a:lumMod val="25000"/>
                  </a:srgbClr>
                </a:solidFill>
                <a:effectLst/>
                <a:uLnTx/>
                <a:uFillTx/>
                <a:latin typeface="Arial Regular" charset="0"/>
              </a:rPr>
            </a:br>
            <a:r>
              <a:rPr kumimoji="0" lang="en-GB" sz="1000" b="0" i="0" u="none" strike="noStrike" kern="1200" cap="none" spc="0" normalizeH="0" baseline="0" noProof="0" dirty="0">
                <a:ln>
                  <a:noFill/>
                </a:ln>
                <a:solidFill>
                  <a:srgbClr val="F1F2F1">
                    <a:lumMod val="25000"/>
                  </a:srgbClr>
                </a:solidFill>
                <a:effectLst/>
                <a:uLnTx/>
                <a:uFillTx/>
                <a:latin typeface="Arial Regular" charset="0"/>
              </a:rPr>
              <a:t>0.5 mg bd</a:t>
            </a:r>
          </a:p>
          <a:p>
            <a:pPr marL="0" marR="0" lvl="0" indent="0" algn="ctr"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kumimoji="0" lang="de-DE" altLang="en-US" sz="10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n</a:t>
            </a:r>
            <a:r>
              <a:rPr kumimoji="0" lang="de-DE" altLang="en-US" sz="10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=68</a:t>
            </a:r>
          </a:p>
        </p:txBody>
      </p:sp>
      <p:sp>
        <p:nvSpPr>
          <p:cNvPr id="90" name="Content Placeholder 12">
            <a:extLst>
              <a:ext uri="{FF2B5EF4-FFF2-40B4-BE49-F238E27FC236}">
                <a16:creationId xmlns:a16="http://schemas.microsoft.com/office/drawing/2014/main" id="{8FC92CB7-41FA-0645-87F7-F8627EA7E13B}"/>
              </a:ext>
            </a:extLst>
          </p:cNvPr>
          <p:cNvSpPr txBox="1">
            <a:spLocks noChangeArrowheads="1"/>
          </p:cNvSpPr>
          <p:nvPr/>
        </p:nvSpPr>
        <p:spPr bwMode="auto">
          <a:xfrm>
            <a:off x="3981589" y="3876167"/>
            <a:ext cx="1253845" cy="468836"/>
          </a:xfrm>
          <a:prstGeom prst="rect">
            <a:avLst/>
          </a:prstGeom>
          <a:noFill/>
          <a:ln>
            <a:noFill/>
          </a:ln>
        </p:spPr>
        <p:txBody>
          <a:bodyPr vert="horz" wrap="square" lIns="144000" tIns="72000" rIns="144000" bIns="14400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panose="020B0604020202020204" pitchFamily="34" charset="0"/>
              <a:buNone/>
              <a:defRPr sz="1600" b="0" i="0" kern="1200">
                <a:solidFill>
                  <a:schemeClr val="accent1"/>
                </a:solidFill>
                <a:latin typeface="Arial Regular" charset="0"/>
                <a:ea typeface="Arial Regular" charset="0"/>
                <a:cs typeface="Arial Regular" charset="0"/>
              </a:defRPr>
            </a:lvl1pPr>
            <a:lvl2pPr marL="457200" indent="0" algn="l" rtl="0" eaLnBrk="0" fontAlgn="base" hangingPunct="0">
              <a:lnSpc>
                <a:spcPct val="90000"/>
              </a:lnSpc>
              <a:spcBef>
                <a:spcPts val="500"/>
              </a:spcBef>
              <a:spcAft>
                <a:spcPct val="0"/>
              </a:spcAft>
              <a:buFont typeface="Arial" panose="020B0604020202020204" pitchFamily="34" charset="0"/>
              <a:buNone/>
              <a:defRPr sz="1600" b="0" i="0" kern="1200">
                <a:solidFill>
                  <a:schemeClr val="accent1"/>
                </a:solidFill>
                <a:latin typeface="Arial Regular" charset="0"/>
                <a:ea typeface="Arial Regular" charset="0"/>
                <a:cs typeface="Arial Regular" charset="0"/>
              </a:defRPr>
            </a:lvl2pPr>
            <a:lvl3pPr marL="914400" indent="0" algn="l" rtl="0" eaLnBrk="0" fontAlgn="base" hangingPunct="0">
              <a:lnSpc>
                <a:spcPct val="90000"/>
              </a:lnSpc>
              <a:spcBef>
                <a:spcPts val="500"/>
              </a:spcBef>
              <a:spcAft>
                <a:spcPct val="0"/>
              </a:spcAft>
              <a:buFont typeface="Arial" panose="020B0604020202020204" pitchFamily="34" charset="0"/>
              <a:buNone/>
              <a:defRPr sz="1600" b="0" i="0" kern="1200">
                <a:solidFill>
                  <a:schemeClr val="accent1"/>
                </a:solidFill>
                <a:latin typeface="Arial Regular" charset="0"/>
                <a:ea typeface="Arial Regular" charset="0"/>
                <a:cs typeface="Arial Regular" charset="0"/>
              </a:defRPr>
            </a:lvl3pPr>
            <a:lvl4pPr marL="1371600" indent="0" algn="l" rtl="0" eaLnBrk="0" fontAlgn="base" hangingPunct="0">
              <a:lnSpc>
                <a:spcPct val="90000"/>
              </a:lnSpc>
              <a:spcBef>
                <a:spcPts val="500"/>
              </a:spcBef>
              <a:spcAft>
                <a:spcPct val="0"/>
              </a:spcAft>
              <a:buFont typeface="Arial" panose="020B0604020202020204" pitchFamily="34" charset="0"/>
              <a:buNone/>
              <a:defRPr sz="1600" b="0" i="0" kern="1200">
                <a:solidFill>
                  <a:schemeClr val="accent1"/>
                </a:solidFill>
                <a:latin typeface="Arial Regular" charset="0"/>
                <a:ea typeface="Arial Regular" charset="0"/>
                <a:cs typeface="Arial Regular" charset="0"/>
              </a:defRPr>
            </a:lvl4pPr>
            <a:lvl5pPr marL="1828800" indent="0" algn="l" rtl="0" eaLnBrk="0" fontAlgn="base" hangingPunct="0">
              <a:lnSpc>
                <a:spcPct val="90000"/>
              </a:lnSpc>
              <a:spcBef>
                <a:spcPts val="500"/>
              </a:spcBef>
              <a:spcAft>
                <a:spcPct val="0"/>
              </a:spcAft>
              <a:buFont typeface="Arial" panose="020B0604020202020204" pitchFamily="34" charset="0"/>
              <a:buNone/>
              <a:defRPr sz="1600" b="0" i="0" kern="1200">
                <a:solidFill>
                  <a:schemeClr val="accent1"/>
                </a:solidFill>
                <a:latin typeface="Arial Regular" charset="0"/>
                <a:ea typeface="Arial Regular" charset="0"/>
                <a:cs typeface="Arial Regular"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rgbClr val="F1F2F1">
                    <a:lumMod val="25000"/>
                  </a:srgbClr>
                </a:solidFill>
                <a:effectLst/>
                <a:uLnTx/>
                <a:uFillTx/>
                <a:latin typeface="Arial Regular" charset="0"/>
              </a:rPr>
              <a:t>Placebo</a:t>
            </a:r>
          </a:p>
          <a:p>
            <a:pPr marL="0" marR="0" lvl="0" indent="0" algn="ctr"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kumimoji="0" lang="de-DE" altLang="en-US" sz="1000" b="0" i="0" u="none" strike="noStrike" kern="1200" cap="none" spc="0" normalizeH="0" baseline="0" noProof="0" dirty="0" err="1">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n</a:t>
            </a:r>
            <a:r>
              <a:rPr kumimoji="0" lang="de-DE" altLang="en-US" sz="1000" b="0" i="0" u="none" strike="noStrike" kern="1200" cap="none" spc="0" normalizeH="0" baseline="0" noProof="0" dirty="0">
                <a:ln>
                  <a:noFill/>
                </a:ln>
                <a:solidFill>
                  <a:srgbClr val="F1F2F1">
                    <a:lumMod val="25000"/>
                  </a:srgbClr>
                </a:solidFill>
                <a:effectLst/>
                <a:uLnTx/>
                <a:uFillTx/>
                <a:latin typeface="Arial" panose="020B0604020202020204" pitchFamily="34" charset="0"/>
                <a:ea typeface="Arial Regular"/>
                <a:cs typeface="Arial" panose="020B0604020202020204" pitchFamily="34" charset="0"/>
              </a:rPr>
              <a:t>=68</a:t>
            </a:r>
          </a:p>
          <a:p>
            <a:pPr marL="0" marR="0" lvl="0" indent="0" algn="ctr"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srgbClr val="F1F2F1">
                  <a:lumMod val="25000"/>
                </a:srgbClr>
              </a:solidFill>
              <a:effectLst/>
              <a:uLnTx/>
              <a:uFillTx/>
              <a:latin typeface="Arial Regular" charset="0"/>
            </a:endParaRPr>
          </a:p>
        </p:txBody>
      </p:sp>
      <p:sp>
        <p:nvSpPr>
          <p:cNvPr id="79" name="Content Placeholder 12">
            <a:extLst>
              <a:ext uri="{FF2B5EF4-FFF2-40B4-BE49-F238E27FC236}">
                <a16:creationId xmlns:a16="http://schemas.microsoft.com/office/drawing/2014/main" id="{69332477-96E2-5542-979A-C5AD5AED3A40}"/>
              </a:ext>
            </a:extLst>
          </p:cNvPr>
          <p:cNvSpPr txBox="1">
            <a:spLocks noChangeArrowheads="1"/>
          </p:cNvSpPr>
          <p:nvPr/>
        </p:nvSpPr>
        <p:spPr bwMode="auto">
          <a:xfrm>
            <a:off x="5677462" y="2297386"/>
            <a:ext cx="2515498" cy="2221182"/>
          </a:xfrm>
          <a:prstGeom prst="rect">
            <a:avLst/>
          </a:prstGeom>
          <a:noFill/>
          <a:ln>
            <a:noFill/>
          </a:ln>
        </p:spPr>
        <p:txBody>
          <a:bodyPr lIns="144000" tIns="144000" rIns="144000" bIns="144000"/>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0" marR="0" lvl="0" indent="0" algn="l" defTabSz="914400" rtl="0" eaLnBrk="0" fontAlgn="base" latinLnBrk="0" hangingPunct="0">
              <a:lnSpc>
                <a:spcPct val="100000"/>
              </a:lnSpc>
              <a:spcBef>
                <a:spcPts val="100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FFFFFF"/>
                </a:solidFill>
                <a:effectLst/>
                <a:uLnTx/>
                <a:uFillTx/>
                <a:latin typeface="Arial Regular"/>
                <a:ea typeface="+mn-ea"/>
                <a:cs typeface="+mn-cs"/>
              </a:rPr>
              <a:t>1 in 5 patients on placebo developed new fixed rings</a:t>
            </a:r>
          </a:p>
          <a:p>
            <a:pPr marL="0" marR="0" lvl="0" indent="0" algn="l" defTabSz="914400" rtl="0" eaLnBrk="0" fontAlgn="base" latinLnBrk="0" hangingPunct="0">
              <a:lnSpc>
                <a:spcPct val="100000"/>
              </a:lnSpc>
              <a:spcBef>
                <a:spcPts val="1000"/>
              </a:spcBef>
              <a:spcAft>
                <a:spcPct val="0"/>
              </a:spcAft>
              <a:buClrTx/>
              <a:buSzTx/>
              <a:buFont typeface="Arial" panose="020B0604020202020204" pitchFamily="34" charset="0"/>
              <a:buNone/>
              <a:tabLst/>
              <a:defRPr/>
            </a:pPr>
            <a:endParaRPr kumimoji="0" lang="en-US" altLang="en-US" sz="1200" b="0" i="0" u="none" strike="noStrike" kern="1200" cap="none" spc="0" normalizeH="0" baseline="0" noProof="0" dirty="0">
              <a:ln>
                <a:noFill/>
              </a:ln>
              <a:solidFill>
                <a:srgbClr val="FFFFFF"/>
              </a:solidFill>
              <a:effectLst/>
              <a:uLnTx/>
              <a:uFillTx/>
              <a:latin typeface="Arial Regular"/>
              <a:ea typeface="+mn-ea"/>
              <a:cs typeface="+mn-cs"/>
            </a:endParaRPr>
          </a:p>
          <a:p>
            <a:pPr marL="0" marR="0" lvl="0" indent="0" algn="l" defTabSz="914400" rtl="0" eaLnBrk="0" fontAlgn="base" latinLnBrk="0" hangingPunct="0">
              <a:lnSpc>
                <a:spcPct val="100000"/>
              </a:lnSpc>
              <a:spcBef>
                <a:spcPts val="1000"/>
              </a:spcBef>
              <a:spcAft>
                <a:spcPct val="0"/>
              </a:spcAft>
              <a:buClrTx/>
              <a:buSzTx/>
              <a:buFont typeface="Arial" panose="020B0604020202020204" pitchFamily="34" charset="0"/>
              <a:buNone/>
              <a:tabLst/>
              <a:defRPr/>
            </a:pPr>
            <a:endParaRPr kumimoji="0" lang="en-US" altLang="en-US" sz="1200" b="0" i="0" u="none" strike="noStrike" kern="1200" cap="none" spc="0" normalizeH="0" baseline="0" noProof="0" dirty="0">
              <a:ln>
                <a:noFill/>
              </a:ln>
              <a:solidFill>
                <a:srgbClr val="FFFFFF"/>
              </a:solidFill>
              <a:effectLst/>
              <a:uLnTx/>
              <a:uFillTx/>
              <a:latin typeface="Arial Regular"/>
              <a:ea typeface="+mn-ea"/>
              <a:cs typeface="+mn-cs"/>
            </a:endParaRPr>
          </a:p>
          <a:p>
            <a:pPr marL="0" marR="0" lvl="0" indent="0" algn="l" defTabSz="914400" rtl="0" eaLnBrk="0" fontAlgn="base" latinLnBrk="0" hangingPunct="0">
              <a:lnSpc>
                <a:spcPct val="100000"/>
              </a:lnSpc>
              <a:spcBef>
                <a:spcPts val="1000"/>
              </a:spcBef>
              <a:spcAft>
                <a:spcPct val="0"/>
              </a:spcAft>
              <a:buClrTx/>
              <a:buSzTx/>
              <a:buFont typeface="Arial" panose="020B0604020202020204" pitchFamily="34" charset="0"/>
              <a:buNone/>
              <a:tabLst/>
              <a:defRPr/>
            </a:pPr>
            <a:endParaRPr kumimoji="0" lang="en-US" altLang="en-US" sz="1200" b="0" i="0" u="none" strike="noStrike" kern="1200" cap="none" spc="0" normalizeH="0" baseline="0" noProof="0" dirty="0">
              <a:ln>
                <a:noFill/>
              </a:ln>
              <a:solidFill>
                <a:srgbClr val="FFFFFF"/>
              </a:solidFill>
              <a:effectLst/>
              <a:uLnTx/>
              <a:uFillTx/>
              <a:latin typeface="Arial Regular"/>
              <a:ea typeface="+mn-ea"/>
              <a:cs typeface="+mn-cs"/>
            </a:endParaRPr>
          </a:p>
          <a:p>
            <a:pPr marL="0" marR="0" lvl="0" indent="0" algn="l" defTabSz="914400" rtl="0" eaLnBrk="0" fontAlgn="base" latinLnBrk="0" hangingPunct="0">
              <a:lnSpc>
                <a:spcPct val="100000"/>
              </a:lnSpc>
              <a:spcBef>
                <a:spcPts val="100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FFFFFF"/>
                </a:solidFill>
                <a:effectLst/>
                <a:uLnTx/>
                <a:uFillTx/>
                <a:latin typeface="Arial Regular"/>
                <a:ea typeface="+mn-ea"/>
                <a:cs typeface="+mn-cs"/>
              </a:rPr>
              <a:t>vs none on </a:t>
            </a:r>
            <a:r>
              <a:rPr kumimoji="0" lang="en-US" altLang="en-US" sz="1400" b="0" i="0" u="none" strike="noStrike" kern="1200" cap="none" spc="0" normalizeH="0" baseline="0" noProof="0" dirty="0" err="1">
                <a:ln>
                  <a:noFill/>
                </a:ln>
                <a:solidFill>
                  <a:srgbClr val="FFFFFF"/>
                </a:solidFill>
                <a:effectLst/>
                <a:uLnTx/>
                <a:uFillTx/>
                <a:latin typeface="Arial Regular"/>
                <a:ea typeface="+mn-ea"/>
                <a:cs typeface="+mn-cs"/>
              </a:rPr>
              <a:t>Jorveza</a:t>
            </a:r>
            <a:r>
              <a:rPr kumimoji="0" lang="en-US" altLang="en-US" sz="1400" b="0" i="0" u="none" strike="noStrike" kern="1200" cap="none" spc="0" normalizeH="0" baseline="0" noProof="0" dirty="0">
                <a:ln>
                  <a:noFill/>
                </a:ln>
                <a:solidFill>
                  <a:srgbClr val="FFFFFF"/>
                </a:solidFill>
                <a:effectLst/>
                <a:uLnTx/>
                <a:uFillTx/>
                <a:latin typeface="Arial Regular"/>
                <a:ea typeface="+mn-ea"/>
                <a:cs typeface="+mn-cs"/>
              </a:rPr>
              <a:t> maintenance therapy</a:t>
            </a:r>
          </a:p>
        </p:txBody>
      </p:sp>
      <p:pic>
        <p:nvPicPr>
          <p:cNvPr id="5" name="Picture 4" descr="Logo&#10;&#10;Description automatically generated">
            <a:extLst>
              <a:ext uri="{FF2B5EF4-FFF2-40B4-BE49-F238E27FC236}">
                <a16:creationId xmlns:a16="http://schemas.microsoft.com/office/drawing/2014/main" id="{D37E691E-E2E6-4F4B-B37F-C85B84515246}"/>
              </a:ext>
            </a:extLst>
          </p:cNvPr>
          <p:cNvPicPr>
            <a:picLocks noChangeAspect="1"/>
          </p:cNvPicPr>
          <p:nvPr/>
        </p:nvPicPr>
        <p:blipFill>
          <a:blip r:embed="rId3">
            <a:duotone>
              <a:prstClr val="black"/>
              <a:schemeClr val="accent3">
                <a:tint val="45000"/>
                <a:satMod val="400000"/>
              </a:schemeClr>
            </a:duotone>
          </a:blip>
          <a:stretch>
            <a:fillRect/>
          </a:stretch>
        </p:blipFill>
        <p:spPr>
          <a:xfrm>
            <a:off x="5677462" y="3045728"/>
            <a:ext cx="2327531" cy="711950"/>
          </a:xfrm>
          <a:prstGeom prst="rect">
            <a:avLst/>
          </a:prstGeom>
        </p:spPr>
      </p:pic>
      <p:sp>
        <p:nvSpPr>
          <p:cNvPr id="25" name="Content Placeholder 12">
            <a:extLst>
              <a:ext uri="{FF2B5EF4-FFF2-40B4-BE49-F238E27FC236}">
                <a16:creationId xmlns:a16="http://schemas.microsoft.com/office/drawing/2014/main" id="{CBDDE502-9AD9-F64E-B62B-781E7791C661}"/>
              </a:ext>
            </a:extLst>
          </p:cNvPr>
          <p:cNvSpPr txBox="1">
            <a:spLocks noChangeArrowheads="1"/>
          </p:cNvSpPr>
          <p:nvPr/>
        </p:nvSpPr>
        <p:spPr bwMode="auto">
          <a:xfrm>
            <a:off x="431800" y="5658342"/>
            <a:ext cx="4860293" cy="36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marL="138113" marR="0" lvl="0" indent="-138113" algn="l" defTabSz="914400" rtl="0" eaLnBrk="1" fontAlgn="base" latinLnBrk="0" hangingPunct="1">
              <a:lnSpc>
                <a:spcPct val="100000"/>
              </a:lnSpc>
              <a:spcBef>
                <a:spcPct val="0"/>
              </a:spcBef>
              <a:spcAft>
                <a:spcPts val="300"/>
              </a:spcAft>
              <a:buClrTx/>
              <a:buSzTx/>
              <a:buFont typeface="Arial" panose="020B0604020202020204" pitchFamily="34" charset="0"/>
              <a:buAutoNum type="arabicPeriod"/>
              <a:tabLst/>
              <a:defRPr/>
            </a:pPr>
            <a:r>
              <a:rPr kumimoji="0" lang="en-GB" altLang="en-US" sz="900" b="0" i="0" u="none" strike="noStrike" kern="1200" cap="none" spc="0" normalizeH="0" baseline="0" noProof="0" dirty="0" err="1">
                <a:ln>
                  <a:noFill/>
                </a:ln>
                <a:solidFill>
                  <a:srgbClr val="FFFFFF"/>
                </a:solidFill>
                <a:effectLst/>
                <a:uLnTx/>
                <a:uFillTx/>
                <a:latin typeface="Arial" panose="020B0604020202020204" pitchFamily="34" charset="0"/>
                <a:ea typeface="Arial Regular"/>
                <a:cs typeface="Arial" panose="020B0604020202020204" pitchFamily="34" charset="0"/>
              </a:rPr>
              <a:t>Biedermann</a:t>
            </a:r>
            <a:r>
              <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 L </a:t>
            </a:r>
            <a:r>
              <a:rPr kumimoji="0" lang="en-GB" altLang="en-US" sz="900" b="0" i="1"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et al. </a:t>
            </a:r>
            <a:r>
              <a:rPr kumimoji="0" lang="en-GB" altLang="en-US" sz="900" b="0"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United Eur Gastroenterol J 2019; 7: 55.</a:t>
            </a:r>
          </a:p>
        </p:txBody>
      </p:sp>
      <p:sp>
        <p:nvSpPr>
          <p:cNvPr id="29" name="Title 3">
            <a:extLst>
              <a:ext uri="{FF2B5EF4-FFF2-40B4-BE49-F238E27FC236}">
                <a16:creationId xmlns:a16="http://schemas.microsoft.com/office/drawing/2014/main" id="{E9E08CE1-7468-4945-8DAD-4F8A241DC65D}"/>
              </a:ext>
            </a:extLst>
          </p:cNvPr>
          <p:cNvSpPr txBox="1">
            <a:spLocks/>
          </p:cNvSpPr>
          <p:nvPr/>
        </p:nvSpPr>
        <p:spPr>
          <a:xfrm>
            <a:off x="431800" y="1089025"/>
            <a:ext cx="5201443" cy="384741"/>
          </a:xfrm>
          <a:prstGeom prst="rect">
            <a:avLst/>
          </a:prstGeom>
          <a:solidFill>
            <a:schemeClr val="tx1"/>
          </a:solid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altLang="en-US" sz="1400" b="1" i="0" u="none" strike="noStrike" kern="1200" cap="none" spc="0" normalizeH="0" baseline="0" noProof="0" dirty="0">
                <a:ln>
                  <a:noFill/>
                </a:ln>
                <a:solidFill>
                  <a:srgbClr val="FFFFFF"/>
                </a:solidFill>
                <a:effectLst/>
                <a:uLnTx/>
                <a:uFillTx/>
                <a:latin typeface="Arial" panose="020B0604020202020204" pitchFamily="34" charset="0"/>
                <a:ea typeface="Arial Regular"/>
                <a:cs typeface="Arial" panose="020B0604020202020204" pitchFamily="34" charset="0"/>
              </a:rPr>
              <a:t>Patients with fixed rings (% change from baseline)</a:t>
            </a:r>
          </a:p>
        </p:txBody>
      </p:sp>
    </p:spTree>
    <p:extLst>
      <p:ext uri="{BB962C8B-B14F-4D97-AF65-F5344CB8AC3E}">
        <p14:creationId xmlns:p14="http://schemas.microsoft.com/office/powerpoint/2010/main" val="1032034810"/>
      </p:ext>
    </p:extLst>
  </p:cSld>
  <p:clrMapOvr>
    <a:masterClrMapping/>
  </p:clrMapOvr>
</p:sld>
</file>

<file path=ppt/theme/theme1.xml><?xml version="1.0" encoding="utf-8"?>
<a:theme xmlns:a="http://schemas.openxmlformats.org/drawingml/2006/main" name="Office Theme">
  <a:themeElements>
    <a:clrScheme name="Custom 20">
      <a:dk1>
        <a:srgbClr val="007E93"/>
      </a:dk1>
      <a:lt1>
        <a:srgbClr val="FFFFFF"/>
      </a:lt1>
      <a:dk2>
        <a:srgbClr val="C0CF15"/>
      </a:dk2>
      <a:lt2>
        <a:srgbClr val="F1F2F1"/>
      </a:lt2>
      <a:accent1>
        <a:srgbClr val="585958"/>
      </a:accent1>
      <a:accent2>
        <a:srgbClr val="0A8AD3"/>
      </a:accent2>
      <a:accent3>
        <a:srgbClr val="090946"/>
      </a:accent3>
      <a:accent4>
        <a:srgbClr val="FFFFFF"/>
      </a:accent4>
      <a:accent5>
        <a:srgbClr val="FFFFFF"/>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6">
      <a:dk1>
        <a:srgbClr val="007E93"/>
      </a:dk1>
      <a:lt1>
        <a:srgbClr val="FFFFFF"/>
      </a:lt1>
      <a:dk2>
        <a:srgbClr val="C0CF15"/>
      </a:dk2>
      <a:lt2>
        <a:srgbClr val="F1F2F1"/>
      </a:lt2>
      <a:accent1>
        <a:srgbClr val="1E1E1E"/>
      </a:accent1>
      <a:accent2>
        <a:srgbClr val="0A8AD3"/>
      </a:accent2>
      <a:accent3>
        <a:srgbClr val="000000"/>
      </a:accent3>
      <a:accent4>
        <a:srgbClr val="FFFFFF"/>
      </a:accent4>
      <a:accent5>
        <a:srgbClr val="FFFFFF"/>
      </a:accent5>
      <a:accent6>
        <a:srgbClr val="FFFFFF"/>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10511</TotalTime>
  <Words>2403</Words>
  <Application>Microsoft Office PowerPoint</Application>
  <PresentationFormat>On-screen Show (4:3)</PresentationFormat>
  <Paragraphs>415</Paragraphs>
  <Slides>18</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.AppleSystemUIFont</vt:lpstr>
      <vt:lpstr>Arial</vt:lpstr>
      <vt:lpstr>Arial Regular</vt:lpstr>
      <vt:lpstr>Calibri</vt:lpstr>
      <vt:lpstr>Helvetica</vt:lpstr>
      <vt:lpstr>Office Theme</vt:lpstr>
      <vt:lpstr>1_Office Theme</vt:lpstr>
      <vt:lpstr>Maintenance of remission in  eosinophilic oesophagitis with  Jorveza (orodispersible  budesonide)</vt:lpstr>
      <vt:lpstr>The new BSG guidelines recommend maintenance therapy for EoE1</vt:lpstr>
      <vt:lpstr>The most effective specific therapy for EoE is topical steroid treatment1</vt:lpstr>
      <vt:lpstr>Jorveza 1 mg bd rapidly improves EoE symptoms  and reduces disease activity1</vt:lpstr>
      <vt:lpstr>Jorveza is highly effective at maintaining remission in patients with EoE1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Jorveza provides long-lasting disease control in EoE1</vt:lpstr>
      <vt:lpstr>PowerPoint Presentation</vt:lpstr>
      <vt:lpstr>Which patients with EoE should maintenance  therapy be offered to?</vt:lpstr>
      <vt:lpstr>Jorveza instructions for use</vt:lpstr>
      <vt:lpstr>Jorveza recommended dosage</vt:lpstr>
      <vt:lpstr>Prescribing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Firth</dc:creator>
  <cp:lastModifiedBy>Caroline Turnbull</cp:lastModifiedBy>
  <cp:revision>532</cp:revision>
  <cp:lastPrinted>2021-11-16T12:03:27Z</cp:lastPrinted>
  <dcterms:created xsi:type="dcterms:W3CDTF">2018-04-20T09:46:16Z</dcterms:created>
  <dcterms:modified xsi:type="dcterms:W3CDTF">2023-03-17T10:25:43Z</dcterms:modified>
</cp:coreProperties>
</file>